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79" r:id="rId2"/>
    <p:sldId id="267" r:id="rId3"/>
    <p:sldId id="277" r:id="rId4"/>
    <p:sldId id="276" r:id="rId5"/>
    <p:sldId id="275" r:id="rId6"/>
    <p:sldId id="278" r:id="rId7"/>
    <p:sldId id="274" r:id="rId8"/>
    <p:sldId id="256" r:id="rId9"/>
    <p:sldId id="257" r:id="rId10"/>
    <p:sldId id="270" r:id="rId11"/>
    <p:sldId id="273" r:id="rId12"/>
    <p:sldId id="271" r:id="rId13"/>
    <p:sldId id="272" r:id="rId14"/>
    <p:sldId id="258" r:id="rId15"/>
    <p:sldId id="259" r:id="rId16"/>
    <p:sldId id="260" r:id="rId17"/>
    <p:sldId id="261" r:id="rId18"/>
    <p:sldId id="269" r:id="rId19"/>
    <p:sldId id="262" r:id="rId20"/>
    <p:sldId id="263" r:id="rId21"/>
    <p:sldId id="266" r:id="rId22"/>
    <p:sldId id="264" r:id="rId23"/>
    <p:sldId id="265" r:id="rId24"/>
    <p:sldId id="268" r:id="rId2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390" y="-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с одним вырезанным скругленным углом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ый треугольник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10" name="Полилиния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Полилиния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30.10.2013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grpSp>
        <p:nvGrpSpPr>
          <p:cNvPr id="2" name="Группа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Полилиния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Полилиния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urok_tolmacheva.doc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857224" y="1500174"/>
            <a:ext cx="6321539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32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Тема</a:t>
            </a:r>
            <a:r>
              <a:rPr lang="ru-RU" sz="36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. </a:t>
            </a:r>
            <a:r>
              <a:rPr lang="ru-RU" sz="32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«И»  </a:t>
            </a:r>
            <a:r>
              <a:rPr lang="ru-RU" sz="3200" b="1" cap="none" spc="0" dirty="0" err="1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и</a:t>
            </a:r>
            <a:r>
              <a:rPr lang="ru-RU" sz="32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 «Ы» после приставок</a:t>
            </a:r>
            <a:endParaRPr lang="ru-RU" sz="32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285728"/>
            <a:ext cx="9144000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Краевое государственное бюджетное специальное  (коррекционное) образовательное учреждение для обучающихся, воспитанников с отклонениями возможностями здоровья </a:t>
            </a:r>
            <a:r>
              <a:rPr kumimoji="0" lang="ru-RU" sz="1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/>
                <a:ea typeface="Times New Roman" pitchFamily="18" charset="0"/>
                <a:cs typeface="Times New Roman" pitchFamily="18" charset="0"/>
              </a:rPr>
              <a:t>«</a:t>
            </a:r>
            <a:r>
              <a:rPr kumimoji="0" lang="ru-RU" sz="1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Специальная (коррекционная) общеобразовательная школа-интернат </a:t>
            </a:r>
            <a:r>
              <a:rPr kumimoji="0" lang="en-US" sz="1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I</a:t>
            </a:r>
            <a:r>
              <a:rPr kumimoji="0" lang="ru-RU" sz="1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вида 1</a:t>
            </a: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000232" y="3000372"/>
            <a:ext cx="401937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Выполнила: Жукова Нина Григорьевна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Учитель русского языка и литературы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214678" y="5786454"/>
            <a:ext cx="17462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Хабаровск 2013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7972452" cy="4525963"/>
          </a:xfrm>
        </p:spPr>
        <p:txBody>
          <a:bodyPr/>
          <a:lstStyle/>
          <a:p>
            <a:pPr lvl="0"/>
            <a:r>
              <a:rPr lang="ru-RU" b="1" dirty="0" smtClean="0"/>
              <a:t>. Запомните , что </a:t>
            </a:r>
            <a:r>
              <a:rPr lang="ru-RU" b="1" dirty="0" smtClean="0"/>
              <a:t>слова:</a:t>
            </a:r>
          </a:p>
          <a:p>
            <a:pPr lvl="0"/>
            <a:r>
              <a:rPr lang="ru-RU" b="1" dirty="0" smtClean="0"/>
              <a:t> </a:t>
            </a:r>
            <a:r>
              <a:rPr lang="ru-RU" b="1" dirty="0" smtClean="0">
                <a:solidFill>
                  <a:srgbClr val="FF0000"/>
                </a:solidFill>
              </a:rPr>
              <a:t>з</a:t>
            </a:r>
            <a:r>
              <a:rPr lang="ru-RU" b="1" dirty="0" smtClean="0"/>
              <a:t>десь, </a:t>
            </a:r>
            <a:r>
              <a:rPr lang="ru-RU" b="1" dirty="0" smtClean="0">
                <a:solidFill>
                  <a:srgbClr val="FF0000"/>
                </a:solidFill>
              </a:rPr>
              <a:t>з</a:t>
            </a:r>
            <a:r>
              <a:rPr lang="ru-RU" b="1" dirty="0" smtClean="0"/>
              <a:t>доровье,</a:t>
            </a:r>
            <a:r>
              <a:rPr lang="ru-RU" b="1" dirty="0" smtClean="0">
                <a:solidFill>
                  <a:srgbClr val="FF0000"/>
                </a:solidFill>
              </a:rPr>
              <a:t> з</a:t>
            </a:r>
            <a:r>
              <a:rPr lang="ru-RU" b="1" dirty="0" smtClean="0"/>
              <a:t>дание, </a:t>
            </a:r>
            <a:r>
              <a:rPr lang="ru-RU" b="1" dirty="0" smtClean="0">
                <a:solidFill>
                  <a:srgbClr val="FF0000"/>
                </a:solidFill>
              </a:rPr>
              <a:t>з</a:t>
            </a:r>
            <a:r>
              <a:rPr lang="ru-RU" b="1" dirty="0" smtClean="0"/>
              <a:t>ги пишутся с корневой буквой </a:t>
            </a:r>
            <a:r>
              <a:rPr lang="ru-RU" b="1" dirty="0" err="1" smtClean="0">
                <a:solidFill>
                  <a:srgbClr val="FF0000"/>
                </a:solidFill>
              </a:rPr>
              <a:t>з</a:t>
            </a:r>
            <a:r>
              <a:rPr lang="ru-RU" b="1" dirty="0" smtClean="0">
                <a:solidFill>
                  <a:srgbClr val="FF0000"/>
                </a:solidFill>
              </a:rPr>
              <a:t> </a:t>
            </a:r>
            <a:r>
              <a:rPr lang="ru-RU" b="1" dirty="0" smtClean="0"/>
              <a:t>.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Запомнить: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вз</a:t>
            </a:r>
            <a:r>
              <a:rPr lang="ru-RU" dirty="0" smtClean="0">
                <a:solidFill>
                  <a:srgbClr val="FF0000"/>
                </a:solidFill>
              </a:rPr>
              <a:t>и</a:t>
            </a:r>
            <a:r>
              <a:rPr lang="ru-RU" dirty="0" smtClean="0"/>
              <a:t>рать</a:t>
            </a:r>
          </a:p>
          <a:p>
            <a:r>
              <a:rPr lang="ru-RU" dirty="0" smtClean="0"/>
              <a:t>из</a:t>
            </a:r>
            <a:r>
              <a:rPr lang="ru-RU" dirty="0" smtClean="0">
                <a:solidFill>
                  <a:srgbClr val="FF0000"/>
                </a:solidFill>
              </a:rPr>
              <a:t>ы</a:t>
            </a:r>
            <a:r>
              <a:rPr lang="ru-RU" dirty="0" smtClean="0"/>
              <a:t>мать</a:t>
            </a:r>
          </a:p>
          <a:p>
            <a:r>
              <a:rPr lang="ru-RU" dirty="0" smtClean="0"/>
              <a:t>отн</a:t>
            </a:r>
            <a:r>
              <a:rPr lang="ru-RU" dirty="0" smtClean="0">
                <a:solidFill>
                  <a:srgbClr val="FF0000"/>
                </a:solidFill>
              </a:rPr>
              <a:t>и</a:t>
            </a:r>
            <a:r>
              <a:rPr lang="ru-RU" dirty="0" smtClean="0"/>
              <a:t>мать</a:t>
            </a:r>
          </a:p>
          <a:p>
            <a:r>
              <a:rPr lang="ru-RU" dirty="0" smtClean="0"/>
              <a:t>под</a:t>
            </a:r>
            <a:r>
              <a:rPr lang="ru-RU" dirty="0" smtClean="0">
                <a:solidFill>
                  <a:srgbClr val="FF0000"/>
                </a:solidFill>
              </a:rPr>
              <a:t>ы</a:t>
            </a:r>
            <a:r>
              <a:rPr lang="ru-RU" dirty="0" smtClean="0"/>
              <a:t>мать</a:t>
            </a:r>
          </a:p>
          <a:p>
            <a:r>
              <a:rPr lang="ru-RU" dirty="0" smtClean="0"/>
              <a:t>подн</a:t>
            </a:r>
            <a:r>
              <a:rPr lang="ru-RU" dirty="0" smtClean="0">
                <a:solidFill>
                  <a:srgbClr val="FF0000"/>
                </a:solidFill>
              </a:rPr>
              <a:t>и</a:t>
            </a:r>
            <a:r>
              <a:rPr lang="ru-RU" dirty="0" smtClean="0"/>
              <a:t>мать</a:t>
            </a:r>
          </a:p>
          <a:p>
            <a:r>
              <a:rPr lang="ru-RU" dirty="0" smtClean="0"/>
              <a:t>от</a:t>
            </a:r>
            <a:r>
              <a:rPr lang="ru-RU" dirty="0" smtClean="0">
                <a:solidFill>
                  <a:srgbClr val="FF0000"/>
                </a:solidFill>
              </a:rPr>
              <a:t>ы</a:t>
            </a:r>
            <a:r>
              <a:rPr lang="ru-RU" dirty="0" smtClean="0"/>
              <a:t>мать</a:t>
            </a:r>
          </a:p>
          <a:p>
            <a:r>
              <a:rPr lang="ru-RU" dirty="0" smtClean="0"/>
              <a:t>сн</a:t>
            </a:r>
            <a:r>
              <a:rPr lang="ru-RU" dirty="0" smtClean="0">
                <a:solidFill>
                  <a:srgbClr val="FF0000"/>
                </a:solidFill>
              </a:rPr>
              <a:t>и</a:t>
            </a:r>
            <a:r>
              <a:rPr lang="ru-RU" dirty="0" smtClean="0"/>
              <a:t>мать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одержимое 5"/>
          <p:cNvSpPr>
            <a:spLocks noGrp="1"/>
          </p:cNvSpPr>
          <p:nvPr>
            <p:ph idx="1"/>
          </p:nvPr>
        </p:nvSpPr>
        <p:spPr>
          <a:xfrm>
            <a:off x="457200" y="214290"/>
            <a:ext cx="8229600" cy="6357982"/>
          </a:xfrm>
        </p:spPr>
        <p:txBody>
          <a:bodyPr>
            <a:normAutofit/>
          </a:bodyPr>
          <a:lstStyle/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Выделите приставки в словах.</a:t>
            </a:r>
          </a:p>
          <a:p>
            <a:pPr lvl="1"/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И..жечь, и..чахнуть, ни..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вергнуть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ни..посланный, ни..шедший,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щепление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жога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бли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..сидящий, ни..ходящий,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чре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вычайный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чере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..чур,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дание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..винный,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временье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..перебойный, ни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ги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дороваться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пере..дать, и..щипать, ни..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провержение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обе..покоиться,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прои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..шествие,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прои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..текший,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чере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полосица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черна-синий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не..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добровать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чере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..седельник,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битень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чре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..мерный,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дравница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балансированный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ближение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жиженный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дыханный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..горяча, ..грузить,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..плановый,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..письменный,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..толковый, во..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вестить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во..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браняться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бываться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во..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пламеняться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во..жёгший, во..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буждение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..брошенный, ..жалиться,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..перебойный,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культурье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умолчный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плодность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зади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..дружиться, ..дунуть, ..даваться, 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гущённый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..классовый,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..компромиссный,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веданный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и..гладить,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вестить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и..калечить,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пещрить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менник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покон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(веков),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польщина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..брызгать,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ветвлённый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..графить,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..формировать,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..цвет,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..квартировать,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..хвалить,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..писка,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ценка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..жать,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..чёска, во..палённый,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..челюстной,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бе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вкусица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чезать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подтишка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подлобья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и..колесить, во..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шестви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ru-RU" b="1" dirty="0" smtClean="0"/>
              <a:t>пр..</a:t>
            </a:r>
            <a:r>
              <a:rPr lang="ru-RU" b="1" dirty="0" err="1" smtClean="0"/>
              <a:t>ёмник</a:t>
            </a:r>
            <a:r>
              <a:rPr lang="ru-RU" b="1" dirty="0" smtClean="0"/>
              <a:t> для больных собак, М.Ю. Лермонтов – пр..</a:t>
            </a:r>
            <a:r>
              <a:rPr lang="ru-RU" b="1" dirty="0" err="1" smtClean="0"/>
              <a:t>емник</a:t>
            </a:r>
            <a:r>
              <a:rPr lang="ru-RU" b="1" dirty="0" smtClean="0"/>
              <a:t> А.С. Пушкина, </a:t>
            </a:r>
            <a:r>
              <a:rPr lang="ru-RU" b="1" dirty="0" err="1" smtClean="0"/>
              <a:t>гостепр</a:t>
            </a:r>
            <a:r>
              <a:rPr lang="ru-RU" b="1" dirty="0" smtClean="0"/>
              <a:t>..</a:t>
            </a:r>
            <a:r>
              <a:rPr lang="ru-RU" b="1" dirty="0" err="1" smtClean="0"/>
              <a:t>имный</a:t>
            </a:r>
            <a:r>
              <a:rPr lang="ru-RU" b="1" dirty="0" smtClean="0"/>
              <a:t> хозяин, пр..</a:t>
            </a:r>
            <a:r>
              <a:rPr lang="ru-RU" b="1" dirty="0" err="1" smtClean="0"/>
              <a:t>емственность</a:t>
            </a:r>
            <a:r>
              <a:rPr lang="ru-RU" b="1" dirty="0" smtClean="0"/>
              <a:t>, пр..</a:t>
            </a:r>
            <a:r>
              <a:rPr lang="ru-RU" b="1" dirty="0" err="1" smtClean="0"/>
              <a:t>вратное</a:t>
            </a:r>
            <a:r>
              <a:rPr lang="ru-RU" b="1" dirty="0" smtClean="0"/>
              <a:t> понимание, старый пр..</a:t>
            </a:r>
            <a:r>
              <a:rPr lang="ru-RU" b="1" dirty="0" err="1" smtClean="0"/>
              <a:t>вратник</a:t>
            </a:r>
            <a:r>
              <a:rPr lang="ru-RU" b="1" dirty="0" smtClean="0"/>
              <a:t>, пр..бытие поезда, пр..</a:t>
            </a:r>
            <a:r>
              <a:rPr lang="ru-RU" b="1" dirty="0" err="1" smtClean="0"/>
              <a:t>бывание</a:t>
            </a:r>
            <a:r>
              <a:rPr lang="ru-RU" b="1" dirty="0" smtClean="0"/>
              <a:t> в городе, пр..творить дверь, пр..творить мечту в жизнь, пр..</a:t>
            </a:r>
            <a:r>
              <a:rPr lang="ru-RU" b="1" dirty="0" err="1" smtClean="0"/>
              <a:t>творщик</a:t>
            </a:r>
            <a:r>
              <a:rPr lang="ru-RU" b="1" dirty="0" smtClean="0"/>
              <a:t>, пр..</a:t>
            </a:r>
            <a:r>
              <a:rPr lang="ru-RU" b="1" dirty="0" err="1" smtClean="0"/>
              <a:t>творное</a:t>
            </a:r>
            <a:r>
              <a:rPr lang="ru-RU" b="1" dirty="0" smtClean="0"/>
              <a:t> веселье, пр..</a:t>
            </a:r>
            <a:r>
              <a:rPr lang="ru-RU" b="1" dirty="0" err="1" smtClean="0"/>
              <a:t>пирать</a:t>
            </a:r>
            <a:r>
              <a:rPr lang="ru-RU" b="1" dirty="0" smtClean="0"/>
              <a:t> дверь палкой, пр..</a:t>
            </a:r>
            <a:r>
              <a:rPr lang="ru-RU" b="1" dirty="0" err="1" smtClean="0"/>
              <a:t>пираться</a:t>
            </a:r>
            <a:r>
              <a:rPr lang="ru-RU" b="1" dirty="0" smtClean="0"/>
              <a:t> с отцом, не потерплю никаких пр..</a:t>
            </a:r>
            <a:r>
              <a:rPr lang="ru-RU" b="1" dirty="0" err="1" smtClean="0"/>
              <a:t>пирательств</a:t>
            </a:r>
            <a:r>
              <a:rPr lang="ru-RU" b="1" dirty="0" smtClean="0"/>
              <a:t>, пр..</a:t>
            </a:r>
            <a:r>
              <a:rPr lang="ru-RU" b="1" dirty="0" err="1" smtClean="0"/>
              <a:t>пирать</a:t>
            </a:r>
            <a:r>
              <a:rPr lang="ru-RU" b="1" dirty="0" smtClean="0"/>
              <a:t> к стенке, пр..зреть и обогреть убогого, относиться с пр..зрением, дом пр..зрения, пр..зрительная усмешка, пр..</a:t>
            </a:r>
            <a:r>
              <a:rPr lang="ru-RU" b="1" dirty="0" err="1" smtClean="0"/>
              <a:t>зирать</a:t>
            </a:r>
            <a:r>
              <a:rPr lang="ru-RU" b="1" dirty="0" smtClean="0"/>
              <a:t> опасности, пр..ходить вовремя, пр..ходящая няня, пр..входящие обстоятельства, пр..ходящие трудности, пр..ходящие радости, пр..ходящие обстоятельства, пр..ступить к работе, пр..ступить закон, пр..</a:t>
            </a:r>
            <a:r>
              <a:rPr lang="ru-RU" b="1" dirty="0" err="1" smtClean="0"/>
              <a:t>ступление</a:t>
            </a:r>
            <a:r>
              <a:rPr lang="ru-RU" b="1" dirty="0" smtClean="0"/>
              <a:t>, </a:t>
            </a:r>
            <a:r>
              <a:rPr lang="ru-RU" b="1" dirty="0" err="1" smtClean="0"/>
              <a:t>непр</a:t>
            </a:r>
            <a:r>
              <a:rPr lang="ru-RU" b="1" dirty="0" smtClean="0"/>
              <a:t>..</a:t>
            </a:r>
            <a:r>
              <a:rPr lang="ru-RU" b="1" dirty="0" err="1" smtClean="0"/>
              <a:t>ступная</a:t>
            </a:r>
            <a:r>
              <a:rPr lang="ru-RU" b="1" dirty="0" smtClean="0"/>
              <a:t> крепость, пр..</a:t>
            </a:r>
            <a:r>
              <a:rPr lang="ru-RU" b="1" dirty="0" err="1" smtClean="0"/>
              <a:t>ступник</a:t>
            </a:r>
            <a:r>
              <a:rPr lang="ru-RU" b="1" dirty="0" smtClean="0"/>
              <a:t>, пр..</a:t>
            </a:r>
            <a:r>
              <a:rPr lang="ru-RU" b="1" dirty="0" err="1" smtClean="0"/>
              <a:t>ложить</a:t>
            </a:r>
            <a:r>
              <a:rPr lang="ru-RU" b="1" dirty="0" smtClean="0"/>
              <a:t> усилия, </a:t>
            </a:r>
            <a:r>
              <a:rPr lang="ru-RU" b="1" dirty="0" err="1" smtClean="0"/>
              <a:t>непр</a:t>
            </a:r>
            <a:r>
              <a:rPr lang="ru-RU" b="1" dirty="0" smtClean="0"/>
              <a:t>..ложная истина, пр..ложиться к руке священника, </a:t>
            </a:r>
            <a:r>
              <a:rPr lang="ru-RU" b="1" dirty="0" err="1" smtClean="0"/>
              <a:t>непр</a:t>
            </a:r>
            <a:r>
              <a:rPr lang="ru-RU" b="1" dirty="0" smtClean="0"/>
              <a:t>..ложный закон, слегка пр..уменьшить его заслуги, явно пр..уменьшать значение открытия, пр..ставить лестницу к забору, святой пр..ставился, </a:t>
            </a:r>
            <a:r>
              <a:rPr lang="ru-RU" b="1" dirty="0" err="1" smtClean="0"/>
              <a:t>светопр</a:t>
            </a:r>
            <a:r>
              <a:rPr lang="ru-RU" b="1" dirty="0" smtClean="0"/>
              <a:t>..</a:t>
            </a:r>
            <a:r>
              <a:rPr lang="ru-RU" b="1" dirty="0" err="1" smtClean="0"/>
              <a:t>ставление</a:t>
            </a:r>
            <a:r>
              <a:rPr lang="ru-RU" b="1" dirty="0" smtClean="0"/>
              <a:t>, </a:t>
            </a:r>
            <a:r>
              <a:rPr lang="ru-RU" b="1" dirty="0" err="1" smtClean="0"/>
              <a:t>непр</a:t>
            </a:r>
            <a:r>
              <a:rPr lang="ru-RU" b="1" dirty="0" smtClean="0"/>
              <a:t>..</a:t>
            </a:r>
            <a:r>
              <a:rPr lang="ru-RU" b="1" dirty="0" err="1" smtClean="0"/>
              <a:t>менимые</a:t>
            </a:r>
            <a:r>
              <a:rPr lang="ru-RU" b="1" dirty="0" smtClean="0"/>
              <a:t> правила, </a:t>
            </a:r>
            <a:r>
              <a:rPr lang="ru-RU" b="1" dirty="0" err="1" smtClean="0"/>
              <a:t>непр</a:t>
            </a:r>
            <a:r>
              <a:rPr lang="ru-RU" b="1" dirty="0" smtClean="0"/>
              <a:t>..</a:t>
            </a:r>
            <a:r>
              <a:rPr lang="ru-RU" b="1" dirty="0" err="1" smtClean="0"/>
              <a:t>менное</a:t>
            </a:r>
            <a:r>
              <a:rPr lang="ru-RU" b="1" dirty="0" smtClean="0"/>
              <a:t> условие, искать пр..</a:t>
            </a:r>
            <a:r>
              <a:rPr lang="ru-RU" b="1" dirty="0" err="1" smtClean="0"/>
              <a:t>станища</a:t>
            </a:r>
            <a:r>
              <a:rPr lang="ru-RU" b="1" dirty="0" smtClean="0"/>
              <a:t>, </a:t>
            </a:r>
            <a:r>
              <a:rPr lang="ru-RU" b="1" dirty="0" err="1" smtClean="0"/>
              <a:t>беспр</a:t>
            </a:r>
            <a:r>
              <a:rPr lang="ru-RU" b="1" dirty="0" smtClean="0"/>
              <a:t>..</a:t>
            </a:r>
            <a:r>
              <a:rPr lang="ru-RU" b="1" dirty="0" err="1" smtClean="0"/>
              <a:t>станные</a:t>
            </a:r>
            <a:r>
              <a:rPr lang="ru-RU" b="1" dirty="0" smtClean="0"/>
              <a:t> хлопоты, пр..</a:t>
            </a:r>
            <a:r>
              <a:rPr lang="ru-RU" b="1" dirty="0" err="1" smtClean="0"/>
              <a:t>клонный</a:t>
            </a:r>
            <a:r>
              <a:rPr lang="ru-RU" b="1" dirty="0" smtClean="0"/>
              <a:t> возраст, </a:t>
            </a:r>
            <a:r>
              <a:rPr lang="ru-RU" b="1" dirty="0" err="1" smtClean="0"/>
              <a:t>непр</a:t>
            </a:r>
            <a:r>
              <a:rPr lang="ru-RU" b="1" dirty="0" smtClean="0"/>
              <a:t>..</a:t>
            </a:r>
            <a:r>
              <a:rPr lang="ru-RU" b="1" dirty="0" err="1" smtClean="0"/>
              <a:t>клонный</a:t>
            </a:r>
            <a:r>
              <a:rPr lang="ru-RU" b="1" dirty="0" smtClean="0"/>
              <a:t> характер, пр..клониться к подушке, пр..</a:t>
            </a:r>
            <a:r>
              <a:rPr lang="ru-RU" b="1" dirty="0" err="1" smtClean="0"/>
              <a:t>клоняться</a:t>
            </a:r>
            <a:r>
              <a:rPr lang="ru-RU" b="1" dirty="0" smtClean="0"/>
              <a:t> перед поэтом, пр..</a:t>
            </a:r>
            <a:r>
              <a:rPr lang="ru-RU" b="1" dirty="0" err="1" smtClean="0"/>
              <a:t>клонять</a:t>
            </a:r>
            <a:r>
              <a:rPr lang="ru-RU" b="1" dirty="0" smtClean="0"/>
              <a:t> колени, пр..терпеться к неудобствам, пр..терпеть много горестей, взгляды пр..терпели изменения, пр..исполниться уважением, </a:t>
            </a:r>
            <a:r>
              <a:rPr lang="ru-RU" b="1" dirty="0" err="1" smtClean="0"/>
              <a:t>непр</a:t>
            </a:r>
            <a:r>
              <a:rPr lang="ru-RU" b="1" dirty="0" smtClean="0"/>
              <a:t>..</a:t>
            </a:r>
            <a:r>
              <a:rPr lang="ru-RU" b="1" dirty="0" err="1" smtClean="0"/>
              <a:t>одолимое</a:t>
            </a:r>
            <a:r>
              <a:rPr lang="ru-RU" b="1" dirty="0" smtClean="0"/>
              <a:t> желание, пр..</a:t>
            </a:r>
            <a:r>
              <a:rPr lang="ru-RU" b="1" dirty="0" err="1" smtClean="0"/>
              <a:t>смиреть</a:t>
            </a:r>
            <a:r>
              <a:rPr lang="ru-RU" b="1" dirty="0" smtClean="0"/>
              <a:t>, </a:t>
            </a:r>
            <a:endParaRPr lang="ru-R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357166"/>
            <a:ext cx="4900618" cy="6143668"/>
          </a:xfrm>
        </p:spPr>
        <p:txBody>
          <a:bodyPr>
            <a:normAutofit/>
          </a:bodyPr>
          <a:lstStyle/>
          <a:p>
            <a:r>
              <a:rPr lang="ru-RU" dirty="0" smtClean="0"/>
              <a:t> </a:t>
            </a:r>
            <a:r>
              <a:rPr lang="ru-RU" b="1" dirty="0" smtClean="0"/>
              <a:t>Особое внимание следует обратить на глагол </a:t>
            </a:r>
            <a:r>
              <a:rPr lang="ru-RU" b="1" dirty="0" smtClean="0">
                <a:solidFill>
                  <a:srgbClr val="C00000"/>
                </a:solidFill>
              </a:rPr>
              <a:t>вз</a:t>
            </a:r>
            <a:r>
              <a:rPr lang="ru-RU" b="1" dirty="0" smtClean="0">
                <a:solidFill>
                  <a:schemeClr val="accent1"/>
                </a:solidFill>
              </a:rPr>
              <a:t>и</a:t>
            </a:r>
            <a:r>
              <a:rPr lang="ru-RU" b="1" dirty="0" smtClean="0">
                <a:solidFill>
                  <a:srgbClr val="C00000"/>
                </a:solidFill>
              </a:rPr>
              <a:t>мать</a:t>
            </a:r>
            <a:r>
              <a:rPr lang="ru-RU" b="1" dirty="0" smtClean="0"/>
              <a:t>, в котором исконно русская приставка </a:t>
            </a:r>
            <a:r>
              <a:rPr lang="ru-RU" b="1" dirty="0" err="1" smtClean="0">
                <a:solidFill>
                  <a:srgbClr val="C00000"/>
                </a:solidFill>
              </a:rPr>
              <a:t>вз</a:t>
            </a:r>
            <a:r>
              <a:rPr lang="ru-RU" b="1" dirty="0" smtClean="0"/>
              <a:t>, оканчивающаяся на твердую согласную, присоединяется к древнерусскому глаголу «</a:t>
            </a:r>
            <a:r>
              <a:rPr lang="ru-RU" b="1" dirty="0" err="1" smtClean="0">
                <a:solidFill>
                  <a:srgbClr val="C00000"/>
                </a:solidFill>
              </a:rPr>
              <a:t>имать</a:t>
            </a:r>
            <a:r>
              <a:rPr lang="ru-RU" b="1" dirty="0" smtClean="0"/>
              <a:t>», т.е. </a:t>
            </a:r>
            <a:r>
              <a:rPr lang="ru-RU" b="1" dirty="0" smtClean="0">
                <a:solidFill>
                  <a:srgbClr val="C00000"/>
                </a:solidFill>
              </a:rPr>
              <a:t>брать</a:t>
            </a:r>
            <a:r>
              <a:rPr lang="ru-RU" b="1" dirty="0" smtClean="0"/>
              <a:t>. В этом глаголе после приставки на согласную сохраняется буква «</a:t>
            </a:r>
            <a:r>
              <a:rPr lang="ru-RU" b="1" dirty="0" smtClean="0">
                <a:solidFill>
                  <a:srgbClr val="C00000"/>
                </a:solidFill>
              </a:rPr>
              <a:t>и</a:t>
            </a:r>
            <a:r>
              <a:rPr lang="ru-RU" b="1" dirty="0" smtClean="0"/>
              <a:t>», в соответствии с произношением. Мы произносим гласный «</a:t>
            </a:r>
            <a:r>
              <a:rPr lang="ru-RU" b="1" dirty="0" smtClean="0">
                <a:solidFill>
                  <a:srgbClr val="C00000"/>
                </a:solidFill>
              </a:rPr>
              <a:t>и</a:t>
            </a:r>
            <a:r>
              <a:rPr lang="ru-RU" b="1" dirty="0" smtClean="0"/>
              <a:t>» – «</a:t>
            </a:r>
            <a:r>
              <a:rPr lang="ru-RU" b="1" dirty="0" smtClean="0">
                <a:solidFill>
                  <a:srgbClr val="C00000"/>
                </a:solidFill>
              </a:rPr>
              <a:t>взимать</a:t>
            </a:r>
            <a:r>
              <a:rPr lang="ru-RU" b="1" dirty="0" smtClean="0"/>
              <a:t>». </a:t>
            </a:r>
            <a:endParaRPr lang="ru-RU" b="1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143504" y="428604"/>
            <a:ext cx="3857652" cy="5697559"/>
          </a:xfrm>
        </p:spPr>
        <p:txBody>
          <a:bodyPr>
            <a:normAutofit/>
          </a:bodyPr>
          <a:lstStyle/>
          <a:p>
            <a:r>
              <a:rPr lang="ru-RU" b="1" dirty="0" smtClean="0"/>
              <a:t>Обратите внимание, что в других однокоренных словах, например «</a:t>
            </a:r>
            <a:r>
              <a:rPr lang="ru-RU" b="1" dirty="0" smtClean="0">
                <a:solidFill>
                  <a:srgbClr val="C00000"/>
                </a:solidFill>
              </a:rPr>
              <a:t>из</a:t>
            </a:r>
            <a:r>
              <a:rPr lang="ru-RU" b="1" dirty="0" smtClean="0">
                <a:solidFill>
                  <a:schemeClr val="accent1"/>
                </a:solidFill>
              </a:rPr>
              <a:t>ы</a:t>
            </a:r>
            <a:r>
              <a:rPr lang="ru-RU" b="1" dirty="0" smtClean="0"/>
              <a:t>мать», в соответствии с произношением, мы будем писать вместо «</a:t>
            </a:r>
            <a:r>
              <a:rPr lang="ru-RU" b="1" dirty="0" smtClean="0">
                <a:solidFill>
                  <a:schemeClr val="accent1"/>
                </a:solidFill>
              </a:rPr>
              <a:t>и</a:t>
            </a:r>
            <a:r>
              <a:rPr lang="ru-RU" b="1" dirty="0" smtClean="0"/>
              <a:t>» – «</a:t>
            </a:r>
            <a:r>
              <a:rPr lang="ru-RU" b="1" dirty="0" err="1" smtClean="0">
                <a:solidFill>
                  <a:schemeClr val="accent1"/>
                </a:solidFill>
              </a:rPr>
              <a:t>ы</a:t>
            </a:r>
            <a:r>
              <a:rPr lang="ru-RU" b="1" dirty="0" smtClean="0"/>
              <a:t>».</a:t>
            </a:r>
            <a:r>
              <a:rPr lang="ru-RU" dirty="0" smtClean="0"/>
              <a:t> </a:t>
            </a:r>
            <a:endParaRPr lang="ru-R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одержимое 3"/>
          <p:cNvSpPr>
            <a:spLocks noGrp="1"/>
          </p:cNvSpPr>
          <p:nvPr>
            <p:ph idx="1"/>
          </p:nvPr>
        </p:nvSpPr>
        <p:spPr>
          <a:xfrm>
            <a:off x="214282" y="1600200"/>
            <a:ext cx="8643998" cy="4972072"/>
          </a:xfrm>
        </p:spPr>
        <p:txBody>
          <a:bodyPr>
            <a:normAutofit/>
          </a:bodyPr>
          <a:lstStyle/>
          <a:p>
            <a:r>
              <a:rPr lang="ru-RU" b="1" dirty="0" smtClean="0"/>
              <a:t>Например, </a:t>
            </a:r>
            <a:r>
              <a:rPr lang="ru-RU" b="1" dirty="0" smtClean="0">
                <a:solidFill>
                  <a:schemeClr val="accent1"/>
                </a:solidFill>
              </a:rPr>
              <a:t>меж</a:t>
            </a:r>
            <a:r>
              <a:rPr lang="ru-RU" b="1" dirty="0" smtClean="0">
                <a:solidFill>
                  <a:srgbClr val="C00000"/>
                </a:solidFill>
              </a:rPr>
              <a:t>и</a:t>
            </a:r>
            <a:r>
              <a:rPr lang="ru-RU" b="1" dirty="0" smtClean="0"/>
              <a:t>нститутский, </a:t>
            </a:r>
            <a:r>
              <a:rPr lang="ru-RU" b="1" dirty="0" smtClean="0">
                <a:solidFill>
                  <a:schemeClr val="accent1"/>
                </a:solidFill>
              </a:rPr>
              <a:t>сверх</a:t>
            </a:r>
            <a:r>
              <a:rPr lang="ru-RU" b="1" dirty="0" smtClean="0">
                <a:solidFill>
                  <a:srgbClr val="C00000"/>
                </a:solidFill>
              </a:rPr>
              <a:t>и</a:t>
            </a:r>
            <a:r>
              <a:rPr lang="ru-RU" b="1" dirty="0" smtClean="0"/>
              <a:t>зысканный. Объясняется это историческими причинами. Ну, во-первых, написание гласной «</a:t>
            </a:r>
            <a:r>
              <a:rPr lang="ru-RU" b="1" dirty="0" err="1" smtClean="0">
                <a:solidFill>
                  <a:srgbClr val="C00000"/>
                </a:solidFill>
              </a:rPr>
              <a:t>ы</a:t>
            </a:r>
            <a:r>
              <a:rPr lang="ru-RU" b="1" dirty="0" smtClean="0"/>
              <a:t>» после приставки «</a:t>
            </a:r>
            <a:r>
              <a:rPr lang="ru-RU" b="1" dirty="0" smtClean="0">
                <a:solidFill>
                  <a:schemeClr val="accent1"/>
                </a:solidFill>
              </a:rPr>
              <a:t>меж</a:t>
            </a:r>
            <a:r>
              <a:rPr lang="ru-RU" b="1" dirty="0" smtClean="0"/>
              <a:t>» нарушило бы общее правило, которое известно с первого класса. </a:t>
            </a:r>
          </a:p>
          <a:p>
            <a:r>
              <a:rPr lang="ru-RU" b="1" dirty="0" smtClean="0"/>
              <a:t>«</a:t>
            </a:r>
            <a:r>
              <a:rPr lang="ru-RU" b="1" dirty="0" err="1" smtClean="0">
                <a:solidFill>
                  <a:schemeClr val="accent1"/>
                </a:solidFill>
              </a:rPr>
              <a:t>Жи</a:t>
            </a:r>
            <a:r>
              <a:rPr lang="ru-RU" b="1" dirty="0" smtClean="0">
                <a:solidFill>
                  <a:schemeClr val="accent1"/>
                </a:solidFill>
              </a:rPr>
              <a:t> – </a:t>
            </a:r>
            <a:r>
              <a:rPr lang="ru-RU" b="1" dirty="0" err="1" smtClean="0">
                <a:solidFill>
                  <a:schemeClr val="accent1"/>
                </a:solidFill>
              </a:rPr>
              <a:t>Ши</a:t>
            </a:r>
            <a:r>
              <a:rPr lang="ru-RU" b="1" dirty="0" smtClean="0">
                <a:solidFill>
                  <a:schemeClr val="accent1"/>
                </a:solidFill>
              </a:rPr>
              <a:t> </a:t>
            </a:r>
            <a:r>
              <a:rPr lang="ru-RU" b="1" dirty="0" smtClean="0"/>
              <a:t>пиши с буквой «</a:t>
            </a:r>
            <a:r>
              <a:rPr lang="ru-RU" b="1" dirty="0" smtClean="0">
                <a:solidFill>
                  <a:schemeClr val="accent1"/>
                </a:solidFill>
              </a:rPr>
              <a:t>и</a:t>
            </a:r>
            <a:r>
              <a:rPr lang="ru-RU" b="1" dirty="0" smtClean="0"/>
              <a:t>»».</a:t>
            </a:r>
          </a:p>
          <a:p>
            <a:r>
              <a:rPr lang="ru-RU" b="1" dirty="0" smtClean="0"/>
              <a:t> С другой стороны, слов, в которых бы приставка «</a:t>
            </a:r>
            <a:r>
              <a:rPr lang="ru-RU" b="1" dirty="0" smtClean="0">
                <a:solidFill>
                  <a:schemeClr val="accent1"/>
                </a:solidFill>
              </a:rPr>
              <a:t>меж</a:t>
            </a:r>
            <a:r>
              <a:rPr lang="ru-RU" b="1" dirty="0" smtClean="0"/>
              <a:t>» соседствовала бы с корневым гласным «</a:t>
            </a:r>
            <a:r>
              <a:rPr lang="ru-RU" b="1" dirty="0" smtClean="0">
                <a:solidFill>
                  <a:schemeClr val="accent1"/>
                </a:solidFill>
              </a:rPr>
              <a:t>и</a:t>
            </a:r>
            <a:r>
              <a:rPr lang="ru-RU" b="1" dirty="0" smtClean="0"/>
              <a:t>», в русском языке мало, всего четыре. Поэтому после приставки «</a:t>
            </a:r>
            <a:r>
              <a:rPr lang="ru-RU" b="1" dirty="0" smtClean="0">
                <a:solidFill>
                  <a:schemeClr val="accent1"/>
                </a:solidFill>
              </a:rPr>
              <a:t>меж</a:t>
            </a:r>
            <a:r>
              <a:rPr lang="ru-RU" b="1" dirty="0" smtClean="0"/>
              <a:t>-» мы пишем гласную «</a:t>
            </a:r>
            <a:r>
              <a:rPr lang="ru-RU" b="1" dirty="0" smtClean="0">
                <a:solidFill>
                  <a:schemeClr val="accent1"/>
                </a:solidFill>
              </a:rPr>
              <a:t>и</a:t>
            </a:r>
            <a:r>
              <a:rPr lang="ru-RU" b="1" dirty="0" smtClean="0"/>
              <a:t>». </a:t>
            </a:r>
            <a:endParaRPr lang="ru-RU" b="1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285720" y="142852"/>
            <a:ext cx="8643998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0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После русских приставок «</a:t>
            </a:r>
            <a:r>
              <a:rPr lang="ru-RU" sz="4000" b="1" cap="none" spc="50" dirty="0" smtClean="0">
                <a:ln w="11430"/>
                <a:solidFill>
                  <a:schemeClr val="accent1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меж</a:t>
            </a:r>
            <a:r>
              <a:rPr lang="ru-RU" sz="40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» и «</a:t>
            </a:r>
            <a:r>
              <a:rPr lang="ru-RU" sz="4000" b="1" cap="none" spc="50" dirty="0" smtClean="0">
                <a:ln w="11430"/>
                <a:solidFill>
                  <a:schemeClr val="accent1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сверх</a:t>
            </a:r>
            <a:r>
              <a:rPr lang="ru-RU" sz="40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» пишется гласная «</a:t>
            </a:r>
            <a:r>
              <a:rPr lang="ru-RU" sz="4000" b="1" cap="none" spc="50" dirty="0" smtClean="0">
                <a:ln w="11430"/>
                <a:solidFill>
                  <a:schemeClr val="accent1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</a:t>
            </a:r>
            <a:r>
              <a:rPr lang="ru-RU" sz="40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». </a:t>
            </a:r>
            <a:endParaRPr lang="ru-RU" sz="40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одержимое 5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6215106"/>
          </a:xfrm>
        </p:spPr>
        <p:txBody>
          <a:bodyPr>
            <a:normAutofit/>
          </a:bodyPr>
          <a:lstStyle/>
          <a:p>
            <a:r>
              <a:rPr lang="ru-RU" b="1" dirty="0" smtClean="0"/>
              <a:t>С приставкой «</a:t>
            </a:r>
            <a:r>
              <a:rPr lang="ru-RU" b="1" i="1" dirty="0" smtClean="0">
                <a:solidFill>
                  <a:schemeClr val="accent1"/>
                </a:solidFill>
              </a:rPr>
              <a:t>сверх</a:t>
            </a:r>
            <a:r>
              <a:rPr lang="ru-RU" b="1" dirty="0" smtClean="0"/>
              <a:t>» произошла совсем другая история. Дело в том, что на протяжении многих веков звук «</a:t>
            </a:r>
            <a:r>
              <a:rPr lang="ru-RU" b="1" dirty="0" err="1" smtClean="0">
                <a:solidFill>
                  <a:schemeClr val="accent1"/>
                </a:solidFill>
              </a:rPr>
              <a:t>х</a:t>
            </a:r>
            <a:r>
              <a:rPr lang="ru-RU" b="1" dirty="0" smtClean="0"/>
              <a:t>» мог быть только </a:t>
            </a:r>
            <a:r>
              <a:rPr lang="ru-RU" b="1" i="1" dirty="0" smtClean="0">
                <a:solidFill>
                  <a:srgbClr val="C00000"/>
                </a:solidFill>
              </a:rPr>
              <a:t>твердым</a:t>
            </a:r>
            <a:r>
              <a:rPr lang="ru-RU" b="1" i="1" dirty="0" smtClean="0"/>
              <a:t>,</a:t>
            </a:r>
            <a:r>
              <a:rPr lang="ru-RU" b="1" dirty="0" smtClean="0"/>
              <a:t> поэтому при сочетании приставки «</a:t>
            </a:r>
            <a:r>
              <a:rPr lang="ru-RU" b="1" i="1" dirty="0" smtClean="0">
                <a:solidFill>
                  <a:schemeClr val="accent1"/>
                </a:solidFill>
              </a:rPr>
              <a:t>сверх</a:t>
            </a:r>
            <a:r>
              <a:rPr lang="ru-RU" b="1" i="1" dirty="0" smtClean="0"/>
              <a:t>-</a:t>
            </a:r>
            <a:r>
              <a:rPr lang="ru-RU" b="1" dirty="0" smtClean="0"/>
              <a:t>» с начальной гласной корня «</a:t>
            </a:r>
            <a:r>
              <a:rPr lang="ru-RU" b="1" dirty="0" smtClean="0">
                <a:solidFill>
                  <a:schemeClr val="accent1"/>
                </a:solidFill>
              </a:rPr>
              <a:t>и</a:t>
            </a:r>
            <a:r>
              <a:rPr lang="ru-RU" b="1" dirty="0" smtClean="0"/>
              <a:t>» в произношении не происходило никаких изменений. Так и закрепилось «</a:t>
            </a:r>
            <a:r>
              <a:rPr lang="ru-RU" b="1" dirty="0" smtClean="0">
                <a:solidFill>
                  <a:schemeClr val="accent1"/>
                </a:solidFill>
              </a:rPr>
              <a:t>и</a:t>
            </a:r>
            <a:r>
              <a:rPr lang="ru-RU" b="1" dirty="0" smtClean="0"/>
              <a:t>», несмотря на то, что в современном русском языке звук «</a:t>
            </a:r>
            <a:r>
              <a:rPr lang="ru-RU" b="1" dirty="0" err="1" smtClean="0">
                <a:solidFill>
                  <a:schemeClr val="accent1"/>
                </a:solidFill>
              </a:rPr>
              <a:t>х</a:t>
            </a:r>
            <a:r>
              <a:rPr lang="ru-RU" b="1" dirty="0" smtClean="0"/>
              <a:t>» может быть как </a:t>
            </a:r>
            <a:r>
              <a:rPr lang="ru-RU" b="1" i="1" dirty="0" smtClean="0">
                <a:solidFill>
                  <a:srgbClr val="C00000"/>
                </a:solidFill>
              </a:rPr>
              <a:t>твердым</a:t>
            </a:r>
            <a:r>
              <a:rPr lang="ru-RU" b="1" dirty="0" smtClean="0"/>
              <a:t>, так и </a:t>
            </a:r>
            <a:r>
              <a:rPr lang="ru-RU" b="1" i="1" dirty="0" smtClean="0">
                <a:solidFill>
                  <a:srgbClr val="C00000"/>
                </a:solidFill>
              </a:rPr>
              <a:t>мягким</a:t>
            </a:r>
            <a:r>
              <a:rPr lang="ru-RU" b="1" i="1" dirty="0" smtClean="0"/>
              <a:t>,</a:t>
            </a:r>
            <a:r>
              <a:rPr lang="ru-RU" b="1" dirty="0" smtClean="0"/>
              <a:t> но в словах с приставкой «</a:t>
            </a:r>
            <a:r>
              <a:rPr lang="ru-RU" b="1" i="1" dirty="0" smtClean="0">
                <a:solidFill>
                  <a:schemeClr val="accent1"/>
                </a:solidFill>
              </a:rPr>
              <a:t>сверх</a:t>
            </a:r>
            <a:r>
              <a:rPr lang="ru-RU" b="1" dirty="0" smtClean="0"/>
              <a:t>» исторически мы пишем гласную «</a:t>
            </a:r>
            <a:r>
              <a:rPr lang="ru-RU" b="1" dirty="0" smtClean="0">
                <a:solidFill>
                  <a:schemeClr val="accent1"/>
                </a:solidFill>
              </a:rPr>
              <a:t>и</a:t>
            </a:r>
            <a:r>
              <a:rPr lang="ru-RU" b="1" dirty="0" smtClean="0"/>
              <a:t>» после приставки. </a:t>
            </a:r>
            <a:r>
              <a:rPr lang="ru-RU" b="1" dirty="0" smtClean="0">
                <a:solidFill>
                  <a:schemeClr val="accent1"/>
                </a:solidFill>
              </a:rPr>
              <a:t>Сверх</a:t>
            </a:r>
            <a:r>
              <a:rPr lang="ru-RU" b="1" dirty="0" smtClean="0"/>
              <a:t>интересный, </a:t>
            </a:r>
            <a:r>
              <a:rPr lang="ru-RU" b="1" dirty="0" smtClean="0">
                <a:solidFill>
                  <a:schemeClr val="accent1"/>
                </a:solidFill>
              </a:rPr>
              <a:t>сверх</a:t>
            </a:r>
            <a:r>
              <a:rPr lang="ru-RU" b="1" dirty="0" smtClean="0"/>
              <a:t>инициативный.</a:t>
            </a:r>
            <a:endParaRPr lang="ru-RU" b="1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142852"/>
            <a:ext cx="8715436" cy="6143668"/>
          </a:xfrm>
        </p:spPr>
        <p:txBody>
          <a:bodyPr>
            <a:noAutofit/>
          </a:bodyPr>
          <a:lstStyle/>
          <a:p>
            <a:r>
              <a:rPr lang="ru-RU" sz="4000" b="1" dirty="0" smtClean="0">
                <a:solidFill>
                  <a:schemeClr val="accent2"/>
                </a:solidFill>
              </a:rPr>
              <a:t>После иноязычных приставок на согласную </a:t>
            </a:r>
            <a:r>
              <a:rPr lang="ru-RU" sz="4000" b="1" dirty="0" smtClean="0"/>
              <a:t>«</a:t>
            </a:r>
            <a:r>
              <a:rPr lang="ru-RU" sz="4000" b="1" dirty="0" err="1" smtClean="0">
                <a:solidFill>
                  <a:schemeClr val="accent1"/>
                </a:solidFill>
              </a:rPr>
              <a:t>дез</a:t>
            </a:r>
            <a:r>
              <a:rPr lang="ru-RU" sz="4000" b="1" dirty="0" smtClean="0">
                <a:solidFill>
                  <a:schemeClr val="accent1"/>
                </a:solidFill>
              </a:rPr>
              <a:t>-</a:t>
            </a:r>
            <a:r>
              <a:rPr lang="ru-RU" sz="4000" b="1" dirty="0" smtClean="0"/>
              <a:t>», «</a:t>
            </a:r>
            <a:r>
              <a:rPr lang="ru-RU" sz="4000" b="1" dirty="0" smtClean="0">
                <a:solidFill>
                  <a:schemeClr val="accent1"/>
                </a:solidFill>
              </a:rPr>
              <a:t>контр</a:t>
            </a:r>
            <a:r>
              <a:rPr lang="ru-RU" sz="4000" b="1" dirty="0" smtClean="0"/>
              <a:t>-», «</a:t>
            </a:r>
            <a:r>
              <a:rPr lang="ru-RU" sz="4000" b="1" dirty="0" smtClean="0">
                <a:solidFill>
                  <a:schemeClr val="accent1"/>
                </a:solidFill>
              </a:rPr>
              <a:t>пан</a:t>
            </a:r>
            <a:r>
              <a:rPr lang="ru-RU" sz="4000" b="1" dirty="0" smtClean="0"/>
              <a:t>-», «</a:t>
            </a:r>
            <a:r>
              <a:rPr lang="ru-RU" sz="4000" b="1" dirty="0" smtClean="0">
                <a:solidFill>
                  <a:schemeClr val="accent1"/>
                </a:solidFill>
              </a:rPr>
              <a:t>пост</a:t>
            </a:r>
            <a:r>
              <a:rPr lang="ru-RU" sz="4000" b="1" dirty="0" smtClean="0"/>
              <a:t>-», «</a:t>
            </a:r>
            <a:r>
              <a:rPr lang="ru-RU" sz="4000" b="1" dirty="0" err="1" smtClean="0">
                <a:solidFill>
                  <a:schemeClr val="accent1"/>
                </a:solidFill>
              </a:rPr>
              <a:t>суб</a:t>
            </a:r>
            <a:r>
              <a:rPr lang="ru-RU" sz="4000" b="1" dirty="0" smtClean="0"/>
              <a:t>-», «</a:t>
            </a:r>
            <a:r>
              <a:rPr lang="ru-RU" sz="4000" b="1" dirty="0" err="1" smtClean="0">
                <a:solidFill>
                  <a:schemeClr val="accent1"/>
                </a:solidFill>
              </a:rPr>
              <a:t>супер</a:t>
            </a:r>
            <a:r>
              <a:rPr lang="ru-RU" sz="4000" b="1" dirty="0" smtClean="0"/>
              <a:t>-», «</a:t>
            </a:r>
            <a:r>
              <a:rPr lang="ru-RU" sz="4000" b="1" dirty="0" smtClean="0">
                <a:solidFill>
                  <a:schemeClr val="accent1"/>
                </a:solidFill>
              </a:rPr>
              <a:t>транс</a:t>
            </a:r>
            <a:r>
              <a:rPr lang="ru-RU" sz="4000" b="1" dirty="0" smtClean="0"/>
              <a:t>-» гласный «</a:t>
            </a:r>
            <a:r>
              <a:rPr lang="ru-RU" sz="4000" b="1" dirty="0" smtClean="0">
                <a:solidFill>
                  <a:schemeClr val="accent1"/>
                </a:solidFill>
              </a:rPr>
              <a:t>и</a:t>
            </a:r>
            <a:r>
              <a:rPr lang="ru-RU" sz="4000" b="1" dirty="0" smtClean="0"/>
              <a:t>» сохраняется для того, чтобы пишущий мог быстрее увидеть границу </a:t>
            </a:r>
            <a:r>
              <a:rPr lang="ru-RU" sz="3600" b="1" dirty="0" smtClean="0"/>
              <a:t>между частями слова, и таким образом, быстрее понять, что данное слово значит. </a:t>
            </a:r>
            <a:endParaRPr lang="ru-RU" sz="3600" b="1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14290"/>
            <a:ext cx="8229600" cy="5911873"/>
          </a:xfrm>
        </p:spPr>
        <p:txBody>
          <a:bodyPr>
            <a:normAutofit/>
          </a:bodyPr>
          <a:lstStyle/>
          <a:p>
            <a:r>
              <a:rPr lang="ru-RU" sz="4400" dirty="0" smtClean="0"/>
              <a:t> </a:t>
            </a:r>
            <a:r>
              <a:rPr lang="ru-RU" sz="4400" b="1" i="1" dirty="0" smtClean="0">
                <a:solidFill>
                  <a:schemeClr val="accent2"/>
                </a:solidFill>
              </a:rPr>
              <a:t>дез</a:t>
            </a:r>
            <a:r>
              <a:rPr lang="ru-RU" sz="4400" b="1" i="1" dirty="0" smtClean="0"/>
              <a:t>информация, </a:t>
            </a:r>
            <a:endParaRPr lang="ru-RU" sz="4400" b="1" dirty="0" smtClean="0"/>
          </a:p>
          <a:p>
            <a:pPr lvl="0"/>
            <a:r>
              <a:rPr lang="ru-RU" sz="4400" b="1" i="1" dirty="0" smtClean="0">
                <a:solidFill>
                  <a:schemeClr val="accent2"/>
                </a:solidFill>
              </a:rPr>
              <a:t>контр</a:t>
            </a:r>
            <a:r>
              <a:rPr lang="ru-RU" sz="4400" b="1" i="1" dirty="0" smtClean="0"/>
              <a:t>игра, </a:t>
            </a:r>
            <a:endParaRPr lang="ru-RU" sz="4400" b="1" dirty="0" smtClean="0"/>
          </a:p>
          <a:p>
            <a:pPr lvl="0"/>
            <a:r>
              <a:rPr lang="ru-RU" sz="4400" b="1" i="1" dirty="0" smtClean="0">
                <a:solidFill>
                  <a:schemeClr val="accent2"/>
                </a:solidFill>
              </a:rPr>
              <a:t>пост</a:t>
            </a:r>
            <a:r>
              <a:rPr lang="ru-RU" sz="4400" b="1" i="1" dirty="0" smtClean="0"/>
              <a:t>импрессионизм, </a:t>
            </a:r>
            <a:endParaRPr lang="ru-RU" sz="4400" b="1" dirty="0" smtClean="0"/>
          </a:p>
          <a:p>
            <a:pPr lvl="0"/>
            <a:r>
              <a:rPr lang="ru-RU" sz="4400" b="1" i="1" dirty="0" smtClean="0">
                <a:solidFill>
                  <a:schemeClr val="accent2"/>
                </a:solidFill>
              </a:rPr>
              <a:t>суб</a:t>
            </a:r>
            <a:r>
              <a:rPr lang="ru-RU" sz="4400" b="1" i="1" dirty="0" smtClean="0"/>
              <a:t>инспектор, </a:t>
            </a:r>
            <a:endParaRPr lang="ru-RU" sz="4400" b="1" dirty="0" smtClean="0"/>
          </a:p>
          <a:p>
            <a:pPr lvl="0"/>
            <a:r>
              <a:rPr lang="ru-RU" sz="4400" b="1" i="1" dirty="0" smtClean="0">
                <a:solidFill>
                  <a:schemeClr val="accent2"/>
                </a:solidFill>
              </a:rPr>
              <a:t>супер</a:t>
            </a:r>
            <a:r>
              <a:rPr lang="ru-RU" sz="4400" b="1" i="1" dirty="0" smtClean="0"/>
              <a:t>интендант, </a:t>
            </a:r>
            <a:endParaRPr lang="ru-RU" sz="4400" b="1" dirty="0" smtClean="0"/>
          </a:p>
          <a:p>
            <a:pPr lvl="0"/>
            <a:r>
              <a:rPr lang="ru-RU" sz="4400" b="1" i="1" dirty="0" smtClean="0">
                <a:solidFill>
                  <a:schemeClr val="accent2"/>
                </a:solidFill>
              </a:rPr>
              <a:t>транс</a:t>
            </a:r>
            <a:r>
              <a:rPr lang="ru-RU" sz="4400" b="1" i="1" dirty="0" smtClean="0"/>
              <a:t>иорданский, </a:t>
            </a:r>
            <a:endParaRPr lang="ru-RU" sz="4400" b="1" dirty="0" smtClean="0"/>
          </a:p>
          <a:p>
            <a:pPr lvl="0"/>
            <a:r>
              <a:rPr lang="ru-RU" sz="4400" b="1" i="1" dirty="0" smtClean="0">
                <a:solidFill>
                  <a:schemeClr val="accent2"/>
                </a:solidFill>
              </a:rPr>
              <a:t>пан</a:t>
            </a:r>
            <a:r>
              <a:rPr lang="ru-RU" sz="4400" b="1" i="1" dirty="0" smtClean="0"/>
              <a:t>исламизм.</a:t>
            </a:r>
            <a:endParaRPr lang="ru-RU" sz="4400" b="1" dirty="0" smtClean="0"/>
          </a:p>
          <a:p>
            <a:endParaRPr lang="ru-RU" sz="44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142852"/>
            <a:ext cx="8229600" cy="6072230"/>
          </a:xfrm>
        </p:spPr>
        <p:txBody>
          <a:bodyPr>
            <a:noAutofit/>
          </a:bodyPr>
          <a:lstStyle/>
          <a:p>
            <a:r>
              <a:rPr lang="ru-RU" sz="2800" b="1" dirty="0" smtClean="0">
                <a:solidFill>
                  <a:srgbClr val="C00000"/>
                </a:solidFill>
              </a:rPr>
              <a:t>Обратите внимание</a:t>
            </a:r>
            <a:r>
              <a:rPr lang="ru-RU" sz="2800" b="1" dirty="0" smtClean="0"/>
              <a:t>: т.к. учитывается происхождение приставки, то в </a:t>
            </a:r>
            <a:r>
              <a:rPr lang="ru-RU" sz="2800" b="1" dirty="0" smtClean="0">
                <a:solidFill>
                  <a:srgbClr val="C00000"/>
                </a:solidFill>
              </a:rPr>
              <a:t>русском языке </a:t>
            </a:r>
            <a:r>
              <a:rPr lang="ru-RU" sz="2800" b="1" dirty="0" smtClean="0"/>
              <a:t>могут образовываться пары однокоренных слов, в которых начальная гласная корня будет выглядеть по-разному. Например, </a:t>
            </a:r>
            <a:r>
              <a:rPr lang="ru-RU" sz="2800" b="1" i="1" dirty="0" smtClean="0">
                <a:solidFill>
                  <a:srgbClr val="C00000"/>
                </a:solidFill>
              </a:rPr>
              <a:t>пост</a:t>
            </a:r>
            <a:r>
              <a:rPr lang="ru-RU" sz="2800" b="1" i="1" dirty="0" smtClean="0">
                <a:solidFill>
                  <a:schemeClr val="accent1"/>
                </a:solidFill>
              </a:rPr>
              <a:t>и</a:t>
            </a:r>
            <a:r>
              <a:rPr lang="ru-RU" sz="2800" b="1" i="1" dirty="0" smtClean="0"/>
              <a:t>нфарктный, но </a:t>
            </a:r>
            <a:r>
              <a:rPr lang="ru-RU" sz="2800" b="1" i="1" dirty="0" smtClean="0">
                <a:solidFill>
                  <a:srgbClr val="C00000"/>
                </a:solidFill>
              </a:rPr>
              <a:t>пред</a:t>
            </a:r>
            <a:r>
              <a:rPr lang="ru-RU" sz="2800" b="1" i="1" dirty="0" smtClean="0">
                <a:solidFill>
                  <a:schemeClr val="accent1"/>
                </a:solidFill>
              </a:rPr>
              <a:t>ы</a:t>
            </a:r>
            <a:r>
              <a:rPr lang="ru-RU" sz="2800" b="1" i="1" dirty="0" smtClean="0"/>
              <a:t>нфарктный, </a:t>
            </a:r>
            <a:r>
              <a:rPr lang="ru-RU" sz="2800" b="1" i="1" dirty="0" smtClean="0">
                <a:solidFill>
                  <a:srgbClr val="C00000"/>
                </a:solidFill>
              </a:rPr>
              <a:t>контр</a:t>
            </a:r>
            <a:r>
              <a:rPr lang="ru-RU" sz="2800" b="1" i="1" dirty="0" smtClean="0">
                <a:solidFill>
                  <a:schemeClr val="accent1"/>
                </a:solidFill>
              </a:rPr>
              <a:t>и</a:t>
            </a:r>
            <a:r>
              <a:rPr lang="ru-RU" sz="2800" b="1" i="1" dirty="0" smtClean="0"/>
              <a:t>гра, но </a:t>
            </a:r>
            <a:r>
              <a:rPr lang="ru-RU" sz="2800" b="1" i="1" dirty="0" smtClean="0">
                <a:solidFill>
                  <a:srgbClr val="C00000"/>
                </a:solidFill>
              </a:rPr>
              <a:t>роз</a:t>
            </a:r>
            <a:r>
              <a:rPr lang="ru-RU" sz="2800" b="1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ы</a:t>
            </a:r>
            <a:r>
              <a:rPr lang="ru-RU" sz="2800" b="1" i="1" dirty="0" smtClean="0"/>
              <a:t>грыш. </a:t>
            </a:r>
          </a:p>
          <a:p>
            <a:r>
              <a:rPr lang="ru-RU" sz="2800" b="1" dirty="0" smtClean="0">
                <a:solidFill>
                  <a:schemeClr val="accent2"/>
                </a:solidFill>
              </a:rPr>
              <a:t>Чем это обусловлено?</a:t>
            </a:r>
          </a:p>
          <a:p>
            <a:r>
              <a:rPr lang="ru-RU" sz="2800" b="1" dirty="0" smtClean="0"/>
              <a:t>Обусловлено это тем, что в первом случае использованы </a:t>
            </a:r>
            <a:r>
              <a:rPr lang="ru-RU" sz="2800" b="1" dirty="0" smtClean="0">
                <a:solidFill>
                  <a:schemeClr val="accent1"/>
                </a:solidFill>
              </a:rPr>
              <a:t>иноязычные приставки</a:t>
            </a:r>
            <a:r>
              <a:rPr lang="ru-RU" sz="2800" b="1" dirty="0" smtClean="0"/>
              <a:t>, и после них гласная «</a:t>
            </a:r>
            <a:r>
              <a:rPr lang="ru-RU" sz="2800" b="1" dirty="0" smtClean="0">
                <a:solidFill>
                  <a:schemeClr val="accent1"/>
                </a:solidFill>
              </a:rPr>
              <a:t>и</a:t>
            </a:r>
            <a:r>
              <a:rPr lang="ru-RU" sz="2800" b="1" dirty="0" smtClean="0"/>
              <a:t>» корня сохраняется. Во втором же случае используются приставки </a:t>
            </a:r>
            <a:r>
              <a:rPr lang="ru-RU" sz="2800" b="1" dirty="0" smtClean="0">
                <a:solidFill>
                  <a:schemeClr val="accent1"/>
                </a:solidFill>
              </a:rPr>
              <a:t>русского </a:t>
            </a:r>
            <a:r>
              <a:rPr lang="ru-RU" sz="2800" b="1" dirty="0" smtClean="0"/>
              <a:t>происхождения, оканчивающиеся на согласную. Поэтому после них пишется «</a:t>
            </a:r>
            <a:r>
              <a:rPr lang="ru-RU" sz="2800" b="1" dirty="0" err="1" smtClean="0">
                <a:solidFill>
                  <a:schemeClr val="accent1"/>
                </a:solidFill>
              </a:rPr>
              <a:t>ы</a:t>
            </a:r>
            <a:r>
              <a:rPr lang="ru-RU" sz="2800" b="1" dirty="0" smtClean="0"/>
              <a:t>», согласно произношению. </a:t>
            </a:r>
            <a:endParaRPr lang="ru-RU" sz="2800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500042"/>
            <a:ext cx="8229600" cy="1143000"/>
          </a:xfrm>
        </p:spPr>
        <p:txBody>
          <a:bodyPr>
            <a:normAutofit fontScale="90000"/>
          </a:bodyPr>
          <a:lstStyle/>
          <a:p>
            <a:pPr lvl="0" algn="l"/>
            <a:r>
              <a:rPr lang="ru-RU" sz="4000" b="1" dirty="0" smtClean="0">
                <a:solidFill>
                  <a:srgbClr val="C00000"/>
                </a:solidFill>
              </a:rPr>
              <a:t>Цель  урока</a:t>
            </a:r>
            <a:r>
              <a:rPr lang="ru-RU" sz="4000" dirty="0" smtClean="0">
                <a:solidFill>
                  <a:srgbClr val="C00000"/>
                </a:solidFill>
              </a:rPr>
              <a:t>:    </a:t>
            </a:r>
            <a:r>
              <a:rPr lang="ru-RU" sz="4000" b="1" dirty="0" smtClean="0">
                <a:solidFill>
                  <a:srgbClr val="C00000"/>
                </a:solidFill>
              </a:rPr>
              <a:t>познакомить с условиями выбора гласных Ы – И после приставок.</a:t>
            </a:r>
            <a:br>
              <a:rPr lang="ru-RU" sz="4000" b="1" dirty="0" smtClean="0">
                <a:solidFill>
                  <a:srgbClr val="C00000"/>
                </a:solidFill>
              </a:rPr>
            </a:br>
            <a:endParaRPr lang="ru-RU" sz="4000" b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b="1" i="1" dirty="0" smtClean="0"/>
              <a:t> </a:t>
            </a:r>
            <a:r>
              <a:rPr lang="ru-RU" b="1" i="1" dirty="0" smtClean="0">
                <a:solidFill>
                  <a:srgbClr val="C00000"/>
                </a:solidFill>
              </a:rPr>
              <a:t>Задачи:</a:t>
            </a:r>
            <a:endParaRPr lang="ru-RU" dirty="0" smtClean="0">
              <a:solidFill>
                <a:srgbClr val="C00000"/>
              </a:solidFill>
            </a:endParaRPr>
          </a:p>
          <a:p>
            <a:r>
              <a:rPr lang="ru-RU" b="1" i="1" dirty="0" smtClean="0"/>
              <a:t>- обучающие - </a:t>
            </a:r>
            <a:r>
              <a:rPr lang="ru-RU" dirty="0" smtClean="0"/>
              <a:t>Научить самостоятельно решать проблему выбора гласных Ы – И после приставок, опираясь на полученные знания, находить изученную орфограмму в тексте;</a:t>
            </a:r>
          </a:p>
          <a:p>
            <a:r>
              <a:rPr lang="ru-RU" b="1" i="1" dirty="0" smtClean="0"/>
              <a:t> -развивающие - </a:t>
            </a:r>
            <a:r>
              <a:rPr lang="ru-RU" dirty="0" smtClean="0"/>
              <a:t>формировать навык правописания гласных Ы – И после приставок, развивать логическое мышление;</a:t>
            </a:r>
          </a:p>
          <a:p>
            <a:r>
              <a:rPr lang="ru-RU" b="1" i="1" dirty="0" smtClean="0"/>
              <a:t>-воспитательные – </a:t>
            </a:r>
            <a:r>
              <a:rPr lang="ru-RU" dirty="0" smtClean="0"/>
              <a:t>воспитывать интерес к предмету.</a:t>
            </a:r>
          </a:p>
          <a:p>
            <a:r>
              <a:rPr lang="ru-RU" dirty="0" smtClean="0"/>
              <a:t>-</a:t>
            </a:r>
            <a:r>
              <a:rPr lang="ru-RU" b="1" dirty="0" smtClean="0"/>
              <a:t>коррекционная – </a:t>
            </a:r>
            <a:r>
              <a:rPr lang="ru-RU" dirty="0" smtClean="0"/>
              <a:t>расширить</a:t>
            </a:r>
            <a:r>
              <a:rPr lang="ru-RU" b="1" dirty="0" smtClean="0"/>
              <a:t> </a:t>
            </a:r>
            <a:r>
              <a:rPr lang="ru-RU" dirty="0" smtClean="0"/>
              <a:t>словарный запас учащихся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2500306"/>
            <a:ext cx="8229600" cy="4525963"/>
          </a:xfrm>
        </p:spPr>
        <p:txBody>
          <a:bodyPr>
            <a:normAutofit/>
          </a:bodyPr>
          <a:lstStyle/>
          <a:p>
            <a:r>
              <a:rPr lang="ru-RU" b="1" dirty="0" smtClean="0"/>
              <a:t>Например,</a:t>
            </a:r>
          </a:p>
          <a:p>
            <a:r>
              <a:rPr lang="ru-RU" b="1" i="1" dirty="0" smtClean="0"/>
              <a:t> </a:t>
            </a:r>
            <a:r>
              <a:rPr lang="ru-RU" b="1" i="1" dirty="0" err="1" smtClean="0"/>
              <a:t>госинспекция</a:t>
            </a:r>
            <a:r>
              <a:rPr lang="ru-RU" b="1" dirty="0" smtClean="0"/>
              <a:t>, </a:t>
            </a:r>
          </a:p>
          <a:p>
            <a:pPr lvl="0"/>
            <a:r>
              <a:rPr lang="ru-RU" b="1" i="1" dirty="0" smtClean="0"/>
              <a:t>пединститут, </a:t>
            </a:r>
            <a:endParaRPr lang="ru-RU" b="1" dirty="0" smtClean="0"/>
          </a:p>
          <a:p>
            <a:pPr lvl="0"/>
            <a:r>
              <a:rPr lang="ru-RU" b="1" i="1" dirty="0" smtClean="0"/>
              <a:t>Спортинвентарь</a:t>
            </a:r>
          </a:p>
          <a:p>
            <a:pPr lvl="0"/>
            <a:r>
              <a:rPr lang="ru-RU" b="1" dirty="0" smtClean="0"/>
              <a:t> и т.д.</a:t>
            </a:r>
          </a:p>
          <a:p>
            <a:pPr>
              <a:buNone/>
            </a:pP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357158" y="0"/>
            <a:ext cx="8643998" cy="258532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ru-RU" sz="5400" b="1" u="sng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</a:t>
            </a:r>
            <a:r>
              <a:rPr lang="ru-RU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 пишется в сложносокращённых словах: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571480"/>
            <a:ext cx="8229600" cy="452596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/>
            </a:r>
            <a:br>
              <a:rPr lang="ru-RU" dirty="0" smtClean="0"/>
            </a:br>
            <a:endParaRPr lang="ru-RU" dirty="0" smtClean="0"/>
          </a:p>
          <a:p>
            <a:pPr>
              <a:buNone/>
            </a:pP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642910" y="500042"/>
            <a:ext cx="7786742" cy="59093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buNone/>
            </a:pPr>
            <a:r>
              <a:rPr lang="ru-RU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 </a:t>
            </a:r>
            <a:r>
              <a:rPr lang="ru-RU" sz="5400" b="1" u="sng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</a:t>
            </a:r>
            <a:r>
              <a:rPr lang="ru-RU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 пишется после ДВУХ-, ТРЁХ-, ЧЕТЫРЁХ-:</a:t>
            </a:r>
          </a:p>
          <a:p>
            <a:pPr algn="ctr">
              <a:buNone/>
            </a:pPr>
            <a:endParaRPr lang="ru-RU" sz="5400" b="1" cap="none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  <a:p>
            <a:pPr lvl="0" algn="ctr"/>
            <a:r>
              <a:rPr lang="ru-RU" sz="5400" b="1" cap="none" spc="5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д</a:t>
            </a:r>
            <a:r>
              <a:rPr lang="ru-RU" sz="5400" b="1" i="1" cap="none" spc="5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вухимпульсный</a:t>
            </a:r>
            <a:r>
              <a:rPr lang="ru-RU" sz="5400" b="1" i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.</a:t>
            </a:r>
          </a:p>
          <a:p>
            <a:pPr lvl="0" algn="ctr"/>
            <a:endParaRPr lang="ru-RU" sz="5400" b="1" i="1" cap="none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  <a:p>
            <a:pPr lvl="0" algn="ctr"/>
            <a:endParaRPr lang="ru-RU" sz="5400" b="1" i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  <a:p>
            <a:pPr lvl="0" algn="ctr"/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1928802"/>
            <a:ext cx="8229600" cy="45259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endParaRPr lang="ru-RU" dirty="0" smtClean="0"/>
          </a:p>
          <a:p>
            <a:pPr lvl="0"/>
            <a:r>
              <a:rPr lang="ru-RU" sz="3600" b="1" i="1" dirty="0" smtClean="0"/>
              <a:t>играть - </a:t>
            </a:r>
            <a:r>
              <a:rPr lang="ru-RU" sz="3600" b="1" i="1" dirty="0" smtClean="0">
                <a:solidFill>
                  <a:schemeClr val="accent1"/>
                </a:solidFill>
              </a:rPr>
              <a:t>под</a:t>
            </a:r>
            <a:r>
              <a:rPr lang="ru-RU" sz="3600" b="1" i="1" dirty="0" smtClean="0">
                <a:solidFill>
                  <a:srgbClr val="C00000"/>
                </a:solidFill>
              </a:rPr>
              <a:t>ы</a:t>
            </a:r>
            <a:r>
              <a:rPr lang="ru-RU" sz="3600" b="1" i="1" dirty="0" smtClean="0"/>
              <a:t>грать,</a:t>
            </a:r>
            <a:r>
              <a:rPr lang="ru-RU" sz="3600" b="1" i="1" dirty="0" smtClean="0">
                <a:solidFill>
                  <a:schemeClr val="accent1"/>
                </a:solidFill>
              </a:rPr>
              <a:t> разыграть</a:t>
            </a:r>
            <a:r>
              <a:rPr lang="ru-RU" sz="3600" b="1" i="1" dirty="0" smtClean="0"/>
              <a:t>, </a:t>
            </a:r>
            <a:r>
              <a:rPr lang="ru-RU" sz="3600" b="1" i="1" dirty="0" smtClean="0">
                <a:solidFill>
                  <a:schemeClr val="accent1"/>
                </a:solidFill>
              </a:rPr>
              <a:t>с</a:t>
            </a:r>
            <a:r>
              <a:rPr lang="ru-RU" sz="3600" b="1" i="1" dirty="0" smtClean="0">
                <a:solidFill>
                  <a:srgbClr val="C00000"/>
                </a:solidFill>
              </a:rPr>
              <a:t>ы</a:t>
            </a:r>
            <a:r>
              <a:rPr lang="ru-RU" sz="3600" b="1" i="1" dirty="0" smtClean="0"/>
              <a:t>грать; </a:t>
            </a:r>
            <a:endParaRPr lang="ru-RU" sz="3600" b="1" dirty="0" smtClean="0"/>
          </a:p>
          <a:p>
            <a:pPr lvl="0"/>
            <a:r>
              <a:rPr lang="ru-RU" sz="3600" b="1" i="1" dirty="0" smtClean="0"/>
              <a:t>искать - </a:t>
            </a:r>
            <a:r>
              <a:rPr lang="ru-RU" sz="3600" b="1" i="1" dirty="0" smtClean="0">
                <a:solidFill>
                  <a:schemeClr val="accent1"/>
                </a:solidFill>
              </a:rPr>
              <a:t>от</a:t>
            </a:r>
            <a:r>
              <a:rPr lang="ru-RU" sz="3600" b="1" i="1" dirty="0" smtClean="0">
                <a:solidFill>
                  <a:srgbClr val="C00000"/>
                </a:solidFill>
              </a:rPr>
              <a:t>ы</a:t>
            </a:r>
            <a:r>
              <a:rPr lang="ru-RU" sz="3600" b="1" i="1" dirty="0" smtClean="0"/>
              <a:t>скать, </a:t>
            </a:r>
            <a:r>
              <a:rPr lang="ru-RU" sz="3600" b="1" i="1" dirty="0" smtClean="0">
                <a:solidFill>
                  <a:schemeClr val="accent1"/>
                </a:solidFill>
              </a:rPr>
              <a:t>под</a:t>
            </a:r>
            <a:r>
              <a:rPr lang="ru-RU" sz="3600" b="1" i="1" dirty="0" smtClean="0">
                <a:solidFill>
                  <a:srgbClr val="C00000"/>
                </a:solidFill>
              </a:rPr>
              <a:t>ы</a:t>
            </a:r>
            <a:r>
              <a:rPr lang="ru-RU" sz="3600" b="1" i="1" dirty="0" smtClean="0"/>
              <a:t>скать, </a:t>
            </a:r>
            <a:r>
              <a:rPr lang="ru-RU" sz="3600" b="1" i="1" dirty="0" smtClean="0">
                <a:solidFill>
                  <a:schemeClr val="accent1"/>
                </a:solidFill>
              </a:rPr>
              <a:t>раз</a:t>
            </a:r>
            <a:r>
              <a:rPr lang="ru-RU" sz="3600" b="1" i="1" dirty="0" smtClean="0">
                <a:solidFill>
                  <a:srgbClr val="C00000"/>
                </a:solidFill>
              </a:rPr>
              <a:t>ы</a:t>
            </a:r>
            <a:r>
              <a:rPr lang="ru-RU" sz="3600" b="1" i="1" dirty="0" smtClean="0"/>
              <a:t>скать</a:t>
            </a:r>
            <a:r>
              <a:rPr lang="ru-RU" sz="3600" b="1" dirty="0" smtClean="0"/>
              <a:t>;</a:t>
            </a:r>
          </a:p>
          <a:p>
            <a:pPr lvl="0"/>
            <a:r>
              <a:rPr lang="ru-RU" sz="3600" b="1" i="1" dirty="0" smtClean="0"/>
              <a:t>интегральный - </a:t>
            </a:r>
            <a:r>
              <a:rPr lang="ru-RU" sz="3600" b="1" i="1" dirty="0" smtClean="0">
                <a:solidFill>
                  <a:schemeClr val="accent1"/>
                </a:solidFill>
              </a:rPr>
              <a:t>под</a:t>
            </a:r>
            <a:r>
              <a:rPr lang="ru-RU" sz="3600" b="1" i="1" dirty="0" smtClean="0">
                <a:solidFill>
                  <a:srgbClr val="C00000"/>
                </a:solidFill>
              </a:rPr>
              <a:t>ы</a:t>
            </a:r>
            <a:r>
              <a:rPr lang="ru-RU" sz="3600" b="1" i="1" dirty="0" smtClean="0"/>
              <a:t>нтегральный;</a:t>
            </a:r>
            <a:endParaRPr lang="ru-RU" sz="3600" b="1" dirty="0" smtClean="0"/>
          </a:p>
          <a:p>
            <a:r>
              <a:rPr lang="ru-RU" sz="3600" b="1" i="1" dirty="0" smtClean="0"/>
              <a:t>июльский - </a:t>
            </a:r>
            <a:r>
              <a:rPr lang="ru-RU" sz="3600" b="1" i="1" dirty="0" err="1" smtClean="0">
                <a:solidFill>
                  <a:schemeClr val="accent1"/>
                </a:solidFill>
              </a:rPr>
              <a:t>пред</a:t>
            </a:r>
            <a:r>
              <a:rPr lang="ru-RU" sz="3600" b="1" i="1" dirty="0" err="1" smtClean="0">
                <a:solidFill>
                  <a:srgbClr val="C00000"/>
                </a:solidFill>
              </a:rPr>
              <a:t>ы</a:t>
            </a:r>
            <a:r>
              <a:rPr lang="ru-RU" sz="3600" b="1" i="1" dirty="0" err="1" smtClean="0"/>
              <a:t>юльский</a:t>
            </a:r>
            <a:endParaRPr lang="ru-RU" sz="3600" b="1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214282" y="214290"/>
            <a:ext cx="8715436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36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После приставок, оканчивающихся </a:t>
            </a:r>
            <a:r>
              <a:rPr lang="ru-RU" sz="3600" b="1" u="sng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на согласную</a:t>
            </a:r>
            <a:r>
              <a:rPr lang="ru-RU" sz="36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, вместо </a:t>
            </a:r>
            <a:r>
              <a:rPr lang="ru-RU" sz="3600" b="1" u="sng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</a:t>
            </a:r>
            <a:r>
              <a:rPr lang="ru-RU" sz="36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 пишется </a:t>
            </a:r>
            <a:r>
              <a:rPr lang="ru-RU" sz="3600" b="1" u="sng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Ы</a:t>
            </a:r>
            <a:r>
              <a:rPr lang="ru-RU" sz="36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 в соответствии с произношением: </a:t>
            </a:r>
            <a:endParaRPr lang="ru-RU" sz="36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20" y="2143116"/>
            <a:ext cx="8229600" cy="4525963"/>
          </a:xfrm>
        </p:spPr>
        <p:txBody>
          <a:bodyPr>
            <a:normAutofit/>
          </a:bodyPr>
          <a:lstStyle/>
          <a:p>
            <a:pPr lvl="0"/>
            <a:r>
              <a:rPr lang="ru-RU" sz="3600" b="1" i="1" dirty="0" smtClean="0">
                <a:solidFill>
                  <a:schemeClr val="accent1"/>
                </a:solidFill>
              </a:rPr>
              <a:t>меж</a:t>
            </a:r>
            <a:r>
              <a:rPr lang="ru-RU" sz="3600" b="1" i="1" dirty="0" smtClean="0">
                <a:solidFill>
                  <a:srgbClr val="C00000"/>
                </a:solidFill>
              </a:rPr>
              <a:t>и</a:t>
            </a:r>
            <a:r>
              <a:rPr lang="ru-RU" sz="3600" b="1" i="1" dirty="0" smtClean="0"/>
              <a:t>нститутские соревнования, </a:t>
            </a:r>
            <a:endParaRPr lang="ru-RU" sz="3600" b="1" dirty="0" smtClean="0"/>
          </a:p>
          <a:p>
            <a:r>
              <a:rPr lang="ru-RU" sz="3600" b="1" i="1" dirty="0" smtClean="0">
                <a:solidFill>
                  <a:schemeClr val="accent1"/>
                </a:solidFill>
              </a:rPr>
              <a:t>Сверх</a:t>
            </a:r>
            <a:r>
              <a:rPr lang="ru-RU" sz="3600" b="1" i="1" dirty="0" smtClean="0">
                <a:solidFill>
                  <a:srgbClr val="C00000"/>
                </a:solidFill>
              </a:rPr>
              <a:t>и</a:t>
            </a:r>
            <a:r>
              <a:rPr lang="ru-RU" sz="3600" b="1" i="1" dirty="0" smtClean="0"/>
              <a:t>зысканный</a:t>
            </a:r>
          </a:p>
          <a:p>
            <a:r>
              <a:rPr lang="ru-RU" sz="3600" b="1" i="1" dirty="0" smtClean="0">
                <a:solidFill>
                  <a:schemeClr val="accent1"/>
                </a:solidFill>
              </a:rPr>
              <a:t>сверх</a:t>
            </a:r>
            <a:r>
              <a:rPr lang="ru-RU" sz="3600" b="1" i="1" dirty="0" smtClean="0">
                <a:solidFill>
                  <a:srgbClr val="C00000"/>
                </a:solidFill>
              </a:rPr>
              <a:t>и</a:t>
            </a:r>
            <a:r>
              <a:rPr lang="ru-RU" sz="3600" b="1" i="1" dirty="0" smtClean="0"/>
              <a:t>нтересное мероприятие</a:t>
            </a:r>
            <a:r>
              <a:rPr lang="ru-RU" sz="3600" i="1" dirty="0" smtClean="0">
                <a:solidFill>
                  <a:srgbClr val="008000"/>
                </a:solidFill>
              </a:rPr>
              <a:t>,</a:t>
            </a:r>
          </a:p>
          <a:p>
            <a:r>
              <a:rPr lang="ru-RU" sz="3600" b="1" i="1" dirty="0" err="1" smtClean="0">
                <a:solidFill>
                  <a:schemeClr val="accent1"/>
                </a:solidFill>
              </a:rPr>
              <a:t>сверх</a:t>
            </a:r>
            <a:r>
              <a:rPr lang="ru-RU" sz="3600" b="1" i="1" dirty="0" err="1" smtClean="0">
                <a:solidFill>
                  <a:srgbClr val="C00000"/>
                </a:solidFill>
              </a:rPr>
              <a:t>И</a:t>
            </a:r>
            <a:r>
              <a:rPr lang="ru-RU" sz="3600" b="1" i="1" dirty="0" err="1" smtClean="0">
                <a:solidFill>
                  <a:srgbClr val="003300"/>
                </a:solidFill>
              </a:rPr>
              <a:t>скусный</a:t>
            </a:r>
            <a:endParaRPr lang="ru-RU" sz="3600" b="1" i="1" dirty="0" smtClean="0">
              <a:solidFill>
                <a:srgbClr val="003300"/>
              </a:solidFill>
            </a:endParaRPr>
          </a:p>
          <a:p>
            <a:r>
              <a:rPr lang="ru-RU" sz="3600" b="1" i="1" dirty="0" err="1" smtClean="0">
                <a:solidFill>
                  <a:schemeClr val="accent1"/>
                </a:solidFill>
              </a:rPr>
              <a:t>меж</a:t>
            </a:r>
            <a:r>
              <a:rPr lang="ru-RU" sz="3600" b="1" i="1" dirty="0" err="1" smtClean="0">
                <a:solidFill>
                  <a:srgbClr val="C00000"/>
                </a:solidFill>
              </a:rPr>
              <a:t>И</a:t>
            </a:r>
            <a:r>
              <a:rPr lang="ru-RU" sz="3600" b="1" i="1" dirty="0" err="1" smtClean="0">
                <a:solidFill>
                  <a:srgbClr val="003300"/>
                </a:solidFill>
              </a:rPr>
              <a:t>гровой</a:t>
            </a:r>
            <a:endParaRPr lang="ru-RU" sz="3600" b="1" i="1" dirty="0" smtClean="0">
              <a:solidFill>
                <a:srgbClr val="003300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42844" y="214290"/>
            <a:ext cx="8858312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u="sng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</a:t>
            </a:r>
            <a:r>
              <a:rPr lang="ru-RU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 пишется после приставок МЕЖ- и СВЕРХ-: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85720" y="0"/>
            <a:ext cx="8858280" cy="692497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ru-RU" sz="4800" b="1" u="sng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</a:t>
            </a:r>
            <a:r>
              <a:rPr lang="ru-RU" sz="48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 пишется после приставок, оканчивающихся на   </a:t>
            </a:r>
            <a:br>
              <a:rPr lang="ru-RU" sz="48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</a:br>
            <a:r>
              <a:rPr lang="ru-RU" sz="48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    гласную: </a:t>
            </a:r>
          </a:p>
          <a:p>
            <a:endParaRPr lang="ru-RU" sz="4800" b="1" cap="none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  <a:p>
            <a:r>
              <a:rPr lang="ru-RU" sz="3600" b="1" i="1" cap="none" spc="50" dirty="0" smtClean="0">
                <a:ln w="11430"/>
                <a:solidFill>
                  <a:schemeClr val="accent1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По</a:t>
            </a:r>
            <a:r>
              <a:rPr lang="ru-RU" sz="3600" b="1" i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искать</a:t>
            </a:r>
          </a:p>
          <a:p>
            <a:r>
              <a:rPr lang="ru-RU" sz="3600" b="1" i="1" spc="50" dirty="0" smtClean="0">
                <a:ln w="11430"/>
                <a:solidFill>
                  <a:schemeClr val="accent1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Вы</a:t>
            </a:r>
            <a:r>
              <a:rPr lang="ru-RU" sz="36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играть</a:t>
            </a:r>
          </a:p>
          <a:p>
            <a:r>
              <a:rPr lang="ru-RU" sz="3600" b="1" i="1" spc="50" dirty="0" smtClean="0">
                <a:ln w="11430"/>
                <a:solidFill>
                  <a:schemeClr val="accent1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За</a:t>
            </a:r>
            <a:r>
              <a:rPr lang="ru-RU" sz="36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искриться</a:t>
            </a:r>
          </a:p>
          <a:p>
            <a:r>
              <a:rPr lang="ru-RU" sz="3600" b="1" i="1" spc="50" dirty="0" smtClean="0">
                <a:ln w="11430"/>
                <a:solidFill>
                  <a:schemeClr val="accent1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До</a:t>
            </a:r>
            <a:r>
              <a:rPr lang="ru-RU" sz="36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исторический </a:t>
            </a:r>
          </a:p>
          <a:p>
            <a:endParaRPr lang="ru-RU" sz="5400" b="1" i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  <a:p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dirty="0" smtClean="0"/>
              <a:t>План урока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/>
          <a:lstStyle/>
          <a:p>
            <a:pPr marL="609600" indent="-609600" eaLnBrk="1" hangingPunct="1">
              <a:buFont typeface="Wingdings" pitchFamily="2" charset="2"/>
              <a:buNone/>
            </a:pPr>
            <a:r>
              <a:rPr lang="ru-RU" sz="2800" b="1" dirty="0" smtClean="0"/>
              <a:t>Тема  урока: Гласные  Ы  и  И  после  приставок  в  русских  и  иноязычных  словах</a:t>
            </a:r>
            <a:r>
              <a:rPr lang="ru-RU" sz="2800" dirty="0" smtClean="0"/>
              <a:t>.</a:t>
            </a:r>
            <a:endParaRPr lang="ru-RU" sz="2800" i="1" dirty="0" smtClean="0"/>
          </a:p>
          <a:p>
            <a:pPr marL="609600" indent="-609600" eaLnBrk="1" hangingPunct="1">
              <a:buFont typeface="Wingdings" pitchFamily="2" charset="2"/>
              <a:buNone/>
            </a:pPr>
            <a:r>
              <a:rPr lang="ru-RU" sz="2800" i="1" dirty="0" smtClean="0"/>
              <a:t>Цели  урока:</a:t>
            </a:r>
            <a:r>
              <a:rPr lang="ru-RU" sz="2800" dirty="0" smtClean="0"/>
              <a:t> </a:t>
            </a:r>
          </a:p>
          <a:p>
            <a:pPr marL="609600" indent="-609600" eaLnBrk="1" hangingPunct="1">
              <a:buFont typeface="Wingdings" pitchFamily="2" charset="2"/>
              <a:buAutoNum type="arabicPeriod"/>
            </a:pPr>
            <a:r>
              <a:rPr lang="ru-RU" sz="2800" dirty="0" smtClean="0"/>
              <a:t>Знакомство с орфограммой</a:t>
            </a:r>
          </a:p>
          <a:p>
            <a:pPr marL="609600" indent="-609600" eaLnBrk="1" hangingPunct="1">
              <a:buFont typeface="Wingdings" pitchFamily="2" charset="2"/>
              <a:buAutoNum type="arabicPeriod"/>
            </a:pPr>
            <a:r>
              <a:rPr lang="ru-RU" sz="2800" dirty="0" smtClean="0"/>
              <a:t>Развитие  навыков  правописания  слов  с  данной  орфограммой.</a:t>
            </a:r>
          </a:p>
          <a:p>
            <a:pPr marL="609600" indent="-609600" eaLnBrk="1" hangingPunct="1">
              <a:buFont typeface="Wingdings" pitchFamily="2" charset="2"/>
              <a:buAutoNum type="arabicPeriod"/>
            </a:pPr>
            <a:r>
              <a:rPr lang="ru-RU" sz="2800" dirty="0" smtClean="0"/>
              <a:t>Расширение  словарного  запаса  учащихся.</a:t>
            </a:r>
          </a:p>
          <a:p>
            <a:pPr marL="609600" indent="-609600" algn="r" eaLnBrk="1" hangingPunct="1">
              <a:buFont typeface="Wingdings" pitchFamily="2" charset="2"/>
              <a:buNone/>
            </a:pPr>
            <a:r>
              <a:rPr lang="ru-RU" sz="2800" i="1" dirty="0" smtClean="0">
                <a:hlinkClick r:id="rId2" action="ppaction://hlinkfile"/>
              </a:rPr>
              <a:t>Конспект</a:t>
            </a:r>
            <a:endParaRPr lang="ru-RU" sz="2800" i="1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3800" b="1" dirty="0" smtClean="0"/>
              <a:t>Буквы </a:t>
            </a:r>
            <a:r>
              <a:rPr lang="ru-RU" sz="3800" b="1" i="1" dirty="0" smtClean="0"/>
              <a:t>Ы</a:t>
            </a:r>
            <a:r>
              <a:rPr lang="ru-RU" sz="3800" b="1" dirty="0" smtClean="0"/>
              <a:t> и </a:t>
            </a:r>
            <a:r>
              <a:rPr lang="ru-RU" sz="3800" b="1" i="1" dirty="0" smtClean="0"/>
              <a:t>И</a:t>
            </a:r>
            <a:r>
              <a:rPr lang="ru-RU" sz="3800" b="1" dirty="0" smtClean="0"/>
              <a:t> после приставок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2800" u="sng" dirty="0" smtClean="0">
                <a:solidFill>
                  <a:srgbClr val="0033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Спишите слова, вставляя пропущенные буквы. Выделите приставки.</a:t>
            </a:r>
          </a:p>
          <a:p>
            <a:pPr eaLnBrk="1" hangingPunct="1">
              <a:defRPr/>
            </a:pPr>
            <a:endParaRPr lang="ru-RU" sz="2800" u="sng" dirty="0" smtClean="0">
              <a:solidFill>
                <a:srgbClr val="0033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eaLnBrk="1" hangingPunct="1">
              <a:buFont typeface="Wingdings" pitchFamily="2" charset="2"/>
              <a:buNone/>
              <a:defRPr/>
            </a:pPr>
            <a:r>
              <a:rPr lang="ru-RU" i="1" dirty="0" smtClean="0">
                <a:solidFill>
                  <a:srgbClr val="0000FF"/>
                </a:solidFill>
              </a:rPr>
              <a:t>  </a:t>
            </a:r>
            <a:r>
              <a:rPr lang="ru-RU" i="1" dirty="0" err="1" smtClean="0">
                <a:solidFill>
                  <a:srgbClr val="0000FF"/>
                </a:solidFill>
              </a:rPr>
              <a:t>Небез</a:t>
            </a:r>
            <a:r>
              <a:rPr lang="ru-RU" i="1" dirty="0" smtClean="0">
                <a:solidFill>
                  <a:srgbClr val="0000FF"/>
                </a:solidFill>
              </a:rPr>
              <a:t>…</a:t>
            </a:r>
            <a:r>
              <a:rPr lang="ru-RU" i="1" dirty="0" err="1" smtClean="0">
                <a:solidFill>
                  <a:srgbClr val="0000FF"/>
                </a:solidFill>
              </a:rPr>
              <a:t>нтересный</a:t>
            </a:r>
            <a:r>
              <a:rPr lang="ru-RU" i="1" dirty="0" smtClean="0">
                <a:solidFill>
                  <a:srgbClr val="0000FF"/>
                </a:solidFill>
              </a:rPr>
              <a:t>, </a:t>
            </a:r>
            <a:r>
              <a:rPr lang="ru-RU" i="1" dirty="0" err="1" smtClean="0">
                <a:solidFill>
                  <a:srgbClr val="0000FF"/>
                </a:solidFill>
              </a:rPr>
              <a:t>небез</a:t>
            </a:r>
            <a:r>
              <a:rPr lang="ru-RU" i="1" dirty="0" smtClean="0">
                <a:solidFill>
                  <a:srgbClr val="0000FF"/>
                </a:solidFill>
              </a:rPr>
              <a:t>..</a:t>
            </a:r>
            <a:r>
              <a:rPr lang="ru-RU" i="1" dirty="0" err="1" smtClean="0">
                <a:solidFill>
                  <a:srgbClr val="0000FF"/>
                </a:solidFill>
              </a:rPr>
              <a:t>звестный</a:t>
            </a:r>
            <a:r>
              <a:rPr lang="ru-RU" i="1" dirty="0" smtClean="0">
                <a:solidFill>
                  <a:srgbClr val="0000FF"/>
                </a:solidFill>
              </a:rPr>
              <a:t>,</a:t>
            </a:r>
          </a:p>
          <a:p>
            <a:pPr eaLnBrk="1" hangingPunct="1">
              <a:buFont typeface="Wingdings" pitchFamily="2" charset="2"/>
              <a:buNone/>
              <a:defRPr/>
            </a:pPr>
            <a:r>
              <a:rPr lang="ru-RU" i="1" dirty="0" smtClean="0">
                <a:solidFill>
                  <a:srgbClr val="0000FF"/>
                </a:solidFill>
              </a:rPr>
              <a:t> под..</a:t>
            </a:r>
            <a:r>
              <a:rPr lang="ru-RU" i="1" dirty="0" err="1" smtClean="0">
                <a:solidFill>
                  <a:srgbClr val="0000FF"/>
                </a:solidFill>
              </a:rPr>
              <a:t>тожить</a:t>
            </a:r>
            <a:r>
              <a:rPr lang="ru-RU" i="1" dirty="0" smtClean="0">
                <a:solidFill>
                  <a:srgbClr val="0000FF"/>
                </a:solidFill>
              </a:rPr>
              <a:t>, сверх..</a:t>
            </a:r>
            <a:r>
              <a:rPr lang="ru-RU" i="1" dirty="0" err="1" smtClean="0">
                <a:solidFill>
                  <a:srgbClr val="0000FF"/>
                </a:solidFill>
              </a:rPr>
              <a:t>зысканный</a:t>
            </a:r>
            <a:r>
              <a:rPr lang="ru-RU" i="1" dirty="0" smtClean="0">
                <a:solidFill>
                  <a:srgbClr val="0000FF"/>
                </a:solidFill>
              </a:rPr>
              <a:t>, </a:t>
            </a:r>
          </a:p>
          <a:p>
            <a:pPr eaLnBrk="1" hangingPunct="1">
              <a:buFont typeface="Wingdings" pitchFamily="2" charset="2"/>
              <a:buNone/>
              <a:defRPr/>
            </a:pPr>
            <a:r>
              <a:rPr lang="ru-RU" i="1" dirty="0" smtClean="0">
                <a:solidFill>
                  <a:srgbClr val="0000FF"/>
                </a:solidFill>
              </a:rPr>
              <a:t>меж..</a:t>
            </a:r>
            <a:r>
              <a:rPr lang="ru-RU" i="1" dirty="0" err="1" smtClean="0">
                <a:solidFill>
                  <a:srgbClr val="0000FF"/>
                </a:solidFill>
              </a:rPr>
              <a:t>нститутский</a:t>
            </a:r>
            <a:r>
              <a:rPr lang="ru-RU" i="1" dirty="0" smtClean="0">
                <a:solidFill>
                  <a:srgbClr val="0000FF"/>
                </a:solidFill>
              </a:rPr>
              <a:t>, без..</a:t>
            </a:r>
            <a:r>
              <a:rPr lang="ru-RU" i="1" dirty="0" err="1" smtClean="0">
                <a:solidFill>
                  <a:srgbClr val="0000FF"/>
                </a:solidFill>
              </a:rPr>
              <a:t>дейный</a:t>
            </a:r>
            <a:r>
              <a:rPr lang="ru-RU" i="1" dirty="0" smtClean="0">
                <a:solidFill>
                  <a:srgbClr val="0000FF"/>
                </a:solidFill>
              </a:rPr>
              <a:t>,</a:t>
            </a:r>
          </a:p>
          <a:p>
            <a:pPr eaLnBrk="1" hangingPunct="1">
              <a:buFont typeface="Wingdings" pitchFamily="2" charset="2"/>
              <a:buNone/>
              <a:defRPr/>
            </a:pPr>
            <a:r>
              <a:rPr lang="ru-RU" i="1" dirty="0" smtClean="0">
                <a:solidFill>
                  <a:srgbClr val="0000FF"/>
                </a:solidFill>
              </a:rPr>
              <a:t> роз..</a:t>
            </a:r>
            <a:r>
              <a:rPr lang="ru-RU" i="1" dirty="0" err="1" smtClean="0">
                <a:solidFill>
                  <a:srgbClr val="0000FF"/>
                </a:solidFill>
              </a:rPr>
              <a:t>грыш</a:t>
            </a:r>
            <a:r>
              <a:rPr lang="ru-RU" i="1" dirty="0" smtClean="0">
                <a:solidFill>
                  <a:srgbClr val="0000FF"/>
                </a:solidFill>
              </a:rPr>
              <a:t>, спорт..инвентарь,</a:t>
            </a:r>
          </a:p>
          <a:p>
            <a:pPr eaLnBrk="1" hangingPunct="1">
              <a:buFont typeface="Wingdings" pitchFamily="2" charset="2"/>
              <a:buNone/>
              <a:defRPr/>
            </a:pPr>
            <a:r>
              <a:rPr lang="ru-RU" i="1" dirty="0" smtClean="0">
                <a:solidFill>
                  <a:srgbClr val="0000FF"/>
                </a:solidFill>
              </a:rPr>
              <a:t> пред…</a:t>
            </a:r>
            <a:r>
              <a:rPr lang="ru-RU" i="1" dirty="0" err="1" smtClean="0">
                <a:solidFill>
                  <a:srgbClr val="0000FF"/>
                </a:solidFill>
              </a:rPr>
              <a:t>юльский</a:t>
            </a:r>
            <a:r>
              <a:rPr lang="ru-RU" i="1" dirty="0" smtClean="0">
                <a:solidFill>
                  <a:srgbClr val="0000FF"/>
                </a:solidFill>
              </a:rPr>
              <a:t>, контр..</a:t>
            </a:r>
            <a:r>
              <a:rPr lang="ru-RU" i="1" dirty="0" err="1" smtClean="0">
                <a:solidFill>
                  <a:srgbClr val="0000FF"/>
                </a:solidFill>
              </a:rPr>
              <a:t>гра</a:t>
            </a:r>
            <a:r>
              <a:rPr lang="ru-RU" i="1" dirty="0" smtClean="0">
                <a:solidFill>
                  <a:srgbClr val="0000FF"/>
                </a:solidFill>
              </a:rPr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2" name="Rectangle 4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ru-RU" sz="4000" b="1" i="1" smtClean="0">
                <a:solidFill>
                  <a:srgbClr val="00FF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lgerian" pitchFamily="82" charset="0"/>
              </a:rPr>
              <a:t>Запишите слова с данными приставками</a:t>
            </a:r>
          </a:p>
        </p:txBody>
      </p:sp>
      <p:sp>
        <p:nvSpPr>
          <p:cNvPr id="15363" name="Rectangle 5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FontTx/>
              <a:buNone/>
            </a:pPr>
            <a:r>
              <a:rPr lang="ru-RU" smtClean="0"/>
              <a:t>  </a:t>
            </a:r>
            <a:r>
              <a:rPr lang="ru-RU" sz="4000" b="1" smtClean="0">
                <a:solidFill>
                  <a:srgbClr val="FF3300"/>
                </a:solidFill>
              </a:rPr>
              <a:t>ОТ-</a:t>
            </a:r>
            <a:r>
              <a:rPr lang="ru-RU" sz="4000" b="1" smtClean="0">
                <a:solidFill>
                  <a:srgbClr val="6600FF"/>
                </a:solidFill>
              </a:rPr>
              <a:t>  -- играть, искать; </a:t>
            </a:r>
            <a:r>
              <a:rPr lang="ru-RU" sz="4000" b="1" smtClean="0">
                <a:solidFill>
                  <a:srgbClr val="FF3300"/>
                </a:solidFill>
              </a:rPr>
              <a:t>С- </a:t>
            </a:r>
            <a:r>
              <a:rPr lang="ru-RU" sz="4000" b="1" smtClean="0">
                <a:solidFill>
                  <a:srgbClr val="6600FF"/>
                </a:solidFill>
              </a:rPr>
              <a:t>играть;</a:t>
            </a:r>
            <a:r>
              <a:rPr lang="ru-RU" sz="4000" b="1" smtClean="0">
                <a:solidFill>
                  <a:srgbClr val="FF3300"/>
                </a:solidFill>
              </a:rPr>
              <a:t> ПРО-</a:t>
            </a:r>
            <a:r>
              <a:rPr lang="ru-RU" sz="4000" b="1" smtClean="0">
                <a:solidFill>
                  <a:srgbClr val="6600FF"/>
                </a:solidFill>
              </a:rPr>
              <a:t> -играть; </a:t>
            </a:r>
            <a:r>
              <a:rPr lang="ru-RU" sz="4000" b="1" smtClean="0">
                <a:solidFill>
                  <a:srgbClr val="FF3300"/>
                </a:solidFill>
              </a:rPr>
              <a:t>РАЗ-</a:t>
            </a:r>
            <a:r>
              <a:rPr lang="ru-RU" sz="4000" b="1" smtClean="0">
                <a:solidFill>
                  <a:srgbClr val="6600FF"/>
                </a:solidFill>
              </a:rPr>
              <a:t> - играть, искать; </a:t>
            </a:r>
            <a:r>
              <a:rPr lang="ru-RU" sz="4000" b="1" smtClean="0">
                <a:solidFill>
                  <a:srgbClr val="FF3300"/>
                </a:solidFill>
              </a:rPr>
              <a:t>ПОД-</a:t>
            </a:r>
            <a:r>
              <a:rPr lang="ru-RU" sz="4000" b="1" smtClean="0">
                <a:solidFill>
                  <a:srgbClr val="6600FF"/>
                </a:solidFill>
              </a:rPr>
              <a:t> - итожить; </a:t>
            </a:r>
            <a:r>
              <a:rPr lang="ru-RU" sz="4000" b="1" smtClean="0">
                <a:solidFill>
                  <a:srgbClr val="FF3300"/>
                </a:solidFill>
              </a:rPr>
              <a:t>БЕЗ-</a:t>
            </a:r>
            <a:r>
              <a:rPr lang="ru-RU" sz="4000" b="1" smtClean="0">
                <a:solidFill>
                  <a:srgbClr val="6600FF"/>
                </a:solidFill>
              </a:rPr>
              <a:t> - известный, интересный, искусный; </a:t>
            </a:r>
            <a:r>
              <a:rPr lang="ru-RU" sz="4000" b="1" smtClean="0">
                <a:solidFill>
                  <a:srgbClr val="FF3300"/>
                </a:solidFill>
              </a:rPr>
              <a:t>ВЫ-</a:t>
            </a:r>
            <a:r>
              <a:rPr lang="ru-RU" sz="4000" b="1" smtClean="0">
                <a:solidFill>
                  <a:srgbClr val="6600FF"/>
                </a:solidFill>
              </a:rPr>
              <a:t> -играть.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И или Ы?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2844" y="714356"/>
            <a:ext cx="4352956" cy="5786478"/>
          </a:xfrm>
        </p:spPr>
        <p:txBody>
          <a:bodyPr>
            <a:normAutofit fontScale="25000" lnSpcReduction="20000"/>
          </a:bodyPr>
          <a:lstStyle/>
          <a:p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>1. </a:t>
            </a:r>
            <a:r>
              <a:rPr lang="ru-RU" sz="8000" dirty="0" err="1" smtClean="0"/>
              <a:t>фин...нспектор</a:t>
            </a:r>
            <a:r>
              <a:rPr lang="ru-RU" sz="8000" dirty="0" smtClean="0"/>
              <a:t>, </a:t>
            </a:r>
            <a:r>
              <a:rPr lang="ru-RU" sz="8000" dirty="0" err="1" smtClean="0"/>
              <a:t>об...скивать</a:t>
            </a:r>
            <a:r>
              <a:rPr lang="ru-RU" sz="8000" dirty="0" smtClean="0"/>
              <a:t>, </a:t>
            </a:r>
            <a:r>
              <a:rPr lang="ru-RU" sz="8000" dirty="0" err="1" smtClean="0"/>
              <a:t>пред...дущий</a:t>
            </a:r>
            <a:r>
              <a:rPr lang="ru-RU" sz="8000" dirty="0" smtClean="0"/>
              <a:t> </a:t>
            </a:r>
            <a:br>
              <a:rPr lang="ru-RU" sz="8000" dirty="0" smtClean="0"/>
            </a:b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>2. </a:t>
            </a:r>
            <a:r>
              <a:rPr lang="ru-RU" sz="8000" dirty="0" err="1" smtClean="0"/>
              <a:t>пост...мпериализм</a:t>
            </a:r>
            <a:r>
              <a:rPr lang="ru-RU" sz="8000" dirty="0" smtClean="0"/>
              <a:t>, </a:t>
            </a:r>
            <a:r>
              <a:rPr lang="ru-RU" sz="8000" dirty="0" err="1" smtClean="0"/>
              <a:t>спорт...гра</a:t>
            </a:r>
            <a:r>
              <a:rPr lang="ru-RU" sz="8000" dirty="0" smtClean="0"/>
              <a:t>,   </a:t>
            </a:r>
            <a:br>
              <a:rPr lang="ru-RU" sz="8000" dirty="0" smtClean="0"/>
            </a:br>
            <a:r>
              <a:rPr lang="ru-RU" sz="8000" dirty="0" smtClean="0"/>
              <a:t>    </a:t>
            </a:r>
            <a:r>
              <a:rPr lang="ru-RU" sz="8000" dirty="0" err="1" smtClean="0"/>
              <a:t>меж...рригационный</a:t>
            </a: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>3. </a:t>
            </a:r>
            <a:r>
              <a:rPr lang="ru-RU" sz="8000" dirty="0" err="1" smtClean="0"/>
              <a:t>с...митировать</a:t>
            </a:r>
            <a:r>
              <a:rPr lang="ru-RU" sz="8000" dirty="0" smtClean="0"/>
              <a:t>, </a:t>
            </a:r>
            <a:r>
              <a:rPr lang="ru-RU" sz="8000" dirty="0" err="1" smtClean="0"/>
              <a:t>из...скать</a:t>
            </a:r>
            <a:r>
              <a:rPr lang="ru-RU" sz="8000" dirty="0" smtClean="0"/>
              <a:t>, </a:t>
            </a:r>
            <a:r>
              <a:rPr lang="ru-RU" sz="8000" dirty="0" err="1" smtClean="0"/>
              <a:t>дез...нфицировать</a:t>
            </a:r>
            <a:r>
              <a:rPr lang="ru-RU" sz="8000" dirty="0" smtClean="0"/>
              <a:t> </a:t>
            </a:r>
            <a:br>
              <a:rPr lang="ru-RU" sz="8000" dirty="0" smtClean="0"/>
            </a:b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>4. </a:t>
            </a:r>
            <a:r>
              <a:rPr lang="ru-RU" sz="8000" dirty="0" err="1" smtClean="0"/>
              <a:t>транс...ранский</a:t>
            </a:r>
            <a:r>
              <a:rPr lang="ru-RU" sz="8000" dirty="0" smtClean="0"/>
              <a:t>, </a:t>
            </a:r>
            <a:r>
              <a:rPr lang="ru-RU" sz="8000" dirty="0" err="1" smtClean="0"/>
              <a:t>контр...гра</a:t>
            </a:r>
            <a:r>
              <a:rPr lang="ru-RU" sz="8000" dirty="0" smtClean="0"/>
              <a:t>, </a:t>
            </a:r>
            <a:r>
              <a:rPr lang="ru-RU" sz="8000" dirty="0" err="1" smtClean="0"/>
              <a:t>пред...дущий</a:t>
            </a:r>
            <a:r>
              <a:rPr lang="ru-RU" sz="8000" dirty="0" smtClean="0"/>
              <a:t> </a:t>
            </a:r>
            <a:br>
              <a:rPr lang="ru-RU" sz="8000" dirty="0" smtClean="0"/>
            </a:b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>5. </a:t>
            </a:r>
            <a:r>
              <a:rPr lang="ru-RU" sz="8000" dirty="0" err="1" smtClean="0"/>
              <a:t>без...нвентарный</a:t>
            </a:r>
            <a:r>
              <a:rPr lang="ru-RU" sz="8000" dirty="0" smtClean="0"/>
              <a:t>, </a:t>
            </a:r>
            <a:r>
              <a:rPr lang="ru-RU" sz="8000" dirty="0" err="1" smtClean="0"/>
              <a:t>пост...нфарктный</a:t>
            </a:r>
            <a:r>
              <a:rPr lang="ru-RU" sz="8000" dirty="0" smtClean="0"/>
              <a:t>, </a:t>
            </a:r>
            <a:r>
              <a:rPr lang="ru-RU" sz="8000" dirty="0" err="1" smtClean="0"/>
              <a:t>с...гранный</a:t>
            </a: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>6. </a:t>
            </a:r>
            <a:r>
              <a:rPr lang="ru-RU" sz="8000" dirty="0" err="1" smtClean="0"/>
              <a:t>с...мпровизированный</a:t>
            </a:r>
            <a:r>
              <a:rPr lang="ru-RU" sz="8000" dirty="0" smtClean="0"/>
              <a:t>, </a:t>
            </a:r>
            <a:r>
              <a:rPr lang="ru-RU" sz="8000" dirty="0" err="1" smtClean="0"/>
              <a:t>сверх...зысканный</a:t>
            </a:r>
            <a:r>
              <a:rPr lang="ru-RU" sz="8000" dirty="0" smtClean="0"/>
              <a:t>, </a:t>
            </a:r>
            <a:br>
              <a:rPr lang="ru-RU" sz="8000" dirty="0" smtClean="0"/>
            </a:br>
            <a:r>
              <a:rPr lang="ru-RU" sz="8000" dirty="0" smtClean="0"/>
              <a:t>    </a:t>
            </a:r>
            <a:r>
              <a:rPr lang="ru-RU" sz="8000" dirty="0" err="1" smtClean="0"/>
              <a:t>раз...грать</a:t>
            </a: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>7. </a:t>
            </a:r>
            <a:r>
              <a:rPr lang="ru-RU" sz="8000" dirty="0" err="1" smtClean="0"/>
              <a:t>без...дейный</a:t>
            </a:r>
            <a:r>
              <a:rPr lang="ru-RU" sz="8000" dirty="0" smtClean="0"/>
              <a:t>, </a:t>
            </a:r>
            <a:r>
              <a:rPr lang="ru-RU" sz="8000" dirty="0" err="1" smtClean="0"/>
              <a:t>без...мянный</a:t>
            </a:r>
            <a:r>
              <a:rPr lang="ru-RU" sz="8000" dirty="0" smtClean="0"/>
              <a:t>, </a:t>
            </a:r>
            <a:r>
              <a:rPr lang="ru-RU" sz="8000" dirty="0" err="1" smtClean="0"/>
              <a:t>мед...нститут</a:t>
            </a:r>
            <a:r>
              <a:rPr lang="ru-RU" sz="8000" dirty="0" smtClean="0"/>
              <a:t> </a:t>
            </a:r>
            <a:br>
              <a:rPr lang="ru-RU" sz="8000" dirty="0" smtClean="0"/>
            </a:b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8000" dirty="0" smtClean="0"/>
              <a:t>8. </a:t>
            </a:r>
            <a:r>
              <a:rPr lang="ru-RU" sz="8000" dirty="0" err="1" smtClean="0"/>
              <a:t>воз...меть</a:t>
            </a:r>
            <a:r>
              <a:rPr lang="ru-RU" sz="8000" dirty="0" smtClean="0"/>
              <a:t>, </a:t>
            </a:r>
            <a:r>
              <a:rPr lang="ru-RU" sz="8000" dirty="0" err="1" smtClean="0"/>
              <a:t>сверх...зысканно</a:t>
            </a:r>
            <a:r>
              <a:rPr lang="ru-RU" sz="8000" dirty="0" smtClean="0"/>
              <a:t>, </a:t>
            </a:r>
            <a:r>
              <a:rPr lang="ru-RU" sz="8000" dirty="0" err="1" smtClean="0"/>
              <a:t>пред...юньский</a:t>
            </a:r>
            <a:r>
              <a:rPr lang="ru-RU" sz="8000" dirty="0" smtClean="0"/>
              <a:t> </a:t>
            </a:r>
            <a:br>
              <a:rPr lang="ru-RU" sz="8000" dirty="0" smtClean="0"/>
            </a:br>
            <a:r>
              <a:rPr lang="ru-RU" sz="8000" dirty="0" smtClean="0"/>
              <a:t/>
            </a:r>
            <a:br>
              <a:rPr lang="ru-RU" sz="8000" dirty="0" smtClean="0"/>
            </a:br>
            <a:r>
              <a:rPr lang="ru-RU" sz="2900" dirty="0" smtClean="0"/>
              <a:t/>
            </a:r>
            <a:br>
              <a:rPr lang="ru-RU" sz="2900" dirty="0" smtClean="0"/>
            </a:br>
            <a:endParaRPr lang="ru-RU" sz="2900" dirty="0"/>
          </a:p>
        </p:txBody>
      </p:sp>
      <p:sp>
        <p:nvSpPr>
          <p:cNvPr id="5" name="Содержимое 4"/>
          <p:cNvSpPr>
            <a:spLocks noGrp="1"/>
          </p:cNvSpPr>
          <p:nvPr>
            <p:ph sz="half" idx="2"/>
          </p:nvPr>
        </p:nvSpPr>
        <p:spPr>
          <a:xfrm>
            <a:off x="4429124" y="500042"/>
            <a:ext cx="4495832" cy="6072230"/>
          </a:xfrm>
        </p:spPr>
        <p:txBody>
          <a:bodyPr>
            <a:noAutofit/>
          </a:bodyPr>
          <a:lstStyle/>
          <a:p>
            <a:r>
              <a:rPr lang="ru-RU" sz="2000" dirty="0" smtClean="0"/>
              <a:t>9. </a:t>
            </a:r>
            <a:r>
              <a:rPr lang="ru-RU" sz="2000" dirty="0" err="1" smtClean="0"/>
              <a:t>дез...нтеграция</a:t>
            </a:r>
            <a:r>
              <a:rPr lang="ru-RU" sz="2000" dirty="0" smtClean="0"/>
              <a:t>, </a:t>
            </a:r>
            <a:r>
              <a:rPr lang="ru-RU" sz="2000" dirty="0" err="1" smtClean="0"/>
              <a:t>мед...нститут</a:t>
            </a:r>
            <a:r>
              <a:rPr lang="ru-RU" sz="2000" dirty="0" smtClean="0"/>
              <a:t>, </a:t>
            </a:r>
            <a:br>
              <a:rPr lang="ru-RU" sz="2000" dirty="0" smtClean="0"/>
            </a:br>
            <a:r>
              <a:rPr lang="ru-RU" sz="2000" dirty="0" smtClean="0"/>
              <a:t>    </a:t>
            </a:r>
            <a:r>
              <a:rPr lang="ru-RU" sz="2000" dirty="0" err="1" smtClean="0"/>
              <a:t>сверх...нтеллигентность</a:t>
            </a:r>
            <a:r>
              <a:rPr lang="ru-RU" sz="2000" dirty="0" smtClean="0"/>
              <a:t>, </a:t>
            </a:r>
            <a:br>
              <a:rPr lang="ru-RU" sz="2000" dirty="0" smtClean="0"/>
            </a:br>
            <a:r>
              <a:rPr lang="ru-RU" sz="2000" dirty="0" smtClean="0"/>
              <a:t>10. </a:t>
            </a:r>
            <a:r>
              <a:rPr lang="ru-RU" sz="2000" dirty="0" err="1" smtClean="0"/>
              <a:t>вз...мать</a:t>
            </a:r>
            <a:r>
              <a:rPr lang="ru-RU" sz="2000" dirty="0" smtClean="0"/>
              <a:t>, </a:t>
            </a:r>
            <a:r>
              <a:rPr lang="ru-RU" sz="2000" dirty="0" err="1" smtClean="0"/>
              <a:t>пед...нститут</a:t>
            </a:r>
            <a:r>
              <a:rPr lang="ru-RU" sz="2000" dirty="0" smtClean="0"/>
              <a:t>, </a:t>
            </a:r>
            <a:r>
              <a:rPr lang="ru-RU" sz="2000" dirty="0" err="1" smtClean="0"/>
              <a:t>небез...звестный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>11. </a:t>
            </a:r>
            <a:r>
              <a:rPr lang="ru-RU" sz="2000" dirty="0" err="1" smtClean="0"/>
              <a:t>пред...стория</a:t>
            </a:r>
            <a:r>
              <a:rPr lang="ru-RU" sz="2000" dirty="0" smtClean="0"/>
              <a:t>, </a:t>
            </a:r>
            <a:r>
              <a:rPr lang="ru-RU" sz="2000" dirty="0" err="1" smtClean="0"/>
              <a:t>пред...юльский</a:t>
            </a:r>
            <a:r>
              <a:rPr lang="ru-RU" sz="2000" dirty="0" smtClean="0"/>
              <a:t>, </a:t>
            </a:r>
            <a:r>
              <a:rPr lang="ru-RU" sz="2000" dirty="0" err="1" smtClean="0"/>
              <a:t>по...нтересоваться</a:t>
            </a:r>
            <a:r>
              <a:rPr lang="ru-RU" sz="2000" dirty="0" smtClean="0"/>
              <a:t> </a:t>
            </a:r>
            <a:br>
              <a:rPr lang="ru-RU" sz="2000" dirty="0" smtClean="0"/>
            </a:br>
            <a:r>
              <a:rPr lang="ru-RU" sz="2000" dirty="0" smtClean="0"/>
              <a:t>12.  </a:t>
            </a:r>
            <a:r>
              <a:rPr lang="ru-RU" sz="2000" dirty="0" err="1" smtClean="0"/>
              <a:t>с...мпровизировать</a:t>
            </a:r>
            <a:r>
              <a:rPr lang="ru-RU" sz="2000" dirty="0" smtClean="0"/>
              <a:t>, </a:t>
            </a:r>
            <a:r>
              <a:rPr lang="ru-RU" sz="2000" dirty="0" err="1" smtClean="0"/>
              <a:t>двух...гольный</a:t>
            </a:r>
            <a:r>
              <a:rPr lang="ru-RU" sz="2000" dirty="0" smtClean="0"/>
              <a:t>, </a:t>
            </a:r>
            <a:br>
              <a:rPr lang="ru-RU" sz="2000" dirty="0" smtClean="0"/>
            </a:br>
            <a:r>
              <a:rPr lang="ru-RU" sz="2000" dirty="0" smtClean="0"/>
              <a:t>      </a:t>
            </a:r>
            <a:r>
              <a:rPr lang="ru-RU" sz="2000" dirty="0" err="1" smtClean="0"/>
              <a:t>без...тоговый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>13.  </a:t>
            </a:r>
            <a:r>
              <a:rPr lang="ru-RU" sz="2000" dirty="0" err="1" smtClean="0"/>
              <a:t>без...ндукционный</a:t>
            </a:r>
            <a:r>
              <a:rPr lang="ru-RU" sz="2000" dirty="0" smtClean="0"/>
              <a:t>, </a:t>
            </a:r>
            <a:r>
              <a:rPr lang="ru-RU" sz="2000" dirty="0" err="1" smtClean="0"/>
              <a:t>меж...гровой</a:t>
            </a:r>
            <a:r>
              <a:rPr lang="ru-RU" sz="2000" dirty="0" smtClean="0"/>
              <a:t>, </a:t>
            </a:r>
            <a:r>
              <a:rPr lang="ru-RU" sz="2000" dirty="0" err="1" smtClean="0"/>
              <a:t>пред...дущий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>14. </a:t>
            </a:r>
            <a:r>
              <a:rPr lang="ru-RU" sz="2000" dirty="0" err="1" smtClean="0"/>
              <a:t>без...мянный</a:t>
            </a:r>
            <a:r>
              <a:rPr lang="ru-RU" sz="2000" dirty="0" smtClean="0"/>
              <a:t>, </a:t>
            </a:r>
            <a:r>
              <a:rPr lang="ru-RU" sz="2000" dirty="0" err="1" smtClean="0"/>
              <a:t>спорт...нвентарь</a:t>
            </a:r>
            <a:r>
              <a:rPr lang="ru-RU" sz="2000" dirty="0" smtClean="0"/>
              <a:t>, </a:t>
            </a:r>
            <a:r>
              <a:rPr lang="ru-RU" sz="2000" dirty="0" err="1" smtClean="0"/>
              <a:t>от...грать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>15.  </a:t>
            </a:r>
            <a:r>
              <a:rPr lang="ru-RU" sz="2000" dirty="0" err="1" smtClean="0"/>
              <a:t>с...ронизировать</a:t>
            </a:r>
            <a:r>
              <a:rPr lang="ru-RU" sz="2000" dirty="0" smtClean="0"/>
              <a:t>, </a:t>
            </a:r>
            <a:r>
              <a:rPr lang="ru-RU" sz="2000" dirty="0" err="1" smtClean="0"/>
              <a:t>из...сканный</a:t>
            </a:r>
            <a:r>
              <a:rPr lang="ru-RU" sz="2000" dirty="0" smtClean="0"/>
              <a:t>, </a:t>
            </a:r>
            <a:r>
              <a:rPr lang="ru-RU" sz="2000" dirty="0" err="1" smtClean="0"/>
              <a:t>от...гравшись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>16. раз... </a:t>
            </a:r>
            <a:r>
              <a:rPr lang="ru-RU" sz="2000" dirty="0" err="1" smtClean="0"/>
              <a:t>грать</a:t>
            </a:r>
            <a:r>
              <a:rPr lang="ru-RU" sz="2000" dirty="0" smtClean="0"/>
              <a:t>, </a:t>
            </a:r>
            <a:r>
              <a:rPr lang="ru-RU" sz="2000" dirty="0" err="1" smtClean="0"/>
              <a:t>дез</a:t>
            </a:r>
            <a:r>
              <a:rPr lang="ru-RU" sz="2000" dirty="0" smtClean="0"/>
              <a:t>... </a:t>
            </a:r>
            <a:r>
              <a:rPr lang="ru-RU" sz="2000" dirty="0" err="1" smtClean="0"/>
              <a:t>нформировать</a:t>
            </a:r>
            <a:r>
              <a:rPr lang="ru-RU" sz="2000" dirty="0" smtClean="0"/>
              <a:t>, </a:t>
            </a:r>
            <a:r>
              <a:rPr lang="ru-RU" sz="2000" dirty="0" err="1" smtClean="0"/>
              <a:t>по...скать</a:t>
            </a:r>
            <a:r>
              <a:rPr lang="ru-RU" sz="1600" dirty="0" smtClean="0"/>
              <a:t/>
            </a:r>
            <a:br>
              <a:rPr lang="ru-RU" sz="1600" dirty="0" smtClean="0"/>
            </a:br>
            <a:endParaRPr lang="ru-RU" sz="1600" dirty="0" smtClean="0"/>
          </a:p>
          <a:p>
            <a:endParaRPr lang="ru-RU" sz="1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88913"/>
            <a:ext cx="8229600" cy="1143000"/>
          </a:xfrm>
        </p:spPr>
        <p:txBody>
          <a:bodyPr/>
          <a:lstStyle/>
          <a:p>
            <a:r>
              <a:rPr lang="ru-RU"/>
              <a:t>Пишем Ы после </a:t>
            </a:r>
          </a:p>
        </p:txBody>
      </p:sp>
      <p:sp>
        <p:nvSpPr>
          <p:cNvPr id="57347" name="Rectangle 3"/>
          <p:cNvSpPr>
            <a:spLocks noGrp="1" noChangeArrowheads="1"/>
          </p:cNvSpPr>
          <p:nvPr>
            <p:ph idx="1"/>
          </p:nvPr>
        </p:nvSpPr>
        <p:spPr>
          <a:xfrm>
            <a:off x="468313" y="1628775"/>
            <a:ext cx="8229600" cy="4525963"/>
          </a:xfrm>
        </p:spPr>
        <p:txBody>
          <a:bodyPr/>
          <a:lstStyle/>
          <a:p>
            <a:pPr>
              <a:buFontTx/>
              <a:buNone/>
            </a:pPr>
            <a:r>
              <a:rPr lang="ru-RU" dirty="0"/>
              <a:t>С-                          сыграть</a:t>
            </a:r>
          </a:p>
          <a:p>
            <a:pPr>
              <a:buFontTx/>
              <a:buNone/>
            </a:pPr>
            <a:r>
              <a:rPr lang="ru-RU" dirty="0"/>
              <a:t>ИЗ-                        изыскать</a:t>
            </a:r>
          </a:p>
          <a:p>
            <a:pPr>
              <a:buFontTx/>
              <a:buNone/>
            </a:pPr>
            <a:r>
              <a:rPr lang="ru-RU" dirty="0"/>
              <a:t>БЕЗ-                      безыдейный</a:t>
            </a:r>
          </a:p>
          <a:p>
            <a:pPr>
              <a:buFontTx/>
              <a:buNone/>
            </a:pPr>
            <a:r>
              <a:rPr lang="ru-RU" dirty="0"/>
              <a:t>РАЗ-                      разыскать</a:t>
            </a:r>
          </a:p>
          <a:p>
            <a:pPr>
              <a:buFontTx/>
              <a:buNone/>
            </a:pPr>
            <a:r>
              <a:rPr lang="ru-RU" dirty="0"/>
              <a:t>ВЗ-                        взыскать</a:t>
            </a:r>
          </a:p>
          <a:p>
            <a:pPr>
              <a:buFontTx/>
              <a:buNone/>
            </a:pPr>
            <a:r>
              <a:rPr lang="ru-RU" dirty="0"/>
              <a:t>ПОД-                     подыграть</a:t>
            </a:r>
          </a:p>
          <a:p>
            <a:pPr>
              <a:buFontTx/>
              <a:buNone/>
            </a:pPr>
            <a:r>
              <a:rPr lang="ru-RU" dirty="0"/>
              <a:t>ПРЕД-                   </a:t>
            </a:r>
            <a:r>
              <a:rPr lang="ru-RU" dirty="0" err="1"/>
              <a:t>предыюньский</a:t>
            </a:r>
            <a:endParaRPr lang="ru-RU" dirty="0"/>
          </a:p>
          <a:p>
            <a:endParaRPr lang="ru-RU" dirty="0"/>
          </a:p>
        </p:txBody>
      </p:sp>
      <p:sp>
        <p:nvSpPr>
          <p:cNvPr id="57358" name="Line 14"/>
          <p:cNvSpPr>
            <a:spLocks noChangeShapeType="1"/>
          </p:cNvSpPr>
          <p:nvPr/>
        </p:nvSpPr>
        <p:spPr bwMode="auto">
          <a:xfrm>
            <a:off x="3851275" y="3500438"/>
            <a:ext cx="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 advTm="0"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573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73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73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573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573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573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573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573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573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573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573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573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573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573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573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1000"/>
                                        <p:tgtEl>
                                          <p:spTgt spid="573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573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573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573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573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573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7346" grpId="0"/>
      <p:bldP spid="57347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7" name="Содержимое 6"/>
          <p:cNvSpPr>
            <a:spLocks noGrp="1"/>
          </p:cNvSpPr>
          <p:nvPr>
            <p:ph sz="half" idx="1"/>
          </p:nvPr>
        </p:nvSpPr>
        <p:spPr>
          <a:xfrm>
            <a:off x="500034" y="2000240"/>
            <a:ext cx="4038600" cy="4525963"/>
          </a:xfrm>
        </p:spPr>
        <p:txBody>
          <a:bodyPr>
            <a:normAutofit fontScale="77500" lnSpcReduction="20000"/>
          </a:bodyPr>
          <a:lstStyle/>
          <a:p>
            <a:r>
              <a:rPr lang="ru-RU" sz="3900" b="1" i="1" dirty="0" smtClean="0">
                <a:solidFill>
                  <a:schemeClr val="accent2"/>
                </a:solidFill>
              </a:rPr>
              <a:t>Запомните: </a:t>
            </a:r>
            <a:r>
              <a:rPr lang="ru-RU" sz="3900" b="1" dirty="0" smtClean="0"/>
              <a:t>после </a:t>
            </a:r>
            <a:r>
              <a:rPr lang="ru-RU" sz="3900" b="1" i="1" dirty="0" smtClean="0">
                <a:solidFill>
                  <a:schemeClr val="accent1"/>
                </a:solidFill>
              </a:rPr>
              <a:t>всех русских приставок </a:t>
            </a:r>
            <a:r>
              <a:rPr lang="ru-RU" sz="3900" b="1" dirty="0" smtClean="0"/>
              <a:t>на согласную вместо «</a:t>
            </a:r>
            <a:r>
              <a:rPr lang="ru-RU" sz="3900" b="1" dirty="0" smtClean="0">
                <a:solidFill>
                  <a:schemeClr val="accent2"/>
                </a:solidFill>
              </a:rPr>
              <a:t>и</a:t>
            </a:r>
            <a:r>
              <a:rPr lang="ru-RU" sz="3900" b="1" dirty="0" smtClean="0"/>
              <a:t>» пишется «</a:t>
            </a:r>
            <a:r>
              <a:rPr lang="ru-RU" sz="3900" b="1" dirty="0" err="1" smtClean="0">
                <a:solidFill>
                  <a:schemeClr val="accent2"/>
                </a:solidFill>
              </a:rPr>
              <a:t>ы</a:t>
            </a:r>
            <a:r>
              <a:rPr lang="ru-RU" sz="3900" b="1" dirty="0" smtClean="0"/>
              <a:t>», согласно произношению в  словах, которые начинаются с  «</a:t>
            </a:r>
            <a:r>
              <a:rPr lang="ru-RU" sz="3900" b="1" dirty="0" smtClean="0">
                <a:solidFill>
                  <a:schemeClr val="accent2"/>
                </a:solidFill>
              </a:rPr>
              <a:t>и</a:t>
            </a:r>
            <a:r>
              <a:rPr lang="ru-RU" sz="3900" b="1" dirty="0" smtClean="0"/>
              <a:t>»</a:t>
            </a:r>
            <a:r>
              <a:rPr lang="ru-RU" b="1" dirty="0" smtClean="0"/>
              <a:t>.</a:t>
            </a:r>
            <a:endParaRPr lang="ru-RU" b="1" dirty="0"/>
          </a:p>
        </p:txBody>
      </p:sp>
      <p:sp>
        <p:nvSpPr>
          <p:cNvPr id="8" name="Содержимое 7"/>
          <p:cNvSpPr>
            <a:spLocks noGrp="1"/>
          </p:cNvSpPr>
          <p:nvPr>
            <p:ph sz="half" idx="2"/>
          </p:nvPr>
        </p:nvSpPr>
        <p:spPr>
          <a:xfrm>
            <a:off x="4357686" y="1571612"/>
            <a:ext cx="4614866" cy="4972072"/>
          </a:xfrm>
        </p:spPr>
        <p:txBody>
          <a:bodyPr>
            <a:noAutofit/>
          </a:bodyPr>
          <a:lstStyle/>
          <a:p>
            <a:r>
              <a:rPr lang="ru-RU" b="1" i="1" dirty="0" smtClean="0"/>
              <a:t>Например, </a:t>
            </a:r>
            <a:r>
              <a:rPr lang="ru-RU" b="1" i="1" dirty="0" smtClean="0">
                <a:solidFill>
                  <a:schemeClr val="accent2"/>
                </a:solidFill>
              </a:rPr>
              <a:t>и</a:t>
            </a:r>
            <a:r>
              <a:rPr lang="ru-RU" b="1" i="1" dirty="0" smtClean="0"/>
              <a:t>грать – раз</a:t>
            </a:r>
            <a:r>
              <a:rPr lang="ru-RU" b="1" i="1" dirty="0" smtClean="0">
                <a:solidFill>
                  <a:schemeClr val="accent2"/>
                </a:solidFill>
              </a:rPr>
              <a:t>ы</a:t>
            </a:r>
            <a:r>
              <a:rPr lang="ru-RU" b="1" i="1" dirty="0" smtClean="0"/>
              <a:t>грать – роз</a:t>
            </a:r>
            <a:r>
              <a:rPr lang="ru-RU" b="1" i="1" dirty="0" smtClean="0">
                <a:solidFill>
                  <a:schemeClr val="accent2"/>
                </a:solidFill>
              </a:rPr>
              <a:t>ы</a:t>
            </a:r>
            <a:r>
              <a:rPr lang="ru-RU" b="1" i="1" dirty="0" smtClean="0"/>
              <a:t>грыш. </a:t>
            </a:r>
          </a:p>
          <a:p>
            <a:r>
              <a:rPr lang="ru-RU" b="1" i="1" dirty="0" smtClean="0">
                <a:solidFill>
                  <a:schemeClr val="accent2"/>
                </a:solidFill>
              </a:rPr>
              <a:t>И</a:t>
            </a:r>
            <a:r>
              <a:rPr lang="ru-RU" b="1" i="1" dirty="0" smtClean="0"/>
              <a:t>тог – под</a:t>
            </a:r>
            <a:r>
              <a:rPr lang="ru-RU" b="1" i="1" dirty="0" smtClean="0">
                <a:solidFill>
                  <a:schemeClr val="accent2"/>
                </a:solidFill>
              </a:rPr>
              <a:t>ы</a:t>
            </a:r>
            <a:r>
              <a:rPr lang="ru-RU" b="1" i="1" dirty="0" smtClean="0"/>
              <a:t>тожить. </a:t>
            </a:r>
            <a:r>
              <a:rPr lang="ru-RU" b="1" i="1" dirty="0" smtClean="0">
                <a:solidFill>
                  <a:schemeClr val="accent2"/>
                </a:solidFill>
              </a:rPr>
              <a:t>И</a:t>
            </a:r>
            <a:r>
              <a:rPr lang="ru-RU" b="1" i="1" dirty="0" smtClean="0"/>
              <a:t>дти – пред</a:t>
            </a:r>
            <a:r>
              <a:rPr lang="ru-RU" b="1" i="1" dirty="0" smtClean="0">
                <a:solidFill>
                  <a:schemeClr val="accent2"/>
                </a:solidFill>
              </a:rPr>
              <a:t>ы</a:t>
            </a:r>
            <a:r>
              <a:rPr lang="ru-RU" b="1" i="1" dirty="0" smtClean="0"/>
              <a:t>дущий. При этом происхождение корня, русский он или иноязычный, не учитывается.</a:t>
            </a:r>
          </a:p>
          <a:p>
            <a:r>
              <a:rPr lang="ru-RU" b="1" i="1" dirty="0" smtClean="0"/>
              <a:t> Так реализуется фонетический принцип русской орфографии.</a:t>
            </a:r>
            <a:endParaRPr lang="ru-RU" b="1" i="1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214282" y="0"/>
            <a:ext cx="8715436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Буквы Ы и И после приставок на согласные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0" y="214290"/>
            <a:ext cx="4786314" cy="5911873"/>
          </a:xfrm>
        </p:spPr>
        <p:txBody>
          <a:bodyPr>
            <a:noAutofit/>
          </a:bodyPr>
          <a:lstStyle/>
          <a:p>
            <a:r>
              <a:rPr lang="ru-RU" b="1" dirty="0" smtClean="0"/>
              <a:t>Обратите внимание, что в словах не</a:t>
            </a:r>
            <a:r>
              <a:rPr lang="ru-RU" b="1" dirty="0" smtClean="0">
                <a:solidFill>
                  <a:schemeClr val="accent1"/>
                </a:solidFill>
              </a:rPr>
              <a:t>без</a:t>
            </a:r>
            <a:r>
              <a:rPr lang="ru-RU" b="1" dirty="0" smtClean="0">
                <a:solidFill>
                  <a:schemeClr val="accent2"/>
                </a:solidFill>
              </a:rPr>
              <a:t>ыз</a:t>
            </a:r>
            <a:r>
              <a:rPr lang="ru-RU" b="1" dirty="0" smtClean="0"/>
              <a:t>вестный, </a:t>
            </a:r>
          </a:p>
          <a:p>
            <a:r>
              <a:rPr lang="ru-RU" b="1" dirty="0" smtClean="0">
                <a:solidFill>
                  <a:schemeClr val="accent1"/>
                </a:solidFill>
              </a:rPr>
              <a:t>без</a:t>
            </a:r>
            <a:r>
              <a:rPr lang="ru-RU" b="1" dirty="0" smtClean="0">
                <a:solidFill>
                  <a:schemeClr val="accent2"/>
                </a:solidFill>
              </a:rPr>
              <a:t>ыс</a:t>
            </a:r>
            <a:r>
              <a:rPr lang="ru-RU" b="1" dirty="0" smtClean="0"/>
              <a:t>ходный, </a:t>
            </a:r>
          </a:p>
          <a:p>
            <a:r>
              <a:rPr lang="ru-RU" b="1" dirty="0" smtClean="0">
                <a:solidFill>
                  <a:schemeClr val="accent1"/>
                </a:solidFill>
              </a:rPr>
              <a:t>с</a:t>
            </a:r>
            <a:r>
              <a:rPr lang="ru-RU" b="1" dirty="0" smtClean="0">
                <a:solidFill>
                  <a:schemeClr val="accent2"/>
                </a:solidFill>
              </a:rPr>
              <a:t>ыз</a:t>
            </a:r>
            <a:r>
              <a:rPr lang="ru-RU" b="1" dirty="0" smtClean="0"/>
              <a:t>давна </a:t>
            </a:r>
          </a:p>
          <a:p>
            <a:r>
              <a:rPr lang="ru-RU" b="1" dirty="0" smtClean="0"/>
              <a:t>в приставке </a:t>
            </a:r>
            <a:r>
              <a:rPr lang="ru-RU" b="1" i="1" dirty="0" err="1" smtClean="0">
                <a:solidFill>
                  <a:schemeClr val="accent2"/>
                </a:solidFill>
              </a:rPr>
              <a:t>ыз</a:t>
            </a:r>
            <a:r>
              <a:rPr lang="ru-RU" b="1" dirty="0" smtClean="0"/>
              <a:t>, </a:t>
            </a:r>
            <a:r>
              <a:rPr lang="ru-RU" b="1" i="1" dirty="0" err="1" smtClean="0">
                <a:solidFill>
                  <a:schemeClr val="accent2"/>
                </a:solidFill>
              </a:rPr>
              <a:t>ыс</a:t>
            </a:r>
            <a:r>
              <a:rPr lang="ru-RU" b="1" dirty="0" smtClean="0"/>
              <a:t> также пишется буква </a:t>
            </a:r>
            <a:r>
              <a:rPr lang="ru-RU" b="1" i="1" dirty="0" err="1" smtClean="0">
                <a:solidFill>
                  <a:schemeClr val="accent2"/>
                </a:solidFill>
              </a:rPr>
              <a:t>ы</a:t>
            </a:r>
            <a:r>
              <a:rPr lang="ru-RU" b="1" i="1" dirty="0" smtClean="0">
                <a:solidFill>
                  <a:schemeClr val="accent2"/>
                </a:solidFill>
              </a:rPr>
              <a:t>, </a:t>
            </a:r>
            <a:r>
              <a:rPr lang="ru-RU" b="1" dirty="0" smtClean="0"/>
              <a:t>т.к. она стоит после приставки на согласную. В соответствии с этим же правилом пишутся слова – </a:t>
            </a:r>
          </a:p>
          <a:p>
            <a:r>
              <a:rPr lang="ru-RU" b="1" dirty="0" smtClean="0">
                <a:solidFill>
                  <a:schemeClr val="accent1"/>
                </a:solidFill>
              </a:rPr>
              <a:t>с</a:t>
            </a:r>
            <a:r>
              <a:rPr lang="ru-RU" b="1" dirty="0" smtClean="0">
                <a:solidFill>
                  <a:schemeClr val="accent2"/>
                </a:solidFill>
              </a:rPr>
              <a:t>ыз</a:t>
            </a:r>
            <a:r>
              <a:rPr lang="ru-RU" b="1" dirty="0" smtClean="0"/>
              <a:t>мальства, </a:t>
            </a:r>
          </a:p>
          <a:p>
            <a:r>
              <a:rPr lang="ru-RU" b="1" dirty="0" smtClean="0">
                <a:solidFill>
                  <a:schemeClr val="accent1"/>
                </a:solidFill>
              </a:rPr>
              <a:t>с</a:t>
            </a:r>
            <a:r>
              <a:rPr lang="ru-RU" b="1" dirty="0" smtClean="0">
                <a:solidFill>
                  <a:schemeClr val="accent2"/>
                </a:solidFill>
              </a:rPr>
              <a:t>ыз</a:t>
            </a:r>
            <a:r>
              <a:rPr lang="ru-RU" b="1" dirty="0" smtClean="0"/>
              <a:t>нова</a:t>
            </a:r>
            <a:endParaRPr lang="ru-RU" b="1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357686" y="428604"/>
            <a:ext cx="4329114" cy="5697559"/>
          </a:xfrm>
        </p:spPr>
        <p:txBody>
          <a:bodyPr>
            <a:normAutofit/>
          </a:bodyPr>
          <a:lstStyle/>
          <a:p>
            <a:r>
              <a:rPr lang="ru-RU" sz="4700" dirty="0" smtClean="0">
                <a:solidFill>
                  <a:schemeClr val="accent1"/>
                </a:solidFill>
              </a:rPr>
              <a:t>без</a:t>
            </a:r>
            <a:r>
              <a:rPr lang="ru-RU" sz="4700" dirty="0" smtClean="0">
                <a:solidFill>
                  <a:schemeClr val="accent2"/>
                </a:solidFill>
              </a:rPr>
              <a:t>ыс</a:t>
            </a:r>
            <a:r>
              <a:rPr lang="ru-RU" sz="4700" dirty="0" smtClean="0"/>
              <a:t>ходный, </a:t>
            </a:r>
          </a:p>
          <a:p>
            <a:pPr>
              <a:buNone/>
            </a:pPr>
            <a:r>
              <a:rPr lang="ru-RU" sz="4700" dirty="0" smtClean="0"/>
              <a:t>не</a:t>
            </a:r>
            <a:r>
              <a:rPr lang="ru-RU" sz="4700" dirty="0" smtClean="0">
                <a:solidFill>
                  <a:schemeClr val="accent1"/>
                </a:solidFill>
              </a:rPr>
              <a:t>без</a:t>
            </a:r>
            <a:r>
              <a:rPr lang="ru-RU" sz="4700" dirty="0" smtClean="0">
                <a:solidFill>
                  <a:schemeClr val="accent2"/>
                </a:solidFill>
              </a:rPr>
              <a:t>ыз</a:t>
            </a:r>
            <a:r>
              <a:rPr lang="ru-RU" sz="4700" dirty="0" smtClean="0"/>
              <a:t>вестный</a:t>
            </a:r>
          </a:p>
          <a:p>
            <a:r>
              <a:rPr lang="ru-RU" sz="4700" dirty="0" smtClean="0">
                <a:solidFill>
                  <a:schemeClr val="accent1"/>
                </a:solidFill>
              </a:rPr>
              <a:t>с</a:t>
            </a:r>
            <a:r>
              <a:rPr lang="ru-RU" sz="4700" dirty="0" smtClean="0">
                <a:solidFill>
                  <a:schemeClr val="accent2"/>
                </a:solidFill>
              </a:rPr>
              <a:t>ыз</a:t>
            </a:r>
            <a:r>
              <a:rPr lang="ru-RU" sz="4700" dirty="0" smtClean="0"/>
              <a:t>давна </a:t>
            </a:r>
          </a:p>
          <a:p>
            <a:r>
              <a:rPr lang="ru-RU" sz="4700" dirty="0" smtClean="0">
                <a:solidFill>
                  <a:schemeClr val="accent1"/>
                </a:solidFill>
              </a:rPr>
              <a:t>с</a:t>
            </a:r>
            <a:r>
              <a:rPr lang="ru-RU" sz="4700" dirty="0" smtClean="0">
                <a:solidFill>
                  <a:schemeClr val="accent2"/>
                </a:solidFill>
              </a:rPr>
              <a:t>ыз</a:t>
            </a:r>
            <a:r>
              <a:rPr lang="ru-RU" sz="4700" dirty="0" smtClean="0"/>
              <a:t>мальства, </a:t>
            </a:r>
          </a:p>
          <a:p>
            <a:r>
              <a:rPr lang="ru-RU" sz="4700" dirty="0" smtClean="0">
                <a:solidFill>
                  <a:schemeClr val="accent1"/>
                </a:solidFill>
              </a:rPr>
              <a:t>с</a:t>
            </a:r>
            <a:r>
              <a:rPr lang="ru-RU" sz="4700" dirty="0" smtClean="0">
                <a:solidFill>
                  <a:schemeClr val="accent2"/>
                </a:solidFill>
              </a:rPr>
              <a:t>ыз</a:t>
            </a:r>
            <a:r>
              <a:rPr lang="ru-RU" sz="4700" dirty="0" smtClean="0"/>
              <a:t>нова</a:t>
            </a:r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Поток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549</TotalTime>
  <Words>1464</Words>
  <PresentationFormat>Экран (4:3)</PresentationFormat>
  <Paragraphs>118</Paragraphs>
  <Slides>24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24</vt:i4>
      </vt:variant>
    </vt:vector>
  </HeadingPairs>
  <TitlesOfParts>
    <vt:vector size="25" baseType="lpstr">
      <vt:lpstr>Поток</vt:lpstr>
      <vt:lpstr>Слайд 1</vt:lpstr>
      <vt:lpstr>Цель  урока:    познакомить с условиями выбора гласных Ы – И после приставок. </vt:lpstr>
      <vt:lpstr>План урока</vt:lpstr>
      <vt:lpstr>Буквы Ы и И после приставок</vt:lpstr>
      <vt:lpstr>Запишите слова с данными приставками</vt:lpstr>
      <vt:lpstr>И или Ы? </vt:lpstr>
      <vt:lpstr>Пишем Ы после </vt:lpstr>
      <vt:lpstr> </vt:lpstr>
      <vt:lpstr>Слайд 9</vt:lpstr>
      <vt:lpstr>Слайд 10</vt:lpstr>
      <vt:lpstr>Запомнить: 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  <vt:lpstr>Слайд 22</vt:lpstr>
      <vt:lpstr>Слайд 23</vt:lpstr>
      <vt:lpstr>Слайд 24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cp:lastModifiedBy>Global</cp:lastModifiedBy>
  <cp:revision>58</cp:revision>
  <dcterms:modified xsi:type="dcterms:W3CDTF">2013-10-30T13:11:08Z</dcterms:modified>
</cp:coreProperties>
</file>

<file path=docProps/thumbnail.jpeg>
</file>