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7"/>
  </p:notesMasterIdLst>
  <p:sldIdLst>
    <p:sldId id="257" r:id="rId2"/>
    <p:sldId id="256" r:id="rId3"/>
    <p:sldId id="294" r:id="rId4"/>
    <p:sldId id="296" r:id="rId5"/>
    <p:sldId id="297" r:id="rId6"/>
    <p:sldId id="291" r:id="rId7"/>
    <p:sldId id="292" r:id="rId8"/>
    <p:sldId id="29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9" r:id="rId21"/>
    <p:sldId id="270" r:id="rId22"/>
    <p:sldId id="271" r:id="rId23"/>
    <p:sldId id="272" r:id="rId24"/>
    <p:sldId id="273" r:id="rId25"/>
    <p:sldId id="29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4977" autoAdjust="0"/>
  </p:normalViewPr>
  <p:slideViewPr>
    <p:cSldViewPr>
      <p:cViewPr>
        <p:scale>
          <a:sx n="88" d="100"/>
          <a:sy n="88" d="100"/>
        </p:scale>
        <p:origin x="-10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BAC3CD-7BDE-43C7-9487-C5BC04B1D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95036-7B6B-41AB-98FD-A652CA2DA019}" type="slidenum">
              <a:rPr lang="ru-RU"/>
              <a:pPr/>
              <a:t>2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60085E-CADE-4E52-A332-7F413509A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998-834B-4AA2-B97D-AFFD2494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F920-5F3A-47A9-A21E-2B99540D1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7532-C8C4-44D0-880C-A006D3C6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2992-841D-4B48-9AD7-65D52AE7D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4D32-BE47-42A2-B505-70C69005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3EBD-74BA-4BB3-BBD2-5057E12C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3B1F-F519-44CB-ADA3-9B9C430C3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A261-4591-48E2-BE0D-120D64DE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BB46-5F1E-43DD-B670-E7E77ED6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551-3C7D-448C-861F-4A0D229E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0B5C-D438-4AE2-A181-BBFA34E7B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BB0A-3ED8-42CC-BAC9-18F2FF71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578FAF-30D7-4E1B-9FC8-B2F432524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  <p:bldP spid="379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13%20&#1050;&#1040;&#1063;&#1063;&#1048;&#1053;&#1048;%20-%20AVE%20MARIA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12%20&#1041;&#1040;&#1061;%20-%20&#1040;&#1056;&#1048;&#1071;%20&#1048;&#1047;%20&#1057;&#1070;&#1048;&#1058;&#1067;%20&#8470;3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001%20&#1041;&#1040;&#1061;%20-%20&#1044;&#1042;&#1054;&#1049;&#1053;&#1054;&#1049;%20&#1050;&#1054;&#1053;&#1062;&#1045;&#1056;&#1058;.MP3" TargetMode="External"/><Relationship Id="rId1" Type="http://schemas.openxmlformats.org/officeDocument/2006/relationships/audio" Target="file:///C:\Documents%20and%20Settings\user01\&#1052;&#1086;&#1080;%20&#1076;&#1086;&#1082;&#1091;&#1084;&#1077;&#1085;&#1090;&#1099;\&#1052;&#1086;&#1103;%20&#1084;&#1091;&#1079;&#1099;&#1082;&#1072;\&#1082;&#1083;&#1072;&#1089;&#1089;&#1080;&#1082;&#1072;\001%20&#1041;&#1040;&#1061;%20-%20&#1044;&#1042;&#1054;&#1049;&#1053;&#1054;&#1049;%20&#1050;&#1054;&#1053;&#1062;&#1045;&#1056;&#1058;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21%20&#1041;&#1040;&#1061;%20&#1048;%20&#1043;&#1059;&#1053;&#1054;%20-%20AVE%20MARIA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miga.info/peterburg/peterburg/anna-01.htm" TargetMode="External"/><Relationship Id="rId2" Type="http://schemas.openxmlformats.org/officeDocument/2006/relationships/hyperlink" Target="http://www.nemiga.info/peterburg/peterburg/ekaterina-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miga.info/peterburg/peterburg/pavel-1.htm" TargetMode="External"/><Relationship Id="rId4" Type="http://schemas.openxmlformats.org/officeDocument/2006/relationships/hyperlink" Target="http://www.nemiga.info/peterburg/peterburg/elizaveta-01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18 век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5064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Русская поэзия </a:t>
            </a:r>
            <a:r>
              <a:rPr lang="en-US" dirty="0" smtClean="0"/>
              <a:t>XVIII</a:t>
            </a:r>
            <a:r>
              <a:rPr lang="ru-RU" dirty="0" smtClean="0"/>
              <a:t> века была одушевлена пафосом эпохи – пафосом созидания.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</a:t>
            </a:r>
            <a:r>
              <a:rPr lang="ru-RU" sz="2400" i="1" dirty="0" err="1" smtClean="0"/>
              <a:t>О.А.Проскурин</a:t>
            </a:r>
            <a:endParaRPr lang="ru-RU" sz="2400" dirty="0" smtClean="0"/>
          </a:p>
        </p:txBody>
      </p:sp>
      <p:pic>
        <p:nvPicPr>
          <p:cNvPr id="4100" name="Picture 7" descr="сканирование0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76200"/>
            <a:ext cx="4745038" cy="365918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30983" y="4602739"/>
            <a:ext cx="8913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«Россия вошла в Европу, как спущенный корабль, - </a:t>
            </a:r>
          </a:p>
          <a:p>
            <a:r>
              <a:rPr lang="ru-RU" sz="2800" dirty="0" smtClean="0"/>
              <a:t>при стуке топора и при громе пушек» (А. Пушкин)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20843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Какими предстают выдающиеся политические деятели </a:t>
            </a:r>
            <a:r>
              <a:rPr lang="en-US" sz="2400" smtClean="0"/>
              <a:t>XVIII </a:t>
            </a:r>
            <a:r>
              <a:rPr lang="ru-RU" sz="2400" smtClean="0"/>
              <a:t>столетия – Пётр </a:t>
            </a:r>
            <a:r>
              <a:rPr lang="en-US" sz="2400" smtClean="0"/>
              <a:t>I </a:t>
            </a:r>
            <a:r>
              <a:rPr lang="ru-RU" sz="2400" smtClean="0"/>
              <a:t>и Екатерина </a:t>
            </a:r>
            <a:r>
              <a:rPr lang="en-US" sz="2400" smtClean="0"/>
              <a:t>II </a:t>
            </a:r>
            <a:r>
              <a:rPr lang="ru-RU" sz="2400" smtClean="0"/>
              <a:t>– в произведениях А.С.Пушкина («Медный всадник», «Капитанская дочка»)? Воплощением какой государственной идеи они являются?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700" smtClean="0"/>
              <a:t> </a:t>
            </a:r>
            <a:r>
              <a:rPr lang="ru-RU" sz="1700" smtClean="0"/>
              <a:t>    </a:t>
            </a:r>
            <a:r>
              <a:rPr lang="ru-RU" sz="2400" smtClean="0"/>
              <a:t>Идеи абсолютной монархической власти. Пётр, ратуя о преобразованиях в  России, всё подчинил своей воле. Кажется, лишь его властного взгляда достаточно, чтобы «в гранит оделася Нева». Екатерина </a:t>
            </a:r>
            <a:r>
              <a:rPr lang="en-US" sz="2400" smtClean="0"/>
              <a:t>II</a:t>
            </a:r>
            <a:r>
              <a:rPr lang="ru-RU" sz="2400" smtClean="0"/>
              <a:t> в повести А.С.Пушкина оказывает милость Гринёву и Маше Мироновой, принимая решение единовластно, отменяя тем самым решение суда.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smtClean="0"/>
              <a:t> 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А.Н. Радищев назвал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 столетие, с одной стороны, «безумным», а с другой стороны – «мудрым». Как вы думаете, почему?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800" dirty="0" smtClean="0">
                <a:solidFill>
                  <a:srgbClr val="FFFF00"/>
                </a:solidFill>
              </a:rPr>
              <a:t>Кровопролитные войны, жестоко подавленное восстание Пугачёва, усиление крепостничества </a:t>
            </a:r>
            <a:r>
              <a:rPr lang="ru-RU" sz="2800" dirty="0" smtClean="0"/>
              <a:t>– с одной стороны; </a:t>
            </a:r>
            <a:r>
              <a:rPr lang="ru-RU" sz="2800" dirty="0" smtClean="0">
                <a:solidFill>
                  <a:srgbClr val="FFFF00"/>
                </a:solidFill>
              </a:rPr>
              <a:t>создание первого русского университета, культ науки и просвещения, преобразования в государственной жизни России</a:t>
            </a:r>
            <a:r>
              <a:rPr lang="ru-RU" sz="2800" dirty="0" smtClean="0"/>
              <a:t> – с другой.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Назовите известных вам деятелей литературы и искусства</a:t>
            </a:r>
            <a:r>
              <a:rPr lang="ru-RU" sz="2400" dirty="0"/>
              <a:t> </a:t>
            </a:r>
            <a:r>
              <a:rPr lang="en-US" sz="2400" dirty="0" smtClean="0"/>
              <a:t>XVIII</a:t>
            </a:r>
            <a:r>
              <a:rPr lang="ru-RU" sz="2400" dirty="0" smtClean="0"/>
              <a:t> века.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 Narrow" pitchFamily="34" charset="0"/>
              </a:rPr>
              <a:t>             </a:t>
            </a:r>
            <a:r>
              <a:rPr lang="ru-RU" sz="2400" u="sng" dirty="0" smtClean="0">
                <a:solidFill>
                  <a:srgbClr val="FFFF00"/>
                </a:solidFill>
                <a:latin typeface="Arial Narrow" pitchFamily="34" charset="0"/>
              </a:rPr>
              <a:t>Литература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  Сумароков А.П.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Ломоносов М.В.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                </a:t>
            </a:r>
            <a:r>
              <a:rPr lang="ru-RU" sz="2400" u="sng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Архитектура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Баженов В.И.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Захаров А.Д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Воронихин А.Н.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             </a:t>
            </a:r>
            <a:r>
              <a:rPr lang="ru-RU" sz="2400" u="sng" dirty="0" smtClean="0">
                <a:solidFill>
                  <a:srgbClr val="FFFF00"/>
                </a:solidFill>
                <a:effectLst/>
                <a:latin typeface="Arial Narrow" pitchFamily="34" charset="0"/>
              </a:rPr>
              <a:t>Живопись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effectLst/>
                <a:latin typeface="Arial Narrow" pitchFamily="34" charset="0"/>
              </a:rPr>
              <a:t> </a:t>
            </a:r>
            <a:r>
              <a:rPr lang="ru-RU" sz="2400" dirty="0" smtClean="0">
                <a:effectLst/>
                <a:latin typeface="Arial Narrow" pitchFamily="34" charset="0"/>
              </a:rPr>
              <a:t>  </a:t>
            </a: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Алексей Петрович Антропов</a:t>
            </a:r>
            <a:endParaRPr lang="ru-RU" sz="2400" dirty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  Иван </a:t>
            </a:r>
            <a:r>
              <a:rPr lang="ru-RU" sz="2400" dirty="0">
                <a:effectLst/>
                <a:latin typeface="Arial Narrow" pitchFamily="34" charset="0"/>
                <a:ea typeface="Calibri"/>
                <a:cs typeface="Times New Roman"/>
              </a:rPr>
              <a:t>Петрович Аргунов был крепостным графа Шереметева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  Федот Иванович Шубин</a:t>
            </a:r>
            <a:endParaRPr lang="ru-RU" sz="2400" dirty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 smtClean="0">
                <a:effectLst/>
                <a:latin typeface="Arial Narrow" pitchFamily="34" charset="0"/>
                <a:ea typeface="Calibri"/>
                <a:cs typeface="Times New Roman"/>
              </a:rPr>
              <a:t>  Фёдор Степанович Рокотов</a:t>
            </a:r>
            <a:endParaRPr lang="ru-RU" sz="2400" dirty="0">
              <a:effectLst/>
              <a:latin typeface="Arial Narrow" pitchFamily="34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400" dirty="0" smtClean="0">
              <a:effectLst/>
            </a:endParaRPr>
          </a:p>
          <a:p>
            <a:pPr marL="0" indent="0" eaLnBrk="1" hangingPunct="1">
              <a:buNone/>
              <a:defRPr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лекции.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1) Определение понятия «классицизм». Исторические предпосылки.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2) Главная цель этого литературного направления.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3) Система жанров.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4) Понятие прекрасного.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5) Особенности драматургии.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6) Три периода русского классицизма.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3803" name="113 КАЧЧИНИ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  <p:bldLst>
      <p:bldP spid="33796" grpId="0"/>
      <p:bldP spid="337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Задача – записать по ходу лекции основные тезисы в соответствии с каждым пунктом плана.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159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Форма записи: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graphicFrame>
        <p:nvGraphicFramePr>
          <p:cNvPr id="34933" name="Group 117"/>
          <p:cNvGraphicFramePr>
            <a:graphicFrameLocks noGrp="1"/>
          </p:cNvGraphicFramePr>
          <p:nvPr/>
        </p:nvGraphicFramePr>
        <p:xfrm>
          <a:off x="533400" y="2743200"/>
          <a:ext cx="8077200" cy="3075940"/>
        </p:xfrm>
        <a:graphic>
          <a:graphicData uri="http://schemas.openxmlformats.org/drawingml/2006/table">
            <a:tbl>
              <a:tblPr/>
              <a:tblGrid>
                <a:gridCol w="1219200"/>
                <a:gridCol w="5105400"/>
                <a:gridCol w="1752600"/>
              </a:tblGrid>
              <a:tr h="207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План: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 Тезисы: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Примеч.: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 графу «Примечание» заносятся мысли, замечания по поводу записанных тезисов.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229600" cy="1027113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FFFF"/>
                </a:solidFill>
                <a:ea typeface="+mn-ea"/>
              </a:rPr>
              <a:t>Определение понятия «классицизм». Исторические предпосылки.</a:t>
            </a:r>
            <a:br>
              <a:rPr lang="ru-RU" sz="3200" dirty="0">
                <a:solidFill>
                  <a:srgbClr val="FFFFFF"/>
                </a:solidFill>
                <a:ea typeface="+mn-ea"/>
              </a:rPr>
            </a:br>
            <a:endParaRPr lang="ru-R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43" y="1143000"/>
            <a:ext cx="8229600" cy="559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Основным литературным направлением </a:t>
            </a:r>
            <a:r>
              <a:rPr lang="en-US" sz="2800" dirty="0" smtClean="0"/>
              <a:t>XVIII</a:t>
            </a:r>
            <a:r>
              <a:rPr lang="ru-RU" sz="2800" dirty="0" smtClean="0"/>
              <a:t> в. был классицизм. </a:t>
            </a:r>
            <a:r>
              <a:rPr lang="ru-RU" sz="2800" u="sng" dirty="0" smtClean="0"/>
              <a:t>Классицизм – художественный стиль и эстетическое направление в европейской культуре</a:t>
            </a:r>
            <a:r>
              <a:rPr lang="en-US" sz="2800" u="sng" dirty="0" smtClean="0"/>
              <a:t> XVII</a:t>
            </a:r>
            <a:r>
              <a:rPr lang="ru-RU" sz="2800" u="sng" dirty="0" smtClean="0"/>
              <a:t> – начала </a:t>
            </a:r>
            <a:r>
              <a:rPr lang="en-US" sz="2800" u="sng" dirty="0" smtClean="0"/>
              <a:t> XIX</a:t>
            </a:r>
            <a:r>
              <a:rPr lang="ru-RU" sz="2800" u="sng" dirty="0" smtClean="0"/>
              <a:t> в., одной из важнейших черт которого являлось обращение к образцам и формам античности как к универсальному эталону.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Классицизм связан со временем утверждения крепкого централизованного государства – абсолютной монархии.</a:t>
            </a:r>
          </a:p>
        </p:txBody>
      </p:sp>
      <p:pic>
        <p:nvPicPr>
          <p:cNvPr id="39944" name="112 БАХ - АРИЯ ИЗ СЮИТЫ №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4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audio>
          </p:childTnLst>
        </p:cTn>
      </p:par>
    </p:tnLst>
    <p:bldLst>
      <p:bldP spid="39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FFFF"/>
                </a:solidFill>
                <a:ea typeface="+mn-ea"/>
              </a:rPr>
              <a:t>Главная цель этого литературного направления.</a:t>
            </a:r>
            <a:br>
              <a:rPr lang="ru-RU" sz="3200" dirty="0">
                <a:solidFill>
                  <a:srgbClr val="FFFFFF"/>
                </a:solidFill>
                <a:ea typeface="+mn-ea"/>
              </a:rPr>
            </a:br>
            <a:endParaRPr lang="ru-RU" sz="38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Главная задача классицизма – создание значительного монументального искусства, одушевлённого идеей сплочения нации, объединяющейся вокруг трона. Частный интерес подчинён в классицизме государственному, чувства – долгу.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FFFF"/>
                </a:solidFill>
                <a:ea typeface="+mn-ea"/>
              </a:rPr>
              <a:t>Система жанров.</a:t>
            </a:r>
            <a:br>
              <a:rPr lang="ru-RU" sz="3200" dirty="0">
                <a:solidFill>
                  <a:srgbClr val="FFFFFF"/>
                </a:solidFill>
                <a:ea typeface="+mn-ea"/>
              </a:rPr>
            </a:br>
            <a:endParaRPr lang="ru-RU" sz="38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Подобно тому, как общество делится на сословия, жанры произведений литературы, по представлениям классиков, должны делиться на «высокие» и «низкие».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«Высокие» изображают  великие исторические события и великих деятелей – королей, полководцев, вельмож. </a:t>
            </a:r>
            <a:r>
              <a:rPr lang="ru-RU" sz="2800" dirty="0" smtClean="0">
                <a:solidFill>
                  <a:srgbClr val="FFFF00"/>
                </a:solidFill>
              </a:rPr>
              <a:t>«Высокие» жанры: трагедия, эпическая поэма, 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«Низкие» развивают темы личной жизни. Их герои – буржуа, торговцы, ремесленники. «Низкие» жанры: </a:t>
            </a:r>
            <a:r>
              <a:rPr lang="ru-RU" sz="2800" dirty="0" smtClean="0">
                <a:solidFill>
                  <a:srgbClr val="FFFF00"/>
                </a:solidFill>
              </a:rPr>
              <a:t>комедия, лирическое стихотворение, роман.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FF"/>
                </a:solidFill>
                <a:ea typeface="+mn-ea"/>
              </a:rPr>
              <a:t>Понятие прекрасного.</a:t>
            </a:r>
            <a:br>
              <a:rPr lang="ru-RU" sz="3200" b="1" dirty="0">
                <a:solidFill>
                  <a:srgbClr val="FFFFFF"/>
                </a:solidFill>
                <a:ea typeface="+mn-ea"/>
              </a:rPr>
            </a:br>
            <a:endParaRPr lang="ru-RU" sz="3800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Понятие прекрасного в искусстве классицизма связано с симметрией и гармонией. Это отражалось и в правилах поведения людей светского общества: бурное выражение чувств почиталось в </a:t>
            </a:r>
            <a:r>
              <a:rPr lang="en-US" dirty="0" smtClean="0"/>
              <a:t>XVIII</a:t>
            </a:r>
            <a:r>
              <a:rPr lang="ru-RU" dirty="0" smtClean="0"/>
              <a:t> столетии неприличным и воспринималось как признак низкого происхождения или дурного воспитания. Проявление даже самых сильных страстей должно было быть подобно глубоким водам, заключённым в гранитные берега.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FFFF"/>
                </a:solidFill>
                <a:ea typeface="+mn-ea"/>
              </a:rPr>
              <a:t>Особенности </a:t>
            </a:r>
            <a:r>
              <a:rPr lang="ru-RU" sz="3200" dirty="0" smtClean="0">
                <a:solidFill>
                  <a:srgbClr val="FFFFFF"/>
                </a:solidFill>
                <a:ea typeface="+mn-ea"/>
              </a:rPr>
              <a:t>драматургии в эпоху классицизма.</a:t>
            </a:r>
            <a:r>
              <a:rPr lang="ru-RU" sz="3200" dirty="0">
                <a:solidFill>
                  <a:srgbClr val="FFFFFF"/>
                </a:solidFill>
                <a:ea typeface="+mn-ea"/>
              </a:rPr>
              <a:t/>
            </a:r>
            <a:br>
              <a:rPr lang="ru-RU" sz="3200" dirty="0">
                <a:solidFill>
                  <a:srgbClr val="FFFFFF"/>
                </a:solidFill>
                <a:ea typeface="+mn-ea"/>
              </a:rPr>
            </a:br>
            <a:endParaRPr lang="ru-RU" sz="38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hlinkClick r:id="" action="ppaction://noaction" endSnd="1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u="sng" dirty="0" smtClean="0">
                <a:hlinkClick r:id="" action="ppaction://noaction" endSnd="1"/>
              </a:rPr>
              <a:t>    В драматургии господствовало требование трёх единств: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hlinkClick r:id="" action="ppaction://noaction" endSnd="1"/>
              </a:rPr>
              <a:t>    - места (должно было быть одно место действия);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hlinkClick r:id="" action="ppaction://noaction" endSnd="1"/>
              </a:rPr>
              <a:t>   - времени (действие разворачивалось в течение 24 часов);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hlinkClick r:id="" action="ppaction://noaction" endSnd="1"/>
              </a:rPr>
              <a:t>    - действия (выделялся один основной сюжет, не было побочных коллизий - конфликтов, противоборств- и персонажей).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24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Общая характеристика литературы </a:t>
            </a:r>
            <a:r>
              <a:rPr lang="en-US" smtClean="0"/>
              <a:t>XVIII</a:t>
            </a:r>
            <a:r>
              <a:rPr lang="ru-RU" smtClean="0"/>
              <a:t> в.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47725" y="3043238"/>
            <a:ext cx="6251575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Понятие о классицизме.</a:t>
            </a:r>
          </a:p>
          <a:p>
            <a:pPr eaLnBrk="1" hangingPunct="1">
              <a:defRPr/>
            </a:pPr>
            <a:r>
              <a:rPr lang="ru-RU" smtClean="0"/>
              <a:t>          Русский классицизм.</a:t>
            </a:r>
          </a:p>
        </p:txBody>
      </p:sp>
      <p:pic>
        <p:nvPicPr>
          <p:cNvPr id="4104" name="001 БАХ - ДВОЙНОЙ КОНЦЕР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сканирование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001 БАХ - ДВОЙНОЙ КОНЦЕРТ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1676400"/>
            <a:ext cx="5884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2D050"/>
                </a:solidFill>
              </a:rPr>
              <a:t>Из истории 18 века</a:t>
            </a:r>
            <a:endParaRPr lang="ru-RU" sz="44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00400"/>
            <a:ext cx="10315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1724 – учреждается Петербургская академия</a:t>
            </a:r>
          </a:p>
          <a:p>
            <a:r>
              <a:rPr lang="ru-RU" sz="2800" b="1" dirty="0" smtClean="0"/>
              <a:t> наук</a:t>
            </a:r>
          </a:p>
          <a:p>
            <a:r>
              <a:rPr lang="ru-RU" sz="2800" b="1" dirty="0" smtClean="0"/>
              <a:t>1755 – открывается Московский университет</a:t>
            </a:r>
          </a:p>
          <a:p>
            <a:r>
              <a:rPr lang="ru-RU" sz="2800" b="1" dirty="0" smtClean="0"/>
              <a:t>1757 – основана Академия художеств</a:t>
            </a:r>
          </a:p>
          <a:p>
            <a:r>
              <a:rPr lang="ru-RU" sz="2800" b="1" dirty="0" smtClean="0"/>
              <a:t>1773 – 1775 – восстание Пугачева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  <p:audio>
              <p:cMediaNode numSld="6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  <p:bldLst>
      <p:bldP spid="4101" grpId="0"/>
      <p:bldP spid="410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FF"/>
                </a:solidFill>
              </a:rPr>
              <a:t>Особенности драматургии в эпоху классицизма.</a:t>
            </a:r>
            <a:br>
              <a:rPr lang="ru-RU" sz="3200" dirty="0">
                <a:solidFill>
                  <a:srgbClr val="FFFFFF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r>
              <a:rPr lang="ru-RU" dirty="0" smtClean="0"/>
              <a:t>1. Соблюдение трех единств.</a:t>
            </a:r>
          </a:p>
          <a:p>
            <a:r>
              <a:rPr lang="ru-RU" dirty="0" smtClean="0"/>
              <a:t>2.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Говорящие фамилии.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3. Рассудочность.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4. Изображение порока и утверждение идеала.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5. Самое большое достоинство – исполнение долга, служение государственной идее.</a:t>
            </a:r>
          </a:p>
          <a:p>
            <a:r>
              <a:rPr lang="ru-RU" dirty="0">
                <a:solidFill>
                  <a:srgbClr val="FFFFFF"/>
                </a:solidFill>
              </a:rPr>
              <a:t>6</a:t>
            </a:r>
            <a:r>
              <a:rPr lang="ru-RU" dirty="0" smtClean="0">
                <a:solidFill>
                  <a:srgbClr val="FFFFFF"/>
                </a:solidFill>
              </a:rPr>
              <a:t>. Разрешение конфликтов с помощью короля.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006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</a:t>
            </a:r>
            <a:r>
              <a:rPr lang="ru-RU" sz="2800" u="sng" smtClean="0"/>
              <a:t>Трагедия </a:t>
            </a:r>
            <a:r>
              <a:rPr lang="ru-RU" sz="2800" smtClean="0"/>
              <a:t>(«высокий» жанр) была призвана вызвать ужас и сострадание путём изображения борьбы между долгом и страстью в душах сильных людей, грандиозного столкновения страстей, государственных переворотов.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Задача </a:t>
            </a:r>
            <a:r>
              <a:rPr lang="ru-RU" sz="2800" u="sng" smtClean="0"/>
              <a:t>комедии</a:t>
            </a:r>
            <a:r>
              <a:rPr lang="ru-RU" sz="2800" smtClean="0"/>
              <a:t> («низкого» жанра) – исправление нравов при помощи осуждения бытовых пороков, одному из которых и посвящалась пьеса.      Так, великий французский писатель Мольер осмеял скупость в комедии «Скупой», лицемерие в «Тартюфе», развращённость – в «Дон-Жуане». Соответственно и внутри комедии каждый персонаж являлся воплощением какой-нибудь одной черты.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 Русский классицизм пережил три периода: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/>
              <a:t>30-50-е гг. </a:t>
            </a:r>
            <a:r>
              <a:rPr lang="en-US" smtClean="0"/>
              <a:t>XVIII</a:t>
            </a:r>
            <a:r>
              <a:rPr lang="ru-RU" smtClean="0"/>
              <a:t> в.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   Усилия писателей на этом этапе направлены на развитие просвещения и науки, создание литературы и национального языка. Эта задача будет окончательно решена в творчестве А.С.Пушкина.</a:t>
            </a:r>
          </a:p>
        </p:txBody>
      </p:sp>
      <p:pic>
        <p:nvPicPr>
          <p:cNvPr id="46087" name="121 БАХ И ГУНО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  <p:bldLst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55587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2) 60-е гг.- конец</a:t>
            </a:r>
            <a:r>
              <a:rPr lang="en-US" sz="2400" smtClean="0"/>
              <a:t> XVIII</a:t>
            </a:r>
            <a:r>
              <a:rPr lang="ru-RU" sz="2400" smtClean="0"/>
              <a:t> 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На первый план выдвигаются задачи воспитания человека – гражданина. Произведения гневно обличают личные пороки, препятствующие служению человека на пользу государства.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3) конец </a:t>
            </a:r>
            <a:r>
              <a:rPr lang="en-US" sz="2400" smtClean="0"/>
              <a:t>XVIII</a:t>
            </a:r>
            <a:r>
              <a:rPr lang="ru-RU" sz="2400" smtClean="0"/>
              <a:t> в.- начало</a:t>
            </a:r>
            <a:r>
              <a:rPr lang="en-US" sz="2400" smtClean="0"/>
              <a:t> XIX</a:t>
            </a:r>
            <a:r>
              <a:rPr lang="ru-RU" sz="2400" smtClean="0"/>
              <a:t> 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Наблюдается спад классицизма. Усиливаются национальные мотивы. Писателей интересует уже не просто тип идеального дворянина, а тип русского идеального дворянина.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Таким образом, русский классицизм на всех этапах отличала высокая гражданственность.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Классицизм оставил заметный след в культуре наших дней как в области литературы (творения Корнеля, Мольера, Фонвизина, Крылова, Ломоносова), так и в других сферах искусства. В Москве в классическом стиле построены целые усадебные ансамбли – Кусково, Останкино, Архангельское, в Петербурге – дворцы и парки Царского Села, Ломоносова, Павловска. Культуре классицизма принадлежит живопись Д.Г.Левицкого, Ф.С.Рокотова.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Сообщение. Биография М. Ломоносова</a:t>
            </a:r>
          </a:p>
          <a:p>
            <a:r>
              <a:rPr lang="ru-RU" dirty="0" smtClean="0"/>
              <a:t>2.Устно – История века</a:t>
            </a:r>
          </a:p>
          <a:p>
            <a:r>
              <a:rPr lang="ru-RU" dirty="0" smtClean="0"/>
              <a:t>3. Карточки: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-Классицизм, особенности направления.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 Особенности драматургии в эпоху классицизма.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-Три периода русского классицизма.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7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effectLst/>
                <a:ea typeface="Times New Roman"/>
                <a:cs typeface="Times New Roman"/>
              </a:rPr>
              <a:t>Годы правления русских царей </a:t>
            </a:r>
            <a:r>
              <a:rPr lang="ru-RU" sz="18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FFFF00"/>
                </a:solidFill>
                <a:effectLst/>
                <a:ea typeface="Times New Roman"/>
                <a:cs typeface="Times New Roman"/>
              </a:rPr>
              <a:t>Пётр </a:t>
            </a:r>
            <a:r>
              <a:rPr lang="ru-RU" sz="1800" b="1" dirty="0">
                <a:solidFill>
                  <a:srgbClr val="FFFF00"/>
                </a:solidFill>
                <a:effectLst/>
                <a:ea typeface="Times New Roman"/>
                <a:cs typeface="Times New Roman"/>
              </a:rPr>
              <a:t>I. Великий. Царствовал с 1682 г. по 1725 </a:t>
            </a:r>
            <a:endParaRPr lang="ru-RU" sz="1800" b="1" dirty="0" smtClean="0">
              <a:solidFill>
                <a:srgbClr val="FFFF00"/>
              </a:solidFill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FFFF00"/>
              </a:solidFill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2"/>
              </a:rPr>
              <a:t>Екатерина </a:t>
            </a: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2"/>
              </a:rPr>
              <a:t>I. Царствовала с 1725 г. по 1727 г.</a:t>
            </a: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> </a:t>
            </a:r>
            <a:b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>Петр II. Царствовал с 1727 г. по 1730 г. </a:t>
            </a:r>
            <a:b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3"/>
              </a:rPr>
              <a:t>Анна </a:t>
            </a:r>
            <a:r>
              <a:rPr lang="ru-RU" sz="1800" b="1" dirty="0" err="1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3"/>
              </a:rPr>
              <a:t>Иоановна</a:t>
            </a: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3"/>
              </a:rPr>
              <a:t>. Царствовала с 1730 г. по 1740 г.</a:t>
            </a: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> </a:t>
            </a:r>
            <a:b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>Иоанн VI. Царствовал с 1740 г. по 1741 г. </a:t>
            </a:r>
            <a:b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 err="1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4"/>
              </a:rPr>
              <a:t>Елисавета</a:t>
            </a: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4"/>
              </a:rPr>
              <a:t> Петровна. Царствовала с 1741 г. по 1761 г</a:t>
            </a:r>
            <a:r>
              <a:rPr lang="ru-RU" sz="1800" b="1" dirty="0" smtClean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4"/>
              </a:rPr>
              <a:t>.</a:t>
            </a:r>
            <a:endParaRPr lang="ru-RU" sz="1800" b="1" dirty="0" smtClean="0">
              <a:solidFill>
                <a:srgbClr val="663300"/>
              </a:solidFill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effectLst/>
                <a:ea typeface="Times New Roman"/>
              </a:rPr>
              <a:t/>
            </a:r>
            <a:br>
              <a:rPr lang="ru-RU" sz="1800" dirty="0">
                <a:solidFill>
                  <a:srgbClr val="FFFF00"/>
                </a:solidFill>
                <a:effectLst/>
                <a:ea typeface="Times New Roman"/>
              </a:rPr>
            </a:br>
            <a:r>
              <a:rPr lang="ru-RU" sz="1800" b="1" dirty="0">
                <a:solidFill>
                  <a:srgbClr val="FFFF00"/>
                </a:solidFill>
                <a:effectLst/>
                <a:ea typeface="Times New Roman"/>
              </a:rPr>
              <a:t>Екатерина II. Великая. Царствовала с 1762 г. по 1796 </a:t>
            </a:r>
            <a:br>
              <a:rPr lang="ru-RU" sz="1800" b="1" dirty="0">
                <a:solidFill>
                  <a:srgbClr val="FFFF00"/>
                </a:solidFill>
                <a:effectLst/>
                <a:ea typeface="Times New Roman"/>
              </a:rPr>
            </a:br>
            <a:r>
              <a:rPr lang="ru-RU" sz="1800" b="1" dirty="0">
                <a:solidFill>
                  <a:srgbClr val="FFFF00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1800" b="1" dirty="0">
                <a:solidFill>
                  <a:srgbClr val="FFFF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1800" b="1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r>
              <a:rPr lang="ru-RU" sz="1800" b="1" u="sng" dirty="0" smtClean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5"/>
              </a:rPr>
              <a:t>Павел </a:t>
            </a:r>
            <a:r>
              <a:rPr lang="ru-RU" sz="1800" b="1" u="sng" dirty="0">
                <a:solidFill>
                  <a:srgbClr val="663300"/>
                </a:solidFill>
                <a:effectLst/>
                <a:ea typeface="Times New Roman"/>
                <a:cs typeface="Times New Roman"/>
                <a:hlinkClick r:id="rId5"/>
              </a:rPr>
              <a:t>I. Царствовал с 1796 г. по 1801 г.</a:t>
            </a:r>
            <a:r>
              <a:rPr lang="ru-RU" sz="1800" b="1" u="sng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> </a:t>
            </a:r>
            <a:endParaRPr lang="ru-RU" sz="1800" b="1" u="sng" dirty="0" smtClean="0">
              <a:solidFill>
                <a:srgbClr val="663300"/>
              </a:solidFill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u="sng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1800" b="1" u="sng" dirty="0">
                <a:solidFill>
                  <a:srgbClr val="663300"/>
                </a:solidFill>
                <a:effectLst/>
                <a:ea typeface="Times New Roman"/>
                <a:cs typeface="Times New Roman"/>
              </a:rPr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30229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199"/>
          </a:xfrm>
        </p:spPr>
        <p:txBody>
          <a:bodyPr/>
          <a:lstStyle/>
          <a:p>
            <a:r>
              <a:rPr lang="ru-RU" dirty="0" smtClean="0"/>
              <a:t>После восстания Пугачева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r>
              <a:rPr lang="ru-RU" sz="2400" dirty="0" smtClean="0"/>
              <a:t>Дворянство получило привилегии - освободилось от обязательств обучения, гос. Службы</a:t>
            </a:r>
          </a:p>
          <a:p>
            <a:r>
              <a:rPr lang="ru-RU" sz="2400" dirty="0" smtClean="0"/>
              <a:t>Теряют свое значение учебные заведения, непопулярны университеты, процветает обучение на дому</a:t>
            </a:r>
          </a:p>
          <a:p>
            <a:r>
              <a:rPr lang="ru-RU" sz="2400" dirty="0" smtClean="0"/>
              <a:t>В Россию потянулись из Франции искатели легкого заработка</a:t>
            </a:r>
          </a:p>
          <a:p>
            <a:r>
              <a:rPr lang="ru-RU" sz="2400" dirty="0" smtClean="0"/>
              <a:t>Образовались два типа людей: «светский щеголь» и «модная вертопрашка» (невежество, презрение к отечественному)</a:t>
            </a:r>
          </a:p>
          <a:p>
            <a:r>
              <a:rPr lang="ru-RU" sz="2400" dirty="0" smtClean="0"/>
              <a:t>Екатерина карает за вольномыслие 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Радищев сослан в Сибирь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Княжин</a:t>
            </a:r>
            <a:r>
              <a:rPr lang="ru-RU" sz="2400" dirty="0" smtClean="0"/>
              <a:t>  умер под розгами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Фонвизин подвергается гонениям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4612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18 век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000" dirty="0" smtClean="0"/>
              <a:t>К концу 18 века Россия приобрела черты крепостнического и полицейско-бюрократического государства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03550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Царствование 1682 - 1725</a:t>
            </a:r>
            <a:endParaRPr lang="ru-RU" dirty="0"/>
          </a:p>
        </p:txBody>
      </p:sp>
      <p:pic>
        <p:nvPicPr>
          <p:cNvPr id="4" name="Объект 3" descr="Петр 1. Портрет Петра 1. Музей восковых фигур Санкт-Петербурга.  Указы Петра Первого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040966" cy="453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2622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1 (1725 – 1727)</a:t>
            </a:r>
            <a:endParaRPr lang="ru-RU" dirty="0"/>
          </a:p>
        </p:txBody>
      </p:sp>
      <p:pic>
        <p:nvPicPr>
          <p:cNvPr id="4" name="Объект 3" descr="Екатерина 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1"/>
            <a:ext cx="42672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6576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  <a:effectLst/>
                <a:ea typeface="Times New Roman"/>
              </a:rPr>
              <a:t>Екатерина II. Великая. Царствовала с 1762 г. по 1796 </a:t>
            </a:r>
            <a:br>
              <a:rPr lang="ru-RU" sz="2400" b="1" dirty="0">
                <a:solidFill>
                  <a:srgbClr val="FFFF00"/>
                </a:solidFill>
                <a:effectLst/>
                <a:ea typeface="Times New Roman"/>
              </a:rPr>
            </a:br>
            <a:endParaRPr lang="ru-RU" sz="2400" dirty="0"/>
          </a:p>
        </p:txBody>
      </p:sp>
      <p:pic>
        <p:nvPicPr>
          <p:cNvPr id="4" name="Объект 3" descr="Екатерина II Велика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191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0147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solidFill>
                  <a:srgbClr val="FFFF00"/>
                </a:solidFill>
              </a:rPr>
              <a:t>18 век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FF00"/>
                </a:solidFill>
              </a:rPr>
              <a:t>1 января 1700 г. по указу Петра </a:t>
            </a:r>
            <a:r>
              <a:rPr lang="en-US" sz="2800" dirty="0" smtClean="0">
                <a:solidFill>
                  <a:srgbClr val="FFFF00"/>
                </a:solidFill>
              </a:rPr>
              <a:t>I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неожиданно для всех было отпраздновано  наступление </a:t>
            </a:r>
            <a:r>
              <a:rPr lang="ru-RU" sz="2800" dirty="0" smtClean="0">
                <a:effectLst/>
              </a:rPr>
              <a:t>«нового года и нового века». При активной поддержке Петра создавалась 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и новая светская литература.</a:t>
            </a:r>
            <a:r>
              <a:rPr lang="ru-RU" sz="2800" dirty="0" smtClean="0">
                <a:effectLst/>
              </a:rPr>
              <a:t> Время требовало дел. Подобно «работнику на троне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», каждый обязан был трудиться на пользу обществу и государству. </a:t>
            </a:r>
            <a:r>
              <a:rPr lang="ru-RU" sz="2800" dirty="0" smtClean="0">
                <a:effectLst/>
              </a:rPr>
              <a:t>Словесность могла быть 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полезна, когда она прославляла успехи государства и разъясняла политику правительства.  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602000"/>
        </a:dk1>
        <a:lt1>
          <a:srgbClr val="FFFFFF"/>
        </a:lt1>
        <a:dk2>
          <a:srgbClr val="99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1001</TotalTime>
  <Words>1258</Words>
  <Application>Microsoft Office PowerPoint</Application>
  <PresentationFormat>Экран (4:3)</PresentationFormat>
  <Paragraphs>119</Paragraphs>
  <Slides>25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Занавес</vt:lpstr>
      <vt:lpstr>                18 век</vt:lpstr>
      <vt:lpstr>Общая характеристика литературы XVIII в.    </vt:lpstr>
      <vt:lpstr>Годы правления русских царей  </vt:lpstr>
      <vt:lpstr>После восстания Пугачева</vt:lpstr>
      <vt:lpstr>18 век</vt:lpstr>
      <vt:lpstr>Царствование 1682 - 1725</vt:lpstr>
      <vt:lpstr>Екатерина 1 (1725 – 1727)</vt:lpstr>
      <vt:lpstr>Екатерина II. Великая. Царствовала с 1762 г. по 1796  </vt:lpstr>
      <vt:lpstr>18 век</vt:lpstr>
      <vt:lpstr>Какими предстают выдающиеся политические деятели XVIII столетия – Пётр I и Екатерина II – в произведениях А.С.Пушкина («Медный всадник», «Капитанская дочка»)? Воплощением какой государственной идеи они являются? </vt:lpstr>
      <vt:lpstr>А.Н. Радищев назвал XVIII столетие, с одной стороны, «безумным», а с другой стороны – «мудрым». Как вы думаете, почему?</vt:lpstr>
      <vt:lpstr>Назовите известных вам деятелей литературы и искусства XVIII века.</vt:lpstr>
      <vt:lpstr>План лекции.</vt:lpstr>
      <vt:lpstr>Задача – записать по ходу лекции основные тезисы в соответствии с каждым пунктом плана.</vt:lpstr>
      <vt:lpstr>Определение понятия «классицизм». Исторические предпосылки. </vt:lpstr>
      <vt:lpstr>Главная цель этого литературного направления. </vt:lpstr>
      <vt:lpstr>Система жанров. </vt:lpstr>
      <vt:lpstr>Понятие прекрасного. </vt:lpstr>
      <vt:lpstr>Особенности драматургии в эпоху классицизма. </vt:lpstr>
      <vt:lpstr>Особенности драматургии в эпоху классицизма.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зав1</dc:creator>
  <cp:lastModifiedBy>зав1</cp:lastModifiedBy>
  <cp:revision>34</cp:revision>
  <cp:lastPrinted>1601-01-01T00:00:00Z</cp:lastPrinted>
  <dcterms:created xsi:type="dcterms:W3CDTF">1601-01-01T00:00:00Z</dcterms:created>
  <dcterms:modified xsi:type="dcterms:W3CDTF">2012-10-20T03:07:19Z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