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1" r:id="rId4"/>
    <p:sldId id="262" r:id="rId5"/>
    <p:sldId id="263" r:id="rId6"/>
    <p:sldId id="264" r:id="rId7"/>
    <p:sldId id="266" r:id="rId8"/>
    <p:sldId id="272" r:id="rId9"/>
    <p:sldId id="267" r:id="rId10"/>
    <p:sldId id="270" r:id="rId11"/>
    <p:sldId id="271" r:id="rId12"/>
    <p:sldId id="269" r:id="rId13"/>
    <p:sldId id="265" r:id="rId14"/>
    <p:sldId id="268" r:id="rId15"/>
    <p:sldId id="26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8F5A1A-E49C-4834-835F-DB705ECB5031}" type="datetimeFigureOut">
              <a:rPr lang="ru-RU" smtClean="0"/>
              <a:t>24.10.2013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13997-6366-41E6-B11F-CE596C6ADFD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8" name="Picture 4" descr="http://attachments-blog.tut.by/61414/files/2012/10/0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208" y="0"/>
            <a:ext cx="9165208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357686" y="492919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Презентация учителя начальных классов МАОУ «Гимназия № 3» г.Саратова 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Трофименко Оксаны Валерьевны 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428992" y="285728"/>
            <a:ext cx="557213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         Имя прилагательное </a:t>
            </a:r>
            <a:endParaRPr lang="ru-RU" sz="6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3643306" y="2786058"/>
            <a:ext cx="5286412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Bold"/>
                <a:cs typeface="Times New Roman" pitchFamily="18" charset="0"/>
              </a:rPr>
              <a:t>Развитие умения находить в предложениях слова, которые отвечают на вопросы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кто? что?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Bold"/>
                <a:cs typeface="Times New Roman" pitchFamily="18" charset="0"/>
              </a:rPr>
              <a:t>и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Bold"/>
                <a:cs typeface="Times New Roman" pitchFamily="18" charset="0"/>
              </a:rPr>
              <a:t>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какой? какая? какое? какие?</a:t>
            </a:r>
            <a:endParaRPr kumimoji="0" lang="ru-RU" sz="32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Голые ст</a:t>
            </a:r>
            <a:r>
              <a:rPr lang="ru-RU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ят д</a:t>
            </a:r>
            <a:r>
              <a:rPr lang="ru-RU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рев</a:t>
            </a:r>
            <a:r>
              <a:rPr lang="ru-RU" sz="66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я. </a:t>
            </a:r>
            <a:br>
              <a:rPr lang="ru-RU" sz="66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6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s001.radikal.ru/i194/1209/9d/72e13e27ec7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857232"/>
            <a:ext cx="8858312" cy="5786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42852"/>
            <a:ext cx="9144000" cy="4525963"/>
          </a:xfrm>
        </p:spPr>
        <p:txBody>
          <a:bodyPr/>
          <a:lstStyle/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Они ждут зимней 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дежды.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Мертвая т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иши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на царит кругом.</a:t>
            </a:r>
          </a:p>
          <a:p>
            <a:pPr>
              <a:buNone/>
            </a:pP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Светлое оз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ро кажется  бол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ь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ше</a:t>
            </a:r>
            <a:r>
              <a:rPr lang="ru-RU" sz="4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pic>
        <p:nvPicPr>
          <p:cNvPr id="29698" name="Picture 2" descr="http://img-fotki.yandex.ru/get/5413/120751871.0/0_53282_a9a20273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14620"/>
            <a:ext cx="7620000" cy="4143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2" name="Picture 6" descr="http://club.foto.ru/gallery/images/photo/2010/11/04/166249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714621"/>
            <a:ext cx="7500990" cy="41433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2000"/>
                                        <p:tgtEl>
                                          <p:spTgt spid="297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3000"/>
          </a:xfrm>
        </p:spPr>
        <p:txBody>
          <a:bodyPr>
            <a:noAutofit/>
          </a:bodyPr>
          <a:lstStyle/>
          <a:p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зрачная в</a:t>
            </a: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 пот</a:t>
            </a:r>
            <a:r>
              <a:rPr lang="ru-RU" sz="54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мнела.</a:t>
            </a:r>
            <a:br>
              <a:rPr lang="ru-RU" sz="54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5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www.photoforum.ru/f/photo/000/463/463832_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785795"/>
            <a:ext cx="9144000" cy="607220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57224" y="285728"/>
            <a:ext cx="800105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В воздухе закру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жи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лись п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рвые сн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ежи</a:t>
            </a:r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нки.</a:t>
            </a:r>
          </a:p>
          <a:p>
            <a:endParaRPr lang="ru-RU" sz="4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4800" dirty="0"/>
          </a:p>
        </p:txBody>
      </p:sp>
      <p:pic>
        <p:nvPicPr>
          <p:cNvPr id="5122" name="Picture 2" descr="http://www.vbratske.ru/i/bratsk_news/1288261338592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1857364"/>
            <a:ext cx="8001056" cy="4643438"/>
          </a:xfrm>
          <a:prstGeom prst="rect">
            <a:avLst/>
          </a:prstGeom>
          <a:noFill/>
        </p:spPr>
      </p:pic>
      <p:pic>
        <p:nvPicPr>
          <p:cNvPr id="5124" name="Picture 4" descr="http://img0.liveinternet.ru/images/attach/c/7/98/920/98920704_large_x_48a744c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1857364"/>
            <a:ext cx="8001056" cy="4600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3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85720" y="856357"/>
            <a:ext cx="8715436" cy="600164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Какая цель стояла на уроке?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Находить в предложениях слова, которые отвечают на вопросы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Bold"/>
                <a:cs typeface="Times New Roman" pitchFamily="18" charset="0"/>
              </a:rPr>
              <a:t>кто? что?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Bold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и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Bold"/>
                <a:cs typeface="Times New Roman" pitchFamily="18" charset="0"/>
              </a:rPr>
              <a:t>какой? какая?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,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какое?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выписывать их и графически показывать, как они связаны.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Достигли этой цели, овладели этим умением?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Домашнее задание покажет, как вы самостоятельно умеете находить такие пары слов в тексте упражнения.</a:t>
            </a:r>
            <a:r>
              <a:rPr kumimoji="0" lang="ru-RU" sz="3200" b="1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 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Что у вас получалось сегодня лучше всего?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В чём испытали затруднения?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85918" y="0"/>
            <a:ext cx="535785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</a:rPr>
              <a:t>      Итог урока </a:t>
            </a:r>
            <a:endParaRPr lang="ru-RU" sz="5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04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1285860"/>
            <a:ext cx="77867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solidFill>
                  <a:srgbClr val="00B050"/>
                </a:solidFill>
              </a:rPr>
              <a:t>             </a:t>
            </a:r>
            <a:r>
              <a:rPr lang="ru-RU" sz="4000" b="1" dirty="0" smtClean="0">
                <a:solidFill>
                  <a:srgbClr val="FF0000"/>
                </a:solidFill>
              </a:rPr>
              <a:t>Домашнее </a:t>
            </a:r>
            <a:r>
              <a:rPr lang="ru-RU" sz="4000" b="1" dirty="0" smtClean="0">
                <a:solidFill>
                  <a:srgbClr val="FF0000"/>
                </a:solidFill>
              </a:rPr>
              <a:t>задание</a:t>
            </a:r>
          </a:p>
          <a:p>
            <a:r>
              <a:rPr lang="ru-RU" sz="4000" b="1" dirty="0" smtClean="0">
                <a:solidFill>
                  <a:srgbClr val="0070C0"/>
                </a:solidFill>
              </a:rPr>
              <a:t>           Учебник </a:t>
            </a:r>
            <a:r>
              <a:rPr lang="ru-RU" sz="4000" b="1" dirty="0" smtClean="0">
                <a:solidFill>
                  <a:srgbClr val="0070C0"/>
                </a:solidFill>
              </a:rPr>
              <a:t>стр</a:t>
            </a:r>
            <a:r>
              <a:rPr lang="ru-RU" sz="4000" b="1" dirty="0" smtClean="0">
                <a:solidFill>
                  <a:srgbClr val="0070C0"/>
                </a:solidFill>
              </a:rPr>
              <a:t>. </a:t>
            </a:r>
            <a:r>
              <a:rPr lang="ru-RU" sz="4000" b="1" dirty="0" smtClean="0">
                <a:solidFill>
                  <a:srgbClr val="0070C0"/>
                </a:solidFill>
              </a:rPr>
              <a:t>61 упр. 2</a:t>
            </a:r>
            <a:endParaRPr lang="ru-RU" sz="40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785786" y="428604"/>
            <a:ext cx="77867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Двадцать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пятое 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кт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я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бря.</a:t>
            </a:r>
          </a:p>
          <a:p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Кла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сс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ная р</a:t>
            </a:r>
            <a:r>
              <a:rPr lang="ru-RU" sz="48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48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бота.</a:t>
            </a:r>
            <a:endParaRPr lang="ru-RU" sz="48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642910" y="0"/>
            <a:ext cx="8215370" cy="3662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             Словарно-орфографическая работа.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Напишите названия трёх птиц с буквосочетанием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-</a:t>
            </a:r>
            <a:r>
              <a:rPr kumimoji="0" lang="ru-RU" sz="3200" b="1" i="1" u="none" strike="noStrike" cap="none" normalizeH="0" baseline="0" dirty="0" err="1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оро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-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. </a:t>
            </a:r>
            <a:endParaRPr lang="ru-RU" sz="3200" b="1" dirty="0">
              <a:latin typeface="Times New Roman" pitchFamily="18" charset="0"/>
              <a:ea typeface="SchoolBookC-Italic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В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оро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бей, в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оро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на, с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оро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ка.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ea typeface="SchoolBookC"/>
                <a:cs typeface="Times New Roman" pitchFamily="18" charset="0"/>
              </a:rPr>
              <a:t>П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одберите слова, которые обозначают признаки птиц. На какой вопрос отвечают эти слова?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14876" y="3571876"/>
            <a:ext cx="4095752" cy="3071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20" name="Picture 4" descr="Воробей 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44" y="3571876"/>
            <a:ext cx="4524373" cy="3071834"/>
          </a:xfrm>
          <a:prstGeom prst="rect">
            <a:avLst/>
          </a:prstGeom>
          <a:noFill/>
        </p:spPr>
      </p:pic>
      <p:pic>
        <p:nvPicPr>
          <p:cNvPr id="9222" name="Picture 6" descr="http://www.akton.co.uk/magpi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42844" y="3571876"/>
            <a:ext cx="4548188" cy="3071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2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00100" y="1357298"/>
            <a:ext cx="78581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Стрел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ян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ый в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оро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бей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о человеке, которого трудно обмануть, провести.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Сч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и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тать в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оро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н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глазеть по сторонам или бездельничать.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Тр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е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щит как с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оро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ка 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говорит быстро, громко, много.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43042" y="285728"/>
            <a:ext cx="6643734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    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Когда так говорят?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000232" y="142852"/>
            <a:ext cx="6215106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Формулирование </a:t>
            </a:r>
            <a:r>
              <a:rPr lang="ru-RU" sz="3600" b="1" dirty="0">
                <a:solidFill>
                  <a:srgbClr val="0070C0"/>
                </a:solidFill>
              </a:rPr>
              <a:t>проблемы, планирование деятельности.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714348" y="1500174"/>
            <a:ext cx="8143932" cy="5201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Запишите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В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оро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бей зач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и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рикал в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е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сёлую пес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е</a:t>
            </a: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нку.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Найдите слово, отвечающее на вопрос </a:t>
            </a: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Bold"/>
                <a:cs typeface="Times New Roman" pitchFamily="18" charset="0"/>
              </a:rPr>
              <a:t>какую?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SchoolBookC-Bold"/>
                <a:cs typeface="Times New Roman" pitchFamily="18" charset="0"/>
              </a:rPr>
              <a:t>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Назовите сочетание, в которое оно входит.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1" u="none" strike="noStrike" cap="none" normalizeH="0" baseline="0" dirty="0" smtClean="0">
                <a:ln>
                  <a:noFill/>
                </a:ln>
                <a:solidFill>
                  <a:srgbClr val="000080"/>
                </a:solidFill>
                <a:effectLst/>
                <a:latin typeface="Times New Roman" pitchFamily="18" charset="0"/>
                <a:ea typeface="SchoolBookC-Italic"/>
                <a:cs typeface="Times New Roman" pitchFamily="18" charset="0"/>
              </a:rPr>
              <a:t>Весёлую песенку</a:t>
            </a:r>
            <a:endParaRPr kumimoji="0" lang="ru-RU" sz="60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1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1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1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71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928662" y="0"/>
            <a:ext cx="7786742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0070C0"/>
                </a:solidFill>
              </a:rPr>
              <a:t>Сегодня на уроке мы будем учиться … </a:t>
            </a:r>
            <a:r>
              <a:rPr lang="ru-RU" sz="3200" b="1" dirty="0" smtClean="0">
                <a:solidFill>
                  <a:srgbClr val="002060"/>
                </a:solidFill>
              </a:rPr>
              <a:t>закончите </a:t>
            </a:r>
            <a:r>
              <a:rPr lang="ru-RU" sz="3200" b="1" dirty="0">
                <a:solidFill>
                  <a:srgbClr val="002060"/>
                </a:solidFill>
              </a:rPr>
              <a:t>эту </a:t>
            </a:r>
            <a:r>
              <a:rPr lang="ru-RU" sz="3200" b="1" dirty="0" smtClean="0">
                <a:solidFill>
                  <a:srgbClr val="002060"/>
                </a:solidFill>
              </a:rPr>
              <a:t>мысль </a:t>
            </a:r>
          </a:p>
          <a:p>
            <a:r>
              <a:rPr lang="ru-RU" sz="3200" b="1" dirty="0">
                <a:solidFill>
                  <a:srgbClr val="0070C0"/>
                </a:solidFill>
              </a:rPr>
              <a:t>н</a:t>
            </a:r>
            <a:r>
              <a:rPr lang="ru-RU" sz="3200" b="1" dirty="0" smtClean="0">
                <a:solidFill>
                  <a:srgbClr val="0070C0"/>
                </a:solidFill>
              </a:rPr>
              <a:t>аходить сочетания существительных и прилагательных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928662" y="2071678"/>
            <a:ext cx="7500990" cy="3323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Составим план урока.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SchoolBookC"/>
                <a:cs typeface="Times New Roman" pitchFamily="18" charset="0"/>
              </a:rPr>
              <a:t>1. Находить связь слов в словосочетании.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Arial" pitchFamily="34" charset="0"/>
                <a:ea typeface="SchoolBookC"/>
                <a:cs typeface="Times New Roman" pitchFamily="18" charset="0"/>
              </a:rPr>
              <a:t>2. Находить в предложении слова, отвечающие на вопрос </a:t>
            </a:r>
            <a:r>
              <a:rPr kumimoji="0" lang="ru-RU" sz="3200" b="1" i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SchoolBookC-Bold"/>
                <a:cs typeface="Times New Roman" pitchFamily="18" charset="0"/>
              </a:rPr>
              <a:t>какой? какая? какое? какие?</a:t>
            </a: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 rot="10800000" flipV="1">
            <a:off x="785786" y="5214950"/>
            <a:ext cx="8072494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– Что мы сейчас делали?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</a:t>
            </a:r>
            <a:r>
              <a:rPr kumimoji="0" lang="ru-RU" sz="3200" b="1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Планировали свою деятельность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1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285720" y="142852"/>
            <a:ext cx="8715436" cy="5632311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      Алгоритм работы по выявлению сочетаний слов-названий предметов и    слов-названий признаков.</a:t>
            </a:r>
            <a:endParaRPr kumimoji="0" lang="ru-RU" b="1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ea typeface="SchoolBookC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Найдите слово-название предмета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 – им. существительное .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Задайте вопрос.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Найдите слово-название признака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 – имя прилагательное 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Задайте вопрос.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– Выпишите это сочетание слов</a:t>
            </a:r>
            <a:r>
              <a:rPr kumimoji="0" lang="ru-RU" sz="36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SchoolBookC"/>
                <a:cs typeface="Times New Roman" pitchFamily="18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графически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покажи,  </a:t>
            </a:r>
            <a:r>
              <a:rPr lang="ru-RU" sz="3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как они связаны</a:t>
            </a: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9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9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428728"/>
          </a:xfrm>
        </p:spPr>
        <p:txBody>
          <a:bodyPr>
            <a:normAutofit fontScale="90000"/>
          </a:bodyPr>
          <a:lstStyle/>
          <a:p>
            <a:r>
              <a:rPr lang="ru-RU" sz="6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Пр</a:t>
            </a:r>
            <a:r>
              <a:rPr lang="ru-RU" sz="67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67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тело т</a:t>
            </a:r>
            <a:r>
              <a:rPr lang="ru-RU" sz="67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е</a:t>
            </a:r>
            <a:r>
              <a:rPr lang="ru-RU" sz="67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плое лето. Наступила осень. </a:t>
            </a:r>
            <a: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pic>
        <p:nvPicPr>
          <p:cNvPr id="30722" name="Picture 2" descr="http://s53.radikal.ru/i140/1008/87/e5e1c67ad72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714488"/>
            <a:ext cx="8786874" cy="50006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fs.nashaucheba.ru/tw_files2/urls_3/1127/d-1126238/img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42981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дул х</a:t>
            </a:r>
            <a:r>
              <a:rPr lang="ru-RU" sz="6000" b="1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оло</a:t>
            </a:r>
            <a:r>
              <a:rPr lang="ru-RU" sz="60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дный ветер. </a:t>
            </a:r>
            <a:endParaRPr lang="ru-RU" sz="4800" b="1" i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4800" b="1" i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4800" dirty="0">
              <a:solidFill>
                <a:srgbClr val="0070C0"/>
              </a:solidFill>
            </a:endParaRPr>
          </a:p>
        </p:txBody>
      </p:sp>
      <p:pic>
        <p:nvPicPr>
          <p:cNvPr id="3074" name="Picture 2" descr="http://www.stihi.ru/pics/2013/06/23/356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693" y="1071546"/>
            <a:ext cx="8572025" cy="56436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</TotalTime>
  <Words>388</Words>
  <Application>Microsoft Office PowerPoint</Application>
  <PresentationFormat>Экран (4:3)</PresentationFormat>
  <Paragraphs>54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Пролетело теплое лето. Наступила осень.  </vt:lpstr>
      <vt:lpstr>Слайд 9</vt:lpstr>
      <vt:lpstr>Голые стоят деревья.  </vt:lpstr>
      <vt:lpstr>Слайд 11</vt:lpstr>
      <vt:lpstr>Прозрачная вода потемнела. </vt:lpstr>
      <vt:lpstr>Слайд 13</vt:lpstr>
      <vt:lpstr>Слайд 14</vt:lpstr>
      <vt:lpstr>Слайд 15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-</dc:creator>
  <cp:lastModifiedBy>-</cp:lastModifiedBy>
  <cp:revision>11</cp:revision>
  <dcterms:created xsi:type="dcterms:W3CDTF">2013-10-24T13:28:14Z</dcterms:created>
  <dcterms:modified xsi:type="dcterms:W3CDTF">2013-10-24T15:17:08Z</dcterms:modified>
</cp:coreProperties>
</file>