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3" r:id="rId8"/>
    <p:sldId id="264" r:id="rId9"/>
    <p:sldId id="265" r:id="rId10"/>
    <p:sldId id="266" r:id="rId11"/>
    <p:sldId id="268" r:id="rId12"/>
    <p:sldId id="269" r:id="rId13"/>
    <p:sldId id="261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338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C5C3-DB9C-4407-ABE5-974D5A8B22AF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54A6-8367-4922-B256-C053EFE37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C5C3-DB9C-4407-ABE5-974D5A8B22AF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54A6-8367-4922-B256-C053EFE37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C5C3-DB9C-4407-ABE5-974D5A8B22AF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54A6-8367-4922-B256-C053EFE37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C5C3-DB9C-4407-ABE5-974D5A8B22AF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54A6-8367-4922-B256-C053EFE37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C5C3-DB9C-4407-ABE5-974D5A8B22AF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54A6-8367-4922-B256-C053EFE37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C5C3-DB9C-4407-ABE5-974D5A8B22AF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54A6-8367-4922-B256-C053EFE37B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C5C3-DB9C-4407-ABE5-974D5A8B22AF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54A6-8367-4922-B256-C053EFE37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C5C3-DB9C-4407-ABE5-974D5A8B22AF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54A6-8367-4922-B256-C053EFE37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C5C3-DB9C-4407-ABE5-974D5A8B22AF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54A6-8367-4922-B256-C053EFE37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C5C3-DB9C-4407-ABE5-974D5A8B22AF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9D54A6-8367-4922-B256-C053EFE37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C5C3-DB9C-4407-ABE5-974D5A8B22AF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54A6-8367-4922-B256-C053EFE37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35DC5C3-DB9C-4407-ABE5-974D5A8B22AF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69D54A6-8367-4922-B256-C053EFE37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58612">
            <a:off x="75770" y="2864794"/>
            <a:ext cx="6166776" cy="1204306"/>
          </a:xfrm>
        </p:spPr>
        <p:txBody>
          <a:bodyPr/>
          <a:lstStyle/>
          <a:p>
            <a:pPr algn="ctr"/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УПОТРЕБЛЕНИЯ</a:t>
            </a:r>
            <a:b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ПСИХОАКТИВНЫХ ВЕЩЕСТВ</a:t>
            </a:r>
            <a:endParaRPr lang="ru-RU" sz="4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53873">
            <a:off x="1117529" y="3695662"/>
            <a:ext cx="7473779" cy="329259"/>
          </a:xfrm>
        </p:spPr>
        <p:txBody>
          <a:bodyPr>
            <a:noAutofit/>
          </a:bodyPr>
          <a:lstStyle/>
          <a:p>
            <a:pPr algn="ctr"/>
            <a:r>
              <a:rPr lang="ru-RU" sz="3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Социально-психологическая </a:t>
            </a:r>
            <a:r>
              <a:rPr lang="ru-RU" sz="3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служба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032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3571877"/>
            <a:ext cx="828680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Легитимность</a:t>
            </a: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профилактическая работа осуществляться в рамках правовой базы (с учетом нормативных актов о правах и обязанностях лиц, которые в пределах своей компетенции и статуса обязаны заниматься профилактикой, а также прав и обязанностей детей и молодежи).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785794"/>
            <a:ext cx="8215370" cy="3000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ПРИНЦИП ОПЕРЕЖАЮЩЕЙ ИНФОРМАЦИИ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целевая подготовка должна осуществляться заблаговременно, до наступления того возрастного этапа, когда приобщение к тому или иному виду одурманивания для подростка  становится реальным.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9"/>
            <a:ext cx="8229600" cy="2786081"/>
          </a:xfrm>
        </p:spPr>
        <p:txBody>
          <a:bodyPr>
            <a:normAutofit lnSpcReduction="10000"/>
          </a:bodyPr>
          <a:lstStyle/>
          <a:p>
            <a:pPr marL="0" indent="0" algn="ctr">
              <a:buFontTx/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  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Непрерывность</a:t>
            </a: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marL="0" indent="0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профилактическая работа не должна ограничиваться только временем пребывания ребенка в школе, что обеспечивается благодаря привлечению к работе системы дополнительного образования 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3286124"/>
            <a:ext cx="814393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ПРИНЦИП ЗАПРЕТНОЙ ИНФОРМАЦИИ 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полное исключение сведений, способных спровоцировать интерес к наркотикам, спиртному и курению. Информация не должна вызывать поисковой активности желания проверить на собственном опыте достоверность приводимых фактов.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00042"/>
            <a:ext cx="7829576" cy="5072098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   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Систематичность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Работа по профилактике ведётся систематически, а для этого все принимаемые меры сведены в систему, где каждая отдельная мера согласуется с другой,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не противоречит ей, вытекает одна из другой.</a:t>
            </a:r>
            <a:endParaRPr lang="ru-RU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</a:t>
            </a:r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деятельность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00628"/>
            <a:ext cx="8136904" cy="5114454"/>
          </a:xfrm>
        </p:spPr>
        <p:txBody>
          <a:bodyPr>
            <a:normAutofit fontScale="32500" lnSpcReduction="20000"/>
          </a:bodyPr>
          <a:lstStyle/>
          <a:p>
            <a:pPr marL="0">
              <a:spcBef>
                <a:spcPts val="0"/>
              </a:spcBef>
            </a:pPr>
            <a:r>
              <a:rPr lang="ru-RU" sz="7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предусматривает </a:t>
            </a:r>
            <a:r>
              <a:rPr lang="ru-RU" sz="7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осуществление </a:t>
            </a:r>
            <a:r>
              <a:rPr lang="ru-RU" sz="7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организационно методических</a:t>
            </a:r>
            <a:r>
              <a:rPr lang="ru-RU" sz="7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научно </a:t>
            </a:r>
            <a:r>
              <a:rPr lang="ru-RU" sz="7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исследовательских</a:t>
            </a:r>
            <a:r>
              <a:rPr lang="ru-RU" sz="7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7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информационно аналитических, образовательно-просветительских и организационно-правовых </a:t>
            </a:r>
            <a:r>
              <a:rPr lang="ru-RU" sz="7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мероприятий. </a:t>
            </a:r>
            <a:r>
              <a:rPr lang="ru-RU" sz="7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Мероприятия </a:t>
            </a:r>
            <a:r>
              <a:rPr lang="ru-RU" sz="7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рассчитаны на </a:t>
            </a:r>
            <a:r>
              <a:rPr lang="ru-RU" sz="7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определенные области </a:t>
            </a:r>
            <a:r>
              <a:rPr lang="ru-RU" sz="7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деятельности:</a:t>
            </a:r>
            <a:endParaRPr lang="ru-RU" sz="7200" dirty="0"/>
          </a:p>
          <a:p>
            <a:r>
              <a:rPr lang="ru-RU" sz="7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0">
              <a:buFont typeface="Wingdings" pitchFamily="2" charset="2"/>
              <a:buChar char="Ø"/>
            </a:pPr>
            <a:r>
              <a:rPr lang="ru-RU" sz="8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Профилактическая </a:t>
            </a:r>
            <a:r>
              <a:rPr lang="ru-RU" sz="8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родителями</a:t>
            </a:r>
            <a:r>
              <a:rPr lang="ru-RU" sz="8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86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>
              <a:buFont typeface="Wingdings" pitchFamily="2" charset="2"/>
              <a:buChar char="Ø"/>
            </a:pPr>
            <a:r>
              <a:rPr lang="ru-RU" sz="8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Воспитательно-педагогическая</a:t>
            </a:r>
            <a:r>
              <a:rPr lang="ru-RU" sz="8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профилактическая работа с </a:t>
            </a:r>
            <a:r>
              <a:rPr lang="ru-RU" sz="8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подростками</a:t>
            </a:r>
            <a:endParaRPr lang="ru-RU" sz="86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>
              <a:buFont typeface="Wingdings" pitchFamily="2" charset="2"/>
              <a:buChar char="Ø"/>
            </a:pPr>
            <a:r>
              <a:rPr lang="ru-RU" sz="8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Просветительская </a:t>
            </a:r>
            <a:r>
              <a:rPr lang="ru-RU" sz="8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педагогами и специалистами </a:t>
            </a:r>
            <a:r>
              <a:rPr lang="ru-RU" sz="8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ОУ.</a:t>
            </a:r>
            <a:r>
              <a:rPr lang="ru-RU" sz="8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0">
              <a:buFont typeface="Wingdings" pitchFamily="2" charset="2"/>
              <a:buChar char="Ø"/>
            </a:pPr>
            <a:r>
              <a:rPr lang="ru-RU" sz="8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Сотрудничество </a:t>
            </a:r>
            <a:r>
              <a:rPr lang="ru-RU" sz="8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различными ведомствами и общественными организациями.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9952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572375" cy="58259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 работы: </a:t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286412"/>
          </a:xfrm>
        </p:spPr>
        <p:txBody>
          <a:bodyPr numCol="2">
            <a:noAutofit/>
          </a:bodyPr>
          <a:lstStyle/>
          <a:p>
            <a:pPr marL="0" indent="0"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л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екции;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0" indent="0"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беседы;</a:t>
            </a:r>
          </a:p>
          <a:p>
            <a:pPr marL="0" indent="0"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семинары</a:t>
            </a:r>
            <a:endParaRPr lang="ru-RU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0" indent="0"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тематические классные часы с участием специалистов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0" indent="0"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з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анятия с элементами тренинга;</a:t>
            </a:r>
          </a:p>
          <a:p>
            <a:pPr marL="0" indent="0"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ролевые и деловые игры;</a:t>
            </a:r>
          </a:p>
          <a:p>
            <a:pPr marL="0" indent="0"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мозговой штурм;</a:t>
            </a:r>
          </a:p>
          <a:p>
            <a:pPr marL="0" indent="0">
              <a:buClr>
                <a:srgbClr val="FF0000"/>
              </a:buClr>
              <a:buFont typeface="Wingdings" pitchFamily="2" charset="2"/>
              <a:buChar char="q"/>
            </a:pPr>
            <a:endParaRPr lang="ru-RU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0" indent="0"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круглый стол;</a:t>
            </a:r>
          </a:p>
          <a:p>
            <a:pPr marL="0" indent="0"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дискуссии; </a:t>
            </a:r>
          </a:p>
          <a:p>
            <a:pPr marL="0" indent="0"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конкурс творческих работ (конкурс рисунков, стенгазет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)</a:t>
            </a:r>
            <a:endParaRPr lang="ru-RU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0" indent="0"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анкетирование, </a:t>
            </a:r>
          </a:p>
          <a:p>
            <a:pPr marL="0" indent="0"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социологический опрос;</a:t>
            </a:r>
          </a:p>
          <a:p>
            <a:pPr marL="0" indent="0"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показ видеоматериалов с </a:t>
            </a:r>
            <a:r>
              <a:rPr lang="ru-RU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антинаркотическим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содержанием</a:t>
            </a:r>
          </a:p>
          <a:p>
            <a:pPr marL="0" indent="0"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консультации для родителей</a:t>
            </a: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116632"/>
            <a:ext cx="9144000" cy="6552728"/>
            <a:chOff x="385" y="252"/>
            <a:chExt cx="5035" cy="3765"/>
          </a:xfrm>
        </p:grpSpPr>
        <p:pic>
          <p:nvPicPr>
            <p:cNvPr id="5" name="Picture 2" descr="emblema[1]"/>
            <p:cNvPicPr>
              <a:picLocks noChangeAspect="1" noChangeArrowheads="1"/>
            </p:cNvPicPr>
            <p:nvPr/>
          </p:nvPicPr>
          <p:blipFill>
            <a:blip r:embed="rId2" cstate="print">
              <a:lum contrast="26000"/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252"/>
              <a:ext cx="5035" cy="3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3424" y="3521"/>
              <a:ext cx="1543" cy="212"/>
            </a:xfrm>
            <a:prstGeom prst="rect">
              <a:avLst/>
            </a:prstGeom>
            <a:solidFill>
              <a:srgbClr val="0033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600"/>
            </a:p>
          </p:txBody>
        </p:sp>
      </p:grpSp>
    </p:spTree>
    <p:extLst>
      <p:ext uri="{BB962C8B-B14F-4D97-AF65-F5344CB8AC3E}">
        <p14:creationId xmlns="" xmlns:p14="http://schemas.microsoft.com/office/powerpoint/2010/main" val="2205700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606190" cy="547260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</a:t>
            </a:r>
            <a:r>
              <a:rPr lang="ru-RU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наркомании и </a:t>
            </a:r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токсикомании, </a:t>
            </a:r>
            <a:r>
              <a:rPr lang="ru-RU" sz="36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табакокурения</a:t>
            </a:r>
            <a:r>
              <a:rPr lang="ru-RU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алкоголизма </a:t>
            </a:r>
            <a:r>
              <a:rPr lang="ru-RU" sz="3600" dirty="0"/>
              <a:t>– это система мер, направленных на прекращение роста, снижение уровня и предупреждение потребления наркотических, токсических, психотропных средств; предупреждение совершения </a:t>
            </a:r>
            <a:r>
              <a:rPr lang="ru-RU" sz="3600" dirty="0" smtClean="0"/>
              <a:t>правонарушений</a:t>
            </a:r>
            <a:r>
              <a:rPr lang="ru-RU" sz="3600" dirty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81437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496944" cy="59766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абота  по профилактике употребления ПАВ основана на НОРМАТИВНО-ПРАВОВОЙ  </a:t>
            </a:r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БАЗЕ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indent="0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“Об образовании” № 3266-1 от 10.07.1992.</a:t>
            </a:r>
          </a:p>
          <a:p>
            <a:pPr indent="0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Концепции профилактики злоупотребления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психоактивными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веществами в образовательной среде» (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принята Министерством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 Российской Федерации в 2000 году)</a:t>
            </a:r>
          </a:p>
          <a:p>
            <a:pPr indent="0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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Федеральная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целевая программа «Комплексные меры противодействия употреблению наркотиков»</a:t>
            </a:r>
          </a:p>
          <a:p>
            <a:pPr indent="0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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Федеральным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законом от 24 июня 1999 г. № 120-ФЗ «Об основах системы профилактики безнадзорности и правонарушений несовершеннолетних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093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20688"/>
            <a:ext cx="8136904" cy="568863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Цели:</a:t>
            </a:r>
            <a:endParaRPr lang="ru-RU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учащихся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личностных свойств и качеств, позволяющих им избежать приобщения к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психоактивным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веществам, и обеспечивающих им успешную социальную адаптацию;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сознательного отношения к своему физическому здоровью;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мышления, направленного на достижение своих жизненных целей за счет оптимального использования своих ресурсов по вопросам здоровья.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2582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348596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501122" cy="578647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>
              <a:buFont typeface="Wingdings" pitchFamily="2" charset="2"/>
              <a:buChar char="q"/>
            </a:pP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Сохранение здоровья детей.</a:t>
            </a:r>
          </a:p>
          <a:p>
            <a:pPr>
              <a:buFont typeface="Wingdings" pitchFamily="2" charset="2"/>
              <a:buChar char="q"/>
            </a:pP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у детей представления о ценности своего здоровья и необходимости бережного отношения к нему.</a:t>
            </a:r>
          </a:p>
          <a:p>
            <a:pPr>
              <a:buFont typeface="Wingdings" pitchFamily="2" charset="2"/>
              <a:buChar char="q"/>
            </a:pP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представления об особенностях своего организма, характера, навыков управления своим поведением, эмоциональным состоянием.</a:t>
            </a:r>
          </a:p>
          <a:p>
            <a:pPr>
              <a:buFont typeface="Wingdings" pitchFamily="2" charset="2"/>
              <a:buChar char="q"/>
            </a:pP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коммуникативных навыков.</a:t>
            </a:r>
          </a:p>
          <a:p>
            <a:pPr>
              <a:buFont typeface="Wingdings" pitchFamily="2" charset="2"/>
              <a:buChar char="q"/>
            </a:pP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умения противостоять негативному давлению со стороны окружающих.</a:t>
            </a:r>
          </a:p>
          <a:p>
            <a:pPr>
              <a:buFont typeface="Wingdings" pitchFamily="2" charset="2"/>
              <a:buChar char="q"/>
            </a:pP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эффективности занятий в системе дополнительного образования трудных подростков; привлечение подростков к занятиям в кружках и секциях.</a:t>
            </a:r>
          </a:p>
          <a:p>
            <a:pPr>
              <a:buFont typeface="Wingdings" pitchFamily="2" charset="2"/>
              <a:buChar char="q"/>
            </a:pP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системы спортивно-оздоровительной работы</a:t>
            </a:r>
          </a:p>
          <a:p>
            <a:pPr>
              <a:buFont typeface="Wingdings" pitchFamily="2" charset="2"/>
              <a:buChar char="q"/>
            </a:pP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Просвещение родителей в вопросах развития у детей представлений о здоровом образе жизни, предупреждению вредных привычек.</a:t>
            </a:r>
          </a:p>
          <a:p>
            <a:pPr>
              <a:buFont typeface="Wingdings" pitchFamily="2" charset="2"/>
              <a:buChar char="q"/>
            </a:pP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Привлечение к сотрудничеству заинтересованных ведомств.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520940" cy="548640"/>
          </a:xfrm>
        </p:spPr>
        <p:txBody>
          <a:bodyPr/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профилактической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7520940" cy="42725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КОМПЛЕКСНОСТЬ 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ДИФФЕРЕНЦИРОВАННОСТЬ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АКСИОЛОГИЧНОСТЬ  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МНОГОАСПЕКТНОСТЬ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ОПЕРЕЖАЮЩЕЙ ИНФОРМАЦИИ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КОНСТРУКТИВНО-ПОЗИТИВНЫЙ ХАРАКТЕР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ЛЕГИТИМНОСТЬ 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ЗАПРЕТНОЙ ИНФОРМАЦИИ </a:t>
            </a:r>
          </a:p>
        </p:txBody>
      </p:sp>
    </p:spTree>
    <p:extLst>
      <p:ext uri="{BB962C8B-B14F-4D97-AF65-F5344CB8AC3E}">
        <p14:creationId xmlns="" xmlns:p14="http://schemas.microsoft.com/office/powerpoint/2010/main" val="325745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57224" y="642918"/>
            <a:ext cx="7520940" cy="54864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Комплексность  или согласованное взаимодействие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501122" cy="4643470"/>
          </a:xfrm>
        </p:spPr>
        <p:txBody>
          <a:bodyPr>
            <a:normAutofit lnSpcReduction="10000"/>
          </a:bodyPr>
          <a:lstStyle/>
          <a:p>
            <a:pPr marL="0" indent="0"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органов и учреждений, отвечающих за различные аспекты государственной системы профилактики наркомании; </a:t>
            </a:r>
          </a:p>
          <a:p>
            <a:pPr marL="0" indent="0"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специалистов различных профессий, так или иначе имеющих отношение к работе с детьми (воспитатели, педагоги,  школьные, медицинские психологи, врачи, наркологи, социальные педагоги, работники комиссии по делам несовершеннолетних и защите их прав, инспектора подразделений по делам несовершеннолетних и др.);</a:t>
            </a:r>
          </a:p>
          <a:p>
            <a:pPr marL="0" indent="0"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органов управления образования ( региональном, муниципальном уровне).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Дифферен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ц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ированность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2285992"/>
            <a:ext cx="778674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r>
              <a:rPr lang="ru-RU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Аксиологичность</a:t>
            </a:r>
            <a:endParaRPr lang="ru-RU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формирование у детей и подростков представления о здоровье как о важнейшей общечеловеческой ценности, ответственного отношения к своему здоровью и здоровью окружающих.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1000108"/>
            <a:ext cx="821537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дифференциация целей, задач, методов и форм работы с учетом возраста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5840435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 Многоаспектность: </a:t>
            </a:r>
          </a:p>
          <a:p>
            <a:pPr marL="0" indent="0">
              <a:buFontTx/>
              <a:buNone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сочетание различных направлений профилактической работы:</a:t>
            </a:r>
          </a:p>
          <a:p>
            <a:pPr marL="0" indent="0"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социальный аспект (формирование моральных и нравственных ценностей, определяющих выбор здорового образа жизни, отрицательного отношения к употреблению алкоголя и наркотических веществ);</a:t>
            </a:r>
          </a:p>
          <a:p>
            <a:pPr marL="0" indent="0"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психологический аспект (формирование адекватной самооценки, освоение навыков «быть успешным», самостоятельно принимать решения и нести за них ответственность, прежде всего, перед самим собой);</a:t>
            </a:r>
          </a:p>
          <a:p>
            <a:pPr marL="0" indent="0"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образовательный аспект (формирование системы представления о негативных последствиях употребления наркотических веществ).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434</TotalTime>
  <Words>518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Углы</vt:lpstr>
      <vt:lpstr>ПРОФИЛАКТИКА УПОТРЕБЛЕНИЯ  ПСИХОАКТИВНЫХ ВЕЩЕСТВ</vt:lpstr>
      <vt:lpstr>Слайд 2</vt:lpstr>
      <vt:lpstr>Слайд 3</vt:lpstr>
      <vt:lpstr>Слайд 4</vt:lpstr>
      <vt:lpstr>Задачи: </vt:lpstr>
      <vt:lpstr> Принципы профилактической деятельности </vt:lpstr>
      <vt:lpstr> Комплексность  или согласованное взаимодействие </vt:lpstr>
      <vt:lpstr>Дифферен ц ированность</vt:lpstr>
      <vt:lpstr>Слайд 9</vt:lpstr>
      <vt:lpstr>Слайд 10</vt:lpstr>
      <vt:lpstr>Слайд 11</vt:lpstr>
      <vt:lpstr>Слайд 12</vt:lpstr>
      <vt:lpstr> Основная  деятельность </vt:lpstr>
      <vt:lpstr> Формы  работы: 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УПОТРЕБЛЕНИЯ  ПСИХОАКТИВНЫХ ВЕЩЕСТВ</dc:title>
  <dc:creator>Рыжкова</dc:creator>
  <cp:lastModifiedBy>User</cp:lastModifiedBy>
  <cp:revision>50</cp:revision>
  <dcterms:created xsi:type="dcterms:W3CDTF">2015-11-23T09:33:46Z</dcterms:created>
  <dcterms:modified xsi:type="dcterms:W3CDTF">2016-01-27T14:40:12Z</dcterms:modified>
</cp:coreProperties>
</file>