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2" r:id="rId7"/>
    <p:sldId id="261" r:id="rId8"/>
    <p:sldId id="263" r:id="rId9"/>
    <p:sldId id="266"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CAA2210-A09A-45CA-AE90-A090219B2A57}" type="datetimeFigureOut">
              <a:rPr lang="ru-RU" smtClean="0"/>
              <a:t>03.02.2016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4D6C7-BF9C-4E4C-8DD0-6BEB8D0B096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AA2210-A09A-45CA-AE90-A090219B2A57}" type="datetimeFigureOut">
              <a:rPr lang="ru-RU" smtClean="0"/>
              <a:t>03.02.2016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4D6C7-BF9C-4E4C-8DD0-6BEB8D0B096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CAA2210-A09A-45CA-AE90-A090219B2A57}" type="datetimeFigureOut">
              <a:rPr lang="ru-RU" smtClean="0"/>
              <a:t>03.02.2016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4D6C7-BF9C-4E4C-8DD0-6BEB8D0B096A}"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AA2210-A09A-45CA-AE90-A090219B2A57}" type="datetimeFigureOut">
              <a:rPr lang="ru-RU" smtClean="0"/>
              <a:t>03.02.2016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4D6C7-BF9C-4E4C-8DD0-6BEB8D0B096A}"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AA2210-A09A-45CA-AE90-A090219B2A57}" type="datetimeFigureOut">
              <a:rPr lang="ru-RU" smtClean="0"/>
              <a:t>03.02.2016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4D6C7-BF9C-4E4C-8DD0-6BEB8D0B096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CAA2210-A09A-45CA-AE90-A090219B2A57}" type="datetimeFigureOut">
              <a:rPr lang="ru-RU" smtClean="0"/>
              <a:t>03.02.2016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4D6C7-BF9C-4E4C-8DD0-6BEB8D0B096A}"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CAA2210-A09A-45CA-AE90-A090219B2A57}" type="datetimeFigureOut">
              <a:rPr lang="ru-RU" smtClean="0"/>
              <a:t>03.02.2016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A4D6C7-BF9C-4E4C-8DD0-6BEB8D0B096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CAA2210-A09A-45CA-AE90-A090219B2A57}" type="datetimeFigureOut">
              <a:rPr lang="ru-RU" smtClean="0"/>
              <a:t>03.02.2016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A4D6C7-BF9C-4E4C-8DD0-6BEB8D0B096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CAA2210-A09A-45CA-AE90-A090219B2A57}" type="datetimeFigureOut">
              <a:rPr lang="ru-RU" smtClean="0"/>
              <a:t>03.02.2016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A4D6C7-BF9C-4E4C-8DD0-6BEB8D0B096A}"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CAA2210-A09A-45CA-AE90-A090219B2A57}" type="datetimeFigureOut">
              <a:rPr lang="ru-RU" smtClean="0"/>
              <a:t>03.02.2016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4D6C7-BF9C-4E4C-8DD0-6BEB8D0B096A}"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AA2210-A09A-45CA-AE90-A090219B2A57}" type="datetimeFigureOut">
              <a:rPr lang="ru-RU" smtClean="0"/>
              <a:t>03.02.2016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4D6C7-BF9C-4E4C-8DD0-6BEB8D0B096A}"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CAA2210-A09A-45CA-AE90-A090219B2A57}" type="datetimeFigureOut">
              <a:rPr lang="ru-RU" smtClean="0"/>
              <a:t>03.02.2016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EA4D6C7-BF9C-4E4C-8DD0-6BEB8D0B096A}"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250" advClick="0" advTm="9016">
        <p:fade/>
      </p:transition>
    </mc:Choice>
    <mc:Fallback xmlns="">
      <p:transition advClick="0" advTm="9016">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20688"/>
            <a:ext cx="5122912" cy="3528392"/>
          </a:xfrm>
        </p:spPr>
        <p:txBody>
          <a:bodyPr>
            <a:normAutofit/>
          </a:bodyPr>
          <a:lstStyle/>
          <a:p>
            <a:pPr algn="ctr"/>
            <a:r>
              <a:rPr lang="tt-RU" sz="5400" dirty="0" smtClean="0">
                <a:solidFill>
                  <a:schemeClr val="tx1"/>
                </a:solidFill>
                <a:latin typeface="Times New Roman" panose="02020603050405020304" pitchFamily="18" charset="0"/>
                <a:cs typeface="Times New Roman" panose="02020603050405020304" pitchFamily="18" charset="0"/>
              </a:rPr>
              <a:t>Күңел </a:t>
            </a:r>
            <a:br>
              <a:rPr lang="tt-RU" sz="5400" dirty="0" smtClean="0">
                <a:solidFill>
                  <a:schemeClr val="tx1"/>
                </a:solidFill>
                <a:latin typeface="Times New Roman" panose="02020603050405020304" pitchFamily="18" charset="0"/>
                <a:cs typeface="Times New Roman" panose="02020603050405020304" pitchFamily="18" charset="0"/>
              </a:rPr>
            </a:br>
            <a:r>
              <a:rPr lang="tt-RU" sz="5400" dirty="0" smtClean="0">
                <a:solidFill>
                  <a:schemeClr val="tx1"/>
                </a:solidFill>
                <a:latin typeface="Times New Roman" panose="02020603050405020304" pitchFamily="18" charset="0"/>
                <a:cs typeface="Times New Roman" panose="02020603050405020304" pitchFamily="18" charset="0"/>
              </a:rPr>
              <a:t>сандыгында </a:t>
            </a:r>
            <a:br>
              <a:rPr lang="tt-RU" sz="5400" dirty="0" smtClean="0">
                <a:solidFill>
                  <a:schemeClr val="tx1"/>
                </a:solidFill>
                <a:latin typeface="Times New Roman" panose="02020603050405020304" pitchFamily="18" charset="0"/>
                <a:cs typeface="Times New Roman" panose="02020603050405020304" pitchFamily="18" charset="0"/>
              </a:rPr>
            </a:br>
            <a:r>
              <a:rPr lang="tt-RU" sz="5400" dirty="0" smtClean="0">
                <a:solidFill>
                  <a:schemeClr val="tx1"/>
                </a:solidFill>
                <a:latin typeface="Times New Roman" panose="02020603050405020304" pitchFamily="18" charset="0"/>
                <a:cs typeface="Times New Roman" panose="02020603050405020304" pitchFamily="18" charset="0"/>
              </a:rPr>
              <a:t>ниләр бар?</a:t>
            </a:r>
            <a:r>
              <a:rPr lang="tt-RU" sz="5400" dirty="0" smtClean="0">
                <a:latin typeface="Times New Roman" panose="02020603050405020304" pitchFamily="18" charset="0"/>
                <a:cs typeface="Times New Roman" panose="02020603050405020304" pitchFamily="18" charset="0"/>
              </a:rPr>
              <a:t>?</a:t>
            </a:r>
            <a:endParaRPr lang="ru-RU" sz="5400" dirty="0">
              <a:latin typeface="Times New Roman" panose="02020603050405020304" pitchFamily="18" charset="0"/>
              <a:cs typeface="Times New Roman" panose="02020603050405020304" pitchFamily="18" charset="0"/>
            </a:endParaRPr>
          </a:p>
        </p:txBody>
      </p:sp>
      <p:pic>
        <p:nvPicPr>
          <p:cNvPr id="5" name="Рисунок 4" descr="C:\Users\Салихова Алсу\Desktop\халима\DSC03616.JPG"/>
          <p:cNvPicPr/>
          <p:nvPr/>
        </p:nvPicPr>
        <p:blipFill rotWithShape="1">
          <a:blip r:embed="rId2" cstate="screen">
            <a:extLst>
              <a:ext uri="{28A0092B-C50C-407E-A947-70E740481C1C}">
                <a14:useLocalDpi xmlns:a14="http://schemas.microsoft.com/office/drawing/2010/main"/>
              </a:ext>
            </a:extLst>
          </a:blip>
          <a:srcRect t="-138"/>
          <a:stretch/>
        </p:blipFill>
        <p:spPr bwMode="auto">
          <a:xfrm>
            <a:off x="5076056" y="980728"/>
            <a:ext cx="3730842" cy="4680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4305742"/>
      </p:ext>
    </p:extLst>
  </p:cSld>
  <p:clrMapOvr>
    <a:masterClrMapping/>
  </p:clrMapOvr>
  <mc:AlternateContent xmlns:mc="http://schemas.openxmlformats.org/markup-compatibility/2006" xmlns:p14="http://schemas.microsoft.com/office/powerpoint/2010/main">
    <mc:Choice Requires="p14">
      <p:transition p14:dur="250" advClick="0" advTm="5549">
        <p:fade/>
      </p:transition>
    </mc:Choice>
    <mc:Fallback xmlns="">
      <p:transition advClick="0" advTm="55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par>
                          <p:cTn id="8" fill="hold">
                            <p:stCondLst>
                              <p:cond delay="250"/>
                            </p:stCondLst>
                            <p:childTnLst>
                              <p:par>
                                <p:cTn id="9" presetID="42"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4536504" cy="5898984"/>
          </a:xfrm>
        </p:spPr>
        <p:txBody>
          <a:bodyPr>
            <a:normAutofit/>
          </a:bodyPr>
          <a:lstStyle/>
          <a:p>
            <a:pPr algn="l"/>
            <a:r>
              <a:rPr lang="tt-RU" sz="1800" dirty="0" smtClean="0">
                <a:solidFill>
                  <a:schemeClr val="tx1"/>
                </a:solidFill>
                <a:latin typeface="Times New Roman" panose="02020603050405020304" pitchFamily="18" charset="0"/>
                <a:cs typeface="Times New Roman" panose="02020603050405020304" pitchFamily="18" charset="0"/>
              </a:rPr>
              <a:t>Шәмдәлемдә соңгы шәмем яна,</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Ни эшләрмен караңгыда калсам, берүзем...</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Караңгыдан, ялгызлыктан куркам, </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Раббем, үзең сакла, бир түзем...</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3" name="Picture 4" descr="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188640"/>
            <a:ext cx="4471516"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79367" y="476672"/>
            <a:ext cx="7193572" cy="923330"/>
          </a:xfrm>
          <a:prstGeom prst="rect">
            <a:avLst/>
          </a:prstGeom>
          <a:noFill/>
        </p:spPr>
        <p:txBody>
          <a:bodyPr wrap="none" lIns="91440" tIns="45720" rIns="91440" bIns="45720">
            <a:spAutoFit/>
          </a:bodyPr>
          <a:lstStyle/>
          <a:p>
            <a:pPr algn="ctr"/>
            <a:r>
              <a:rPr lang="tt-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Раббем, </a:t>
            </a:r>
            <a:r>
              <a:rPr lang="tt-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үзең</a:t>
            </a:r>
            <a:r>
              <a:rPr lang="tt-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сакла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62713080"/>
      </p:ext>
    </p:extLst>
  </p:cSld>
  <p:clrMapOvr>
    <a:masterClrMapping/>
  </p:clrMapOvr>
  <mc:AlternateContent xmlns:mc="http://schemas.openxmlformats.org/markup-compatibility/2006" xmlns:p14="http://schemas.microsoft.com/office/powerpoint/2010/main">
    <mc:Choice Requires="p14">
      <p:transition p14:dur="250" advClick="0" advTm="8929">
        <p:fade/>
      </p:transition>
    </mc:Choice>
    <mc:Fallback xmlns="">
      <p:transition advClick="0" advTm="892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338328"/>
            <a:ext cx="3744416" cy="5681472"/>
          </a:xfrm>
        </p:spPr>
        <p:txBody>
          <a:bodyPr>
            <a:normAutofit/>
          </a:bodyPr>
          <a:lstStyle/>
          <a:p>
            <a:pPr algn="l"/>
            <a:r>
              <a:rPr lang="tt-RU" sz="1800" dirty="0" smtClean="0">
                <a:solidFill>
                  <a:schemeClr val="tx1"/>
                </a:solidFill>
                <a:latin typeface="Times New Roman" panose="02020603050405020304" pitchFamily="18" charset="0"/>
                <a:cs typeface="Times New Roman" panose="02020603050405020304" pitchFamily="18" charset="0"/>
              </a:rPr>
              <a:t>Язмыш дигәннәре балдан татлы,</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Миләш, баланнардан ачы икән. </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Рәхмәт ачы-татлы язмышыма,</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 Язмышлардан узмыш юк икән.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a:solidFill>
                  <a:schemeClr val="tx1"/>
                </a:solidFill>
                <a:latin typeface="Times New Roman" panose="02020603050405020304" pitchFamily="18" charset="0"/>
                <a:cs typeface="Times New Roman" panose="02020603050405020304" pitchFamily="18" charset="0"/>
              </a:rPr>
              <a:t/>
            </a:r>
            <a:br>
              <a:rPr lang="tt-RU" sz="1800" dirty="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Тормыш дигәннәре сикәлтәле,</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Борма-борма  урау юл икән.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Аллаһ язган язмыш дөрес икән,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Язмышлардан узмыш юк икән.</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88640"/>
            <a:ext cx="4824536" cy="6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242018"/>
      </p:ext>
    </p:extLst>
  </p:cSld>
  <p:clrMapOvr>
    <a:masterClrMapping/>
  </p:clrMapOvr>
  <mc:AlternateContent xmlns:mc="http://schemas.openxmlformats.org/markup-compatibility/2006" xmlns:p14="http://schemas.microsoft.com/office/powerpoint/2010/main">
    <mc:Choice Requires="p14">
      <p:transition p14:dur="250" advClick="0" advTm="13294">
        <p:fade/>
      </p:transition>
    </mc:Choice>
    <mc:Fallback xmlns="">
      <p:transition advClick="0" advTm="13294">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алихова Алсу\Desktop\Изображение\Изображение 00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20986998">
            <a:off x="757895" y="998311"/>
            <a:ext cx="3410608" cy="49070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алихова Алсу\Desktop\Изображение\Изображение 00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690204">
            <a:off x="5091092" y="994635"/>
            <a:ext cx="3335863" cy="481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266667"/>
      </p:ext>
    </p:extLst>
  </p:cSld>
  <p:clrMapOvr>
    <a:masterClrMapping/>
  </p:clrMapOvr>
  <mc:AlternateContent xmlns:mc="http://schemas.openxmlformats.org/markup-compatibility/2006" xmlns:p14="http://schemas.microsoft.com/office/powerpoint/2010/main">
    <mc:Choice Requires="p14">
      <p:transition p14:dur="250" advClick="0" advTm="6129">
        <p:fade/>
      </p:transition>
    </mc:Choice>
    <mc:Fallback xmlns="">
      <p:transition advClick="0" advTm="61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250" fill="hold"/>
                                        <p:tgtEl>
                                          <p:spTgt spid="1027"/>
                                        </p:tgtEl>
                                        <p:attrNameLst>
                                          <p:attrName>ppt_w</p:attrName>
                                        </p:attrNameLst>
                                      </p:cBhvr>
                                      <p:tavLst>
                                        <p:tav tm="0">
                                          <p:val>
                                            <p:fltVal val="0"/>
                                          </p:val>
                                        </p:tav>
                                        <p:tav tm="100000">
                                          <p:val>
                                            <p:strVal val="#ppt_w"/>
                                          </p:val>
                                        </p:tav>
                                      </p:tavLst>
                                    </p:anim>
                                    <p:anim calcmode="lin" valueType="num">
                                      <p:cBhvr>
                                        <p:cTn id="8" dur="250" fill="hold"/>
                                        <p:tgtEl>
                                          <p:spTgt spid="1027"/>
                                        </p:tgtEl>
                                        <p:attrNameLst>
                                          <p:attrName>ppt_h</p:attrName>
                                        </p:attrNameLst>
                                      </p:cBhvr>
                                      <p:tavLst>
                                        <p:tav tm="0">
                                          <p:val>
                                            <p:fltVal val="0"/>
                                          </p:val>
                                        </p:tav>
                                        <p:tav tm="100000">
                                          <p:val>
                                            <p:strVal val="#ppt_h"/>
                                          </p:val>
                                        </p:tav>
                                      </p:tavLst>
                                    </p:anim>
                                    <p:animEffect transition="in" filter="fade">
                                      <p:cBhvr>
                                        <p:cTn id="9" dur="250"/>
                                        <p:tgtEl>
                                          <p:spTgt spid="1027"/>
                                        </p:tgtEl>
                                      </p:cBhvr>
                                    </p:animEffect>
                                  </p:childTnLst>
                                </p:cTn>
                              </p:par>
                            </p:childTnLst>
                          </p:cTn>
                        </p:par>
                        <p:par>
                          <p:cTn id="10" fill="hold">
                            <p:stCondLst>
                              <p:cond delay="250"/>
                            </p:stCondLst>
                            <p:childTnLst>
                              <p:par>
                                <p:cTn id="11" presetID="53" presetClass="entr" presetSubtype="16" fill="hold" nodeType="afterEffect">
                                  <p:stCondLst>
                                    <p:cond delay="5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250" fill="hold"/>
                                        <p:tgtEl>
                                          <p:spTgt spid="1026"/>
                                        </p:tgtEl>
                                        <p:attrNameLst>
                                          <p:attrName>ppt_w</p:attrName>
                                        </p:attrNameLst>
                                      </p:cBhvr>
                                      <p:tavLst>
                                        <p:tav tm="0">
                                          <p:val>
                                            <p:fltVal val="0"/>
                                          </p:val>
                                        </p:tav>
                                        <p:tav tm="100000">
                                          <p:val>
                                            <p:strVal val="#ppt_w"/>
                                          </p:val>
                                        </p:tav>
                                      </p:tavLst>
                                    </p:anim>
                                    <p:anim calcmode="lin" valueType="num">
                                      <p:cBhvr>
                                        <p:cTn id="14" dur="250" fill="hold"/>
                                        <p:tgtEl>
                                          <p:spTgt spid="1026"/>
                                        </p:tgtEl>
                                        <p:attrNameLst>
                                          <p:attrName>ppt_h</p:attrName>
                                        </p:attrNameLst>
                                      </p:cBhvr>
                                      <p:tavLst>
                                        <p:tav tm="0">
                                          <p:val>
                                            <p:fltVal val="0"/>
                                          </p:val>
                                        </p:tav>
                                        <p:tav tm="100000">
                                          <p:val>
                                            <p:strVal val="#ppt_h"/>
                                          </p:val>
                                        </p:tav>
                                      </p:tavLst>
                                    </p:anim>
                                    <p:animEffect transition="in" filter="fade">
                                      <p:cBhvr>
                                        <p:cTn id="15"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алихова Алсу\Desktop\Изображение\Изображение 00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3429000"/>
            <a:ext cx="3950208" cy="32763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12\DSCN684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188640"/>
            <a:ext cx="3950208"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355976" y="1556792"/>
            <a:ext cx="4680520" cy="3312368"/>
          </a:xfrm>
        </p:spPr>
        <p:txBody>
          <a:bodyPr/>
          <a:lstStyle/>
          <a:p>
            <a:r>
              <a:rPr lang="tt-RU" sz="1800" dirty="0" smtClean="0">
                <a:solidFill>
                  <a:schemeClr val="tx1"/>
                </a:solidFill>
                <a:latin typeface="Times New Roman" panose="02020603050405020304" pitchFamily="18" charset="0"/>
                <a:cs typeface="Times New Roman" panose="02020603050405020304" pitchFamily="18" charset="0"/>
              </a:rPr>
              <a:t>Сез кайдан дип сорасагыз – без Калмаштан,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Моңнар алдык чишмәләрдән, сандугачтан.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Татар моңы ишетелә һәр тарафтан,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Моңлы илем туган җирем “Татарстан”.</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037669"/>
      </p:ext>
    </p:extLst>
  </p:cSld>
  <p:clrMapOvr>
    <a:masterClrMapping/>
  </p:clrMapOvr>
  <mc:AlternateContent xmlns:mc="http://schemas.openxmlformats.org/markup-compatibility/2006" xmlns:p14="http://schemas.microsoft.com/office/powerpoint/2010/main">
    <mc:Choice Requires="p14">
      <p:transition p14:dur="250" advClick="0" advTm="11098">
        <p:fade/>
      </p:transition>
    </mc:Choice>
    <mc:Fallback xmlns="">
      <p:transition advClick="0" advTm="110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алихова Алсу\Desktop\халима\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137665"/>
            <a:ext cx="4320480"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алихова Алсу\Desktop\халима\DSC0368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5025" y="3645024"/>
            <a:ext cx="4379979" cy="307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Салихова Алсу\Desktop\халима\SDC1177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5025" y="116632"/>
            <a:ext cx="4379979"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Салихова Алсу\Desktop\халима\DSC0065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7522" y="3645024"/>
            <a:ext cx="4310462" cy="307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1926"/>
      </p:ext>
    </p:extLst>
  </p:cSld>
  <p:clrMapOvr>
    <a:masterClrMapping/>
  </p:clrMapOvr>
  <mc:AlternateContent xmlns:mc="http://schemas.openxmlformats.org/markup-compatibility/2006" xmlns:p14="http://schemas.microsoft.com/office/powerpoint/2010/main">
    <mc:Choice Requires="p14">
      <p:transition p14:dur="250" advClick="0" advTm="7673">
        <p:fade/>
      </p:transition>
    </mc:Choice>
    <mc:Fallback xmlns="">
      <p:transition advClick="0" advTm="76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1000" fill="hold"/>
                                        <p:tgtEl>
                                          <p:spTgt spid="1028"/>
                                        </p:tgtEl>
                                        <p:attrNameLst>
                                          <p:attrName>ppt_w</p:attrName>
                                        </p:attrNameLst>
                                      </p:cBhvr>
                                      <p:tavLst>
                                        <p:tav tm="0">
                                          <p:val>
                                            <p:fltVal val="0"/>
                                          </p:val>
                                        </p:tav>
                                        <p:tav tm="100000">
                                          <p:val>
                                            <p:strVal val="#ppt_w"/>
                                          </p:val>
                                        </p:tav>
                                      </p:tavLst>
                                    </p:anim>
                                    <p:anim calcmode="lin" valueType="num">
                                      <p:cBhvr>
                                        <p:cTn id="12" dur="1000" fill="hold"/>
                                        <p:tgtEl>
                                          <p:spTgt spid="1028"/>
                                        </p:tgtEl>
                                        <p:attrNameLst>
                                          <p:attrName>ppt_h</p:attrName>
                                        </p:attrNameLst>
                                      </p:cBhvr>
                                      <p:tavLst>
                                        <p:tav tm="0">
                                          <p:val>
                                            <p:fltVal val="0"/>
                                          </p:val>
                                        </p:tav>
                                        <p:tav tm="100000">
                                          <p:val>
                                            <p:strVal val="#ppt_h"/>
                                          </p:val>
                                        </p:tav>
                                      </p:tavLst>
                                    </p:anim>
                                    <p:anim calcmode="lin" valueType="num">
                                      <p:cBhvr>
                                        <p:cTn id="13" dur="1000" fill="hold"/>
                                        <p:tgtEl>
                                          <p:spTgt spid="1028"/>
                                        </p:tgtEl>
                                        <p:attrNameLst>
                                          <p:attrName>style.rotation</p:attrName>
                                        </p:attrNameLst>
                                      </p:cBhvr>
                                      <p:tavLst>
                                        <p:tav tm="0">
                                          <p:val>
                                            <p:fltVal val="90"/>
                                          </p:val>
                                        </p:tav>
                                        <p:tav tm="100000">
                                          <p:val>
                                            <p:fltVal val="0"/>
                                          </p:val>
                                        </p:tav>
                                      </p:tavLst>
                                    </p:anim>
                                    <p:animEffect transition="in" filter="fade">
                                      <p:cBhvr>
                                        <p:cTn id="14" dur="1000"/>
                                        <p:tgtEl>
                                          <p:spTgt spid="1028"/>
                                        </p:tgtEl>
                                      </p:cBhvr>
                                    </p:animEffect>
                                  </p:childTnLst>
                                </p:cTn>
                              </p:par>
                            </p:childTnLst>
                          </p:cTn>
                        </p:par>
                        <p:par>
                          <p:cTn id="15" fill="hold">
                            <p:stCondLst>
                              <p:cond delay="3000"/>
                            </p:stCondLst>
                            <p:childTnLst>
                              <p:par>
                                <p:cTn id="16" presetID="21" presetClass="entr" presetSubtype="1"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heel(1)">
                                      <p:cBhvr>
                                        <p:cTn id="18" dur="2000"/>
                                        <p:tgtEl>
                                          <p:spTgt spid="1027"/>
                                        </p:tgtEl>
                                      </p:cBhvr>
                                    </p:animEffect>
                                  </p:childTnLst>
                                </p:cTn>
                              </p:par>
                            </p:childTnLst>
                          </p:cTn>
                        </p:par>
                        <p:par>
                          <p:cTn id="19" fill="hold">
                            <p:stCondLst>
                              <p:cond delay="5000"/>
                            </p:stCondLst>
                            <p:childTnLst>
                              <p:par>
                                <p:cTn id="20" presetID="31"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p:cTn id="22" dur="1000" fill="hold"/>
                                        <p:tgtEl>
                                          <p:spTgt spid="1030"/>
                                        </p:tgtEl>
                                        <p:attrNameLst>
                                          <p:attrName>ppt_w</p:attrName>
                                        </p:attrNameLst>
                                      </p:cBhvr>
                                      <p:tavLst>
                                        <p:tav tm="0">
                                          <p:val>
                                            <p:fltVal val="0"/>
                                          </p:val>
                                        </p:tav>
                                        <p:tav tm="100000">
                                          <p:val>
                                            <p:strVal val="#ppt_w"/>
                                          </p:val>
                                        </p:tav>
                                      </p:tavLst>
                                    </p:anim>
                                    <p:anim calcmode="lin" valueType="num">
                                      <p:cBhvr>
                                        <p:cTn id="23" dur="1000" fill="hold"/>
                                        <p:tgtEl>
                                          <p:spTgt spid="1030"/>
                                        </p:tgtEl>
                                        <p:attrNameLst>
                                          <p:attrName>ppt_h</p:attrName>
                                        </p:attrNameLst>
                                      </p:cBhvr>
                                      <p:tavLst>
                                        <p:tav tm="0">
                                          <p:val>
                                            <p:fltVal val="0"/>
                                          </p:val>
                                        </p:tav>
                                        <p:tav tm="100000">
                                          <p:val>
                                            <p:strVal val="#ppt_h"/>
                                          </p:val>
                                        </p:tav>
                                      </p:tavLst>
                                    </p:anim>
                                    <p:anim calcmode="lin" valueType="num">
                                      <p:cBhvr>
                                        <p:cTn id="24" dur="1000" fill="hold"/>
                                        <p:tgtEl>
                                          <p:spTgt spid="1030"/>
                                        </p:tgtEl>
                                        <p:attrNameLst>
                                          <p:attrName>style.rotation</p:attrName>
                                        </p:attrNameLst>
                                      </p:cBhvr>
                                      <p:tavLst>
                                        <p:tav tm="0">
                                          <p:val>
                                            <p:fltVal val="90"/>
                                          </p:val>
                                        </p:tav>
                                        <p:tav tm="100000">
                                          <p:val>
                                            <p:fltVal val="0"/>
                                          </p:val>
                                        </p:tav>
                                      </p:tavLst>
                                    </p:anim>
                                    <p:animEffect transition="in" filter="fade">
                                      <p:cBhvr>
                                        <p:cTn id="25"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013176"/>
            <a:ext cx="8229600" cy="1224136"/>
          </a:xfrm>
        </p:spPr>
        <p:txBody>
          <a:bodyPr>
            <a:normAutofit/>
          </a:bodyPr>
          <a:lstStyle/>
          <a:p>
            <a:r>
              <a:rPr lang="tt-RU" dirty="0" smtClean="0">
                <a:solidFill>
                  <a:schemeClr val="tx1"/>
                </a:solidFill>
                <a:latin typeface="Times New Roman" panose="02020603050405020304" pitchFamily="18" charset="0"/>
                <a:cs typeface="Times New Roman" panose="02020603050405020304" pitchFamily="18" charset="0"/>
              </a:rPr>
              <a:t>Мөнәҗәтләр кичәсендә, 2012 ел</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C:\Users\Салихова Алсу\Desktop\халима\SDC1783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932" y="548680"/>
            <a:ext cx="7704855" cy="46051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8779438"/>
      </p:ext>
    </p:extLst>
  </p:cSld>
  <p:clrMapOvr>
    <a:masterClrMapping/>
  </p:clrMapOvr>
  <mc:AlternateContent xmlns:mc="http://schemas.openxmlformats.org/markup-compatibility/2006" xmlns:p14="http://schemas.microsoft.com/office/powerpoint/2010/main">
    <mc:Choice Requires="p14">
      <p:transition p14:dur="250" advClick="0" advTm="9717">
        <p:fade/>
      </p:transition>
    </mc:Choice>
    <mc:Fallback xmlns="">
      <p:transition advClick="0" advTm="97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77072"/>
            <a:ext cx="8219256" cy="1872208"/>
          </a:xfrm>
        </p:spPr>
        <p:txBody>
          <a:bodyPr>
            <a:noAutofit/>
          </a:bodyPr>
          <a:lstStyle/>
          <a:p>
            <a:pPr algn="l"/>
            <a:r>
              <a:rPr lang="tt-RU" sz="2400" dirty="0" smtClean="0">
                <a:solidFill>
                  <a:schemeClr val="tx1"/>
                </a:solidFill>
                <a:latin typeface="Times New Roman" panose="02020603050405020304" pitchFamily="18" charset="0"/>
                <a:cs typeface="Times New Roman" panose="02020603050405020304" pitchFamily="18" charset="0"/>
              </a:rPr>
              <a:t>Изге Биләргә сәяхәт, 2008 ел               Иҗат кон</a:t>
            </a:r>
            <a:r>
              <a:rPr lang="ru-RU" sz="2400" dirty="0" smtClean="0">
                <a:solidFill>
                  <a:schemeClr val="tx1"/>
                </a:solidFill>
                <a:latin typeface="Times New Roman" panose="02020603050405020304" pitchFamily="18" charset="0"/>
                <a:cs typeface="Times New Roman" panose="02020603050405020304" pitchFamily="18" charset="0"/>
              </a:rPr>
              <a:t>ц</a:t>
            </a:r>
            <a:r>
              <a:rPr lang="tt-RU" sz="2400" dirty="0" smtClean="0">
                <a:solidFill>
                  <a:schemeClr val="tx1"/>
                </a:solidFill>
                <a:latin typeface="Times New Roman" panose="02020603050405020304" pitchFamily="18" charset="0"/>
                <a:cs typeface="Times New Roman" panose="02020603050405020304" pitchFamily="18" charset="0"/>
              </a:rPr>
              <a:t>ерты, 2005 ел</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C:\Users\Салихова Алсу\Desktop\Изображение\Изображение 00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62386" y="692696"/>
            <a:ext cx="4230094" cy="33095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Салихова Алсу\Desktop\халима\день цветов 0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692695"/>
            <a:ext cx="4423016" cy="330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29841"/>
      </p:ext>
    </p:extLst>
  </p:cSld>
  <p:clrMapOvr>
    <a:masterClrMapping/>
  </p:clrMapOvr>
  <mc:AlternateContent xmlns:mc="http://schemas.openxmlformats.org/markup-compatibility/2006" xmlns:p14="http://schemas.microsoft.com/office/powerpoint/2010/main">
    <mc:Choice Requires="p14">
      <p:transition p14:dur="250" advClick="0" advTm="9212">
        <p:fade/>
      </p:transition>
    </mc:Choice>
    <mc:Fallback xmlns="">
      <p:transition advClick="0" advTm="92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ppt_w</p:attrName>
                                        </p:attrNameLst>
                                      </p:cBhvr>
                                      <p:tavLst>
                                        <p:tav tm="0" fmla="#ppt_w*sin(2.5*pi*$)">
                                          <p:val>
                                            <p:fltVal val="0"/>
                                          </p:val>
                                        </p:tav>
                                        <p:tav tm="100000">
                                          <p:val>
                                            <p:fltVal val="1"/>
                                          </p:val>
                                        </p:tav>
                                      </p:tavLst>
                                    </p:anim>
                                    <p:anim calcmode="lin" valueType="num">
                                      <p:cBhvr>
                                        <p:cTn id="9" dur="1000" fill="hold"/>
                                        <p:tgtEl>
                                          <p:spTgt spid="409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984" y="326737"/>
            <a:ext cx="4697433" cy="641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3"/>
          <p:cNvSpPr>
            <a:spLocks noGrp="1"/>
          </p:cNvSpPr>
          <p:nvPr>
            <p:ph type="title"/>
          </p:nvPr>
        </p:nvSpPr>
        <p:spPr>
          <a:xfrm>
            <a:off x="457200" y="338328"/>
            <a:ext cx="8229600" cy="5682960"/>
          </a:xfrm>
        </p:spPr>
        <p:txBody>
          <a:bodyPr>
            <a:normAutofit/>
          </a:bodyPr>
          <a:lstStyle/>
          <a:p>
            <a:pPr algn="l"/>
            <a:r>
              <a:rPr lang="tt-RU" sz="1800" dirty="0" smtClean="0">
                <a:solidFill>
                  <a:schemeClr val="tx1"/>
                </a:solidFill>
                <a:latin typeface="Times New Roman" panose="02020603050405020304" pitchFamily="18" charset="0"/>
                <a:cs typeface="Times New Roman" panose="02020603050405020304" pitchFamily="18" charset="0"/>
              </a:rPr>
              <a:t>Кояшлы җәйләрне хәтерләттең,</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Исәнме, әбиләр чуагы!</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Уйланып утырамын капка төбендә,</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Уйларым таралды, зиһенем чуалды...</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Уфтанмыйк әле бу гомерләр үтә, дип,</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Яшәүдән дә рәхәт нәрсә бар соң тагын?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Кадерен белеп кал, чык капка төбенә,</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Урамда – әбиләр чуагы.</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Яфраклар коела, күңелне моң сара,</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Күзләрем яшьләнде керфегем чыланды.</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Боекты күңелем, бик матур көн бүген,</a:t>
            </a:r>
            <a:br>
              <a:rPr lang="tt-RU" sz="1800" dirty="0" smtClean="0">
                <a:solidFill>
                  <a:schemeClr val="tx1"/>
                </a:solidFill>
                <a:latin typeface="Times New Roman" panose="02020603050405020304" pitchFamily="18" charset="0"/>
                <a:cs typeface="Times New Roman" panose="02020603050405020304" pitchFamily="18" charset="0"/>
              </a:rPr>
            </a:br>
            <a:r>
              <a:rPr lang="tt-RU" sz="1800" dirty="0" smtClean="0">
                <a:solidFill>
                  <a:schemeClr val="tx1"/>
                </a:solidFill>
                <a:latin typeface="Times New Roman" panose="02020603050405020304" pitchFamily="18" charset="0"/>
                <a:cs typeface="Times New Roman" panose="02020603050405020304" pitchFamily="18" charset="0"/>
              </a:rPr>
              <a:t>Җиһанда – әбиләр чуагы.</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83568" y="548680"/>
            <a:ext cx="6984776" cy="923330"/>
          </a:xfrm>
          <a:prstGeom prst="rect">
            <a:avLst/>
          </a:prstGeom>
          <a:noFill/>
        </p:spPr>
        <p:txBody>
          <a:bodyPr wrap="square" lIns="91440" tIns="45720" rIns="91440" bIns="45720">
            <a:spAutoFit/>
          </a:bodyPr>
          <a:lstStyle/>
          <a:p>
            <a:pPr algn="ctr"/>
            <a:r>
              <a:rPr lang="tt-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Әбиләр чуагы</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97563537"/>
      </p:ext>
    </p:extLst>
  </p:cSld>
  <p:clrMapOvr>
    <a:masterClrMapping/>
  </p:clrMapOvr>
  <mc:AlternateContent xmlns:mc="http://schemas.openxmlformats.org/markup-compatibility/2006" xmlns:p14="http://schemas.microsoft.com/office/powerpoint/2010/main">
    <mc:Choice Requires="p14">
      <p:transition p14:dur="250" advClick="0" advTm="17390">
        <p:fade/>
      </p:transition>
    </mc:Choice>
    <mc:Fallback xmlns="">
      <p:transition advClick="0" advTm="173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484784"/>
            <a:ext cx="4042792" cy="4752528"/>
          </a:xfrm>
        </p:spPr>
        <p:txBody>
          <a:bodyPr>
            <a:normAutofit/>
          </a:bodyPr>
          <a:lstStyle/>
          <a:p>
            <a:pPr algn="l"/>
            <a:r>
              <a:rPr lang="tt-RU" sz="2400" dirty="0" smtClean="0">
                <a:solidFill>
                  <a:schemeClr val="tx1"/>
                </a:solidFill>
                <a:latin typeface="Times New Roman" panose="02020603050405020304" pitchFamily="18" charset="0"/>
                <a:cs typeface="Times New Roman" panose="02020603050405020304" pitchFamily="18" charset="0"/>
              </a:rPr>
              <a:t>Су буенда йөзә ике аккош,</a:t>
            </a:r>
            <a:br>
              <a:rPr lang="tt-RU" sz="2400" dirty="0" smtClean="0">
                <a:solidFill>
                  <a:schemeClr val="tx1"/>
                </a:solidFill>
                <a:latin typeface="Times New Roman" panose="02020603050405020304" pitchFamily="18" charset="0"/>
                <a:cs typeface="Times New Roman" panose="02020603050405020304" pitchFamily="18" charset="0"/>
              </a:rPr>
            </a:br>
            <a:r>
              <a:rPr lang="tt-RU" sz="2400" dirty="0" smtClean="0">
                <a:solidFill>
                  <a:schemeClr val="tx1"/>
                </a:solidFill>
                <a:latin typeface="Times New Roman" panose="02020603050405020304" pitchFamily="18" charset="0"/>
                <a:cs typeface="Times New Roman" panose="02020603050405020304" pitchFamily="18" charset="0"/>
              </a:rPr>
              <a:t>Әллә инде минем казларым.</a:t>
            </a:r>
            <a:br>
              <a:rPr lang="tt-RU" sz="2400" dirty="0" smtClean="0">
                <a:solidFill>
                  <a:schemeClr val="tx1"/>
                </a:solidFill>
                <a:latin typeface="Times New Roman" panose="02020603050405020304" pitchFamily="18" charset="0"/>
                <a:cs typeface="Times New Roman" panose="02020603050405020304" pitchFamily="18" charset="0"/>
              </a:rPr>
            </a:br>
            <a:r>
              <a:rPr lang="tt-RU" sz="2400" dirty="0" smtClean="0">
                <a:solidFill>
                  <a:schemeClr val="tx1"/>
                </a:solidFill>
                <a:latin typeface="Times New Roman" panose="02020603050405020304" pitchFamily="18" charset="0"/>
                <a:cs typeface="Times New Roman" panose="02020603050405020304" pitchFamily="18" charset="0"/>
              </a:rPr>
              <a:t>Пар алмагач – пар сандугач,</a:t>
            </a:r>
            <a:br>
              <a:rPr lang="tt-RU" sz="2400" dirty="0" smtClean="0">
                <a:solidFill>
                  <a:schemeClr val="tx1"/>
                </a:solidFill>
                <a:latin typeface="Times New Roman" panose="02020603050405020304" pitchFamily="18" charset="0"/>
                <a:cs typeface="Times New Roman" panose="02020603050405020304" pitchFamily="18" charset="0"/>
              </a:rPr>
            </a:br>
            <a:r>
              <a:rPr lang="tt-RU" sz="2400" dirty="0" smtClean="0">
                <a:solidFill>
                  <a:schemeClr val="tx1"/>
                </a:solidFill>
                <a:latin typeface="Times New Roman" panose="02020603050405020304" pitchFamily="18" charset="0"/>
                <a:cs typeface="Times New Roman" panose="02020603050405020304" pitchFamily="18" charset="0"/>
              </a:rPr>
              <a:t>Ике гөлем – ике кызым,</a:t>
            </a:r>
            <a:br>
              <a:rPr lang="tt-RU" sz="2400" dirty="0" smtClean="0">
                <a:solidFill>
                  <a:schemeClr val="tx1"/>
                </a:solidFill>
                <a:latin typeface="Times New Roman" panose="02020603050405020304" pitchFamily="18" charset="0"/>
                <a:cs typeface="Times New Roman" panose="02020603050405020304" pitchFamily="18" charset="0"/>
              </a:rPr>
            </a:br>
            <a:r>
              <a:rPr lang="tt-RU" sz="2400" dirty="0" smtClean="0">
                <a:solidFill>
                  <a:schemeClr val="tx1"/>
                </a:solidFill>
                <a:latin typeface="Times New Roman" panose="02020603050405020304" pitchFamily="18" charset="0"/>
                <a:cs typeface="Times New Roman" panose="02020603050405020304" pitchFamily="18" charset="0"/>
              </a:rPr>
              <a:t>Әллә инде минем кызларым?</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3"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188640"/>
            <a:ext cx="4369255"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899592" y="620688"/>
            <a:ext cx="7128792" cy="923330"/>
          </a:xfrm>
          <a:prstGeom prst="rect">
            <a:avLst/>
          </a:prstGeom>
          <a:noFill/>
        </p:spPr>
        <p:txBody>
          <a:bodyPr wrap="square" lIns="91440" tIns="45720" rIns="91440" bIns="45720">
            <a:spAutoFit/>
          </a:bodyPr>
          <a:lstStyle/>
          <a:p>
            <a:pPr algn="ctr"/>
            <a:r>
              <a:rPr lang="tt-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Ике кызым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21940625"/>
      </p:ext>
    </p:extLst>
  </p:cSld>
  <p:clrMapOvr>
    <a:masterClrMapping/>
  </p:clrMapOvr>
  <mc:AlternateContent xmlns:mc="http://schemas.openxmlformats.org/markup-compatibility/2006" xmlns:p14="http://schemas.microsoft.com/office/powerpoint/2010/main">
    <mc:Choice Requires="p14">
      <p:transition p14:dur="250" advClick="0" advTm="10605">
        <p:fade/>
      </p:transition>
    </mc:Choice>
    <mc:Fallback xmlns="">
      <p:transition advClick="0" advTm="106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алихова Алсу\Desktop\халима\SDC1653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6632"/>
            <a:ext cx="4597405"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Салихова Алсу\Desktop\халима\SDC1654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23928" y="2780928"/>
            <a:ext cx="5220072"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564"/>
      </p:ext>
    </p:extLst>
  </p:cSld>
  <p:clrMapOvr>
    <a:masterClrMapping/>
  </p:clrMapOvr>
  <mc:AlternateContent xmlns:mc="http://schemas.openxmlformats.org/markup-compatibility/2006" xmlns:p14="http://schemas.microsoft.com/office/powerpoint/2010/main">
    <mc:Choice Requires="p14">
      <p:transition p14:dur="250" advClick="0" advTm="8861">
        <p:fade/>
      </p:transition>
    </mc:Choice>
    <mc:Fallback xmlns="">
      <p:transition advClick="0" advTm="88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fade">
                                      <p:cBhvr>
                                        <p:cTn id="11" dur="2000"/>
                                        <p:tgtEl>
                                          <p:spTgt spid="5123"/>
                                        </p:tgtEl>
                                      </p:cBhvr>
                                    </p:animEffect>
                                    <p:anim calcmode="lin" valueType="num">
                                      <p:cBhvr>
                                        <p:cTn id="12" dur="2000" fill="hold"/>
                                        <p:tgtEl>
                                          <p:spTgt spid="5123"/>
                                        </p:tgtEl>
                                        <p:attrNameLst>
                                          <p:attrName>ppt_w</p:attrName>
                                        </p:attrNameLst>
                                      </p:cBhvr>
                                      <p:tavLst>
                                        <p:tav tm="0" fmla="#ppt_w*sin(2.5*pi*$)">
                                          <p:val>
                                            <p:fltVal val="0"/>
                                          </p:val>
                                        </p:tav>
                                        <p:tav tm="100000">
                                          <p:val>
                                            <p:fltVal val="1"/>
                                          </p:val>
                                        </p:tav>
                                      </p:tavLst>
                                    </p:anim>
                                    <p:anim calcmode="lin" valueType="num">
                                      <p:cBhvr>
                                        <p:cTn id="13"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254</TotalTime>
  <Words>55</Words>
  <Application>Microsoft Office PowerPoint</Application>
  <PresentationFormat>Экран (4:3)</PresentationFormat>
  <Paragraphs>11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Күңел  сандыгында  ниләр бар??</vt:lpstr>
      <vt:lpstr>Презентация PowerPoint</vt:lpstr>
      <vt:lpstr>Сез кайдан дип сорасагыз – без Калмаштан, Моңнар алдык чишмәләрдән, сандугачтан. Татар моңы ишетелә һәр тарафтан, Моңлы илем туган җирем “Татарстан”.</vt:lpstr>
      <vt:lpstr>Презентация PowerPoint</vt:lpstr>
      <vt:lpstr>Мөнәҗәтләр кичәсендә, 2012 ел</vt:lpstr>
      <vt:lpstr>Изге Биләргә сәяхәт, 2008 ел               Иҗат концерты, 2005 ел</vt:lpstr>
      <vt:lpstr>Кояшлы җәйләрне хәтерләттең, Исәнме, әбиләр чуагы! Уйланып утырамын капка төбендә, Уйларым таралды, зиһенем чуалды... Уфтанмыйк әле бу гомерләр үтә, дип, Яшәүдән дә рәхәт нәрсә бар соң тагын? Кадерен белеп кал, чык капка төбенә, Урамда – әбиләр чуагы. Яфраклар коела, күңелне моң сара, Күзләрем яшьләнде керфегем чыланды. Боекты күңелем, бик матур көн бүген, Җиһанда – әбиләр чуагы.</vt:lpstr>
      <vt:lpstr>Су буенда йөзә ике аккош, Әллә инде минем казларым. Пар алмагач – пар сандугач, Ике гөлем – ике кызым, Әллә инде минем кызларым?</vt:lpstr>
      <vt:lpstr>Презентация PowerPoint</vt:lpstr>
      <vt:lpstr>Шәмдәлемдә соңгы шәмем яна, Ни эшләрмен караңгыда калсам, берүзем...  Караңгыдан, ялгызлыктан куркам,  Раббем, үзең сакла, бир түзем...</vt:lpstr>
      <vt:lpstr>Язмыш дигәннәре балдан татлы, Миләш, баланнардан ачы икән.  Рәхмәт ачы-татлы язмышыма,  Язмышлардан узмыш юк икән.  Тормыш дигәннәре сикәлтәле, Борма-борма  урау юл икән. Аллаһ язган язмыш дөрес икән, Язмышлардан узмыш юк икән.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Күңел  сандыгында  ниләр бар?</dc:title>
  <dc:creator>Салихова Алсу</dc:creator>
  <cp:lastModifiedBy>Салихова Алсу</cp:lastModifiedBy>
  <cp:revision>26</cp:revision>
  <dcterms:created xsi:type="dcterms:W3CDTF">2014-02-09T13:38:29Z</dcterms:created>
  <dcterms:modified xsi:type="dcterms:W3CDTF">2016-02-03T07:48:38Z</dcterms:modified>
</cp:coreProperties>
</file>