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57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29AE"/>
    <a:srgbClr val="1C2186"/>
    <a:srgbClr val="1C0FC1"/>
    <a:srgbClr val="005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5E8796-09E5-4A21-B15A-934717AD764C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4B7743-8632-4627-8218-43FE43DDA8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E8796-09E5-4A21-B15A-934717AD764C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B7743-8632-4627-8218-43FE43DDA8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E8796-09E5-4A21-B15A-934717AD764C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B7743-8632-4627-8218-43FE43DDA8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E8796-09E5-4A21-B15A-934717AD764C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B7743-8632-4627-8218-43FE43DDA81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E8796-09E5-4A21-B15A-934717AD764C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B7743-8632-4627-8218-43FE43DDA81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E8796-09E5-4A21-B15A-934717AD764C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B7743-8632-4627-8218-43FE43DDA81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E8796-09E5-4A21-B15A-934717AD764C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B7743-8632-4627-8218-43FE43DDA81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E8796-09E5-4A21-B15A-934717AD764C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B7743-8632-4627-8218-43FE43DDA81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E8796-09E5-4A21-B15A-934717AD764C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B7743-8632-4627-8218-43FE43DDA8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55E8796-09E5-4A21-B15A-934717AD764C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B7743-8632-4627-8218-43FE43DDA81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5E8796-09E5-4A21-B15A-934717AD764C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4B7743-8632-4627-8218-43FE43DDA81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55E8796-09E5-4A21-B15A-934717AD764C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C4B7743-8632-4627-8218-43FE43DDA81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212976"/>
            <a:ext cx="8352928" cy="2301240"/>
          </a:xfrm>
        </p:spPr>
        <p:txBody>
          <a:bodyPr>
            <a:normAutofit fontScale="90000"/>
          </a:bodyPr>
          <a:lstStyle/>
          <a:p>
            <a:pPr algn="l"/>
            <a:r>
              <a:rPr lang="ru-RU" sz="33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Профессиональная   </a:t>
            </a:r>
            <a:r>
              <a:rPr lang="ru-RU" sz="33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компетентность педагога </a:t>
            </a:r>
            <a:r>
              <a:rPr lang="ru-RU" sz="33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дошкольной образовательной </a:t>
            </a:r>
            <a:r>
              <a:rPr lang="ru-RU" sz="33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организации </a:t>
            </a:r>
            <a:r>
              <a:rPr lang="ru-RU" sz="33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</a:t>
            </a:r>
            <a:br>
              <a:rPr lang="ru-RU" sz="33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3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33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3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 </a:t>
            </a:r>
            <a:r>
              <a:rPr lang="ru-RU" sz="33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условие повышения эффективности работы организации, стимулирование качества.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954555"/>
          </a:xfrm>
        </p:spPr>
        <p:txBody>
          <a:bodyPr>
            <a:normAutofit fontScale="92500" lnSpcReduction="10000"/>
          </a:bodyPr>
          <a:lstStyle/>
          <a:p>
            <a:pPr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Calibri" pitchFamily="34" charset="0"/>
              </a:rPr>
              <a:t>Федеральный закон от 29 декабря 2012г. №273-ФЗ «Об образовании в РФ»;</a:t>
            </a:r>
          </a:p>
          <a:p>
            <a:pPr>
              <a:buBlip>
                <a:blip r:embed="rId2"/>
              </a:buBlip>
            </a:pPr>
            <a:endParaRPr lang="ru-RU" dirty="0" smtClean="0">
              <a:solidFill>
                <a:srgbClr val="0070C0"/>
              </a:solidFill>
              <a:latin typeface="Calibri" pitchFamily="34" charset="0"/>
            </a:endParaRP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Calibri" pitchFamily="34" charset="0"/>
              </a:rPr>
              <a:t>Приказом Министерства образования и науки РФ от 17 октября 2013. №1155 утвержден «Федеральный государственный образовательный стандарт дошкольного образования», вступивший в силу 1 января 2014г.;</a:t>
            </a:r>
          </a:p>
          <a:p>
            <a:pPr>
              <a:buBlip>
                <a:blip r:embed="rId2"/>
              </a:buBlip>
            </a:pPr>
            <a:endParaRPr lang="ru-RU" dirty="0" smtClean="0">
              <a:solidFill>
                <a:srgbClr val="0070C0"/>
              </a:solidFill>
              <a:latin typeface="Calibri" pitchFamily="34" charset="0"/>
            </a:endParaRP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Calibri" pitchFamily="34" charset="0"/>
              </a:rPr>
              <a:t>Приказом Министерства труда и социальной защиты Российской Федерации от «18» октября 2013 г. № 544н утвержден «Профессиональный стандарт педагога (воспитатель, учитель)».</a:t>
            </a:r>
            <a:endParaRPr lang="ru-RU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32656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Нормативно-правовая база современного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73853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rgbClr val="0A29AE"/>
                </a:solidFill>
                <a:latin typeface="Calibri" pitchFamily="34" charset="0"/>
              </a:rPr>
              <a:t>воспитательно-образовательная</a:t>
            </a:r>
            <a:r>
              <a:rPr lang="ru-RU" sz="24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Calibri" pitchFamily="34" charset="0"/>
              </a:rPr>
              <a:t>деятельность предполагает следующие критерии компетентности:</a:t>
            </a:r>
          </a:p>
          <a:p>
            <a:pPr lvl="0">
              <a:buBlip>
                <a:blip r:embed="rId2"/>
              </a:buBlip>
            </a:pPr>
            <a:r>
              <a:rPr lang="ru-RU" sz="2000" dirty="0" smtClean="0">
                <a:solidFill>
                  <a:srgbClr val="0070C0"/>
                </a:solidFill>
                <a:latin typeface="Calibri" pitchFamily="34" charset="0"/>
              </a:rPr>
              <a:t>осуществление целостного педагогического процесса; создание развивающей среды;</a:t>
            </a:r>
          </a:p>
          <a:p>
            <a:pPr lvl="0">
              <a:buBlip>
                <a:blip r:embed="rId2"/>
              </a:buBlip>
            </a:pPr>
            <a:r>
              <a:rPr lang="ru-RU" sz="2000" dirty="0" smtClean="0">
                <a:solidFill>
                  <a:srgbClr val="0070C0"/>
                </a:solidFill>
                <a:latin typeface="Calibri" pitchFamily="34" charset="0"/>
              </a:rPr>
              <a:t>обеспечение охраны жизни и здоровья детей.</a:t>
            </a:r>
          </a:p>
          <a:p>
            <a:pPr>
              <a:buNone/>
            </a:pPr>
            <a:r>
              <a:rPr lang="ru-RU" sz="2400" b="1" i="1" dirty="0" err="1" smtClean="0">
                <a:solidFill>
                  <a:srgbClr val="0A29AE"/>
                </a:solidFill>
                <a:latin typeface="Calibri" pitchFamily="34" charset="0"/>
              </a:rPr>
              <a:t>учебно</a:t>
            </a:r>
            <a:r>
              <a:rPr lang="ru-RU" sz="2400" b="1" i="1" dirty="0" smtClean="0">
                <a:solidFill>
                  <a:srgbClr val="0A29AE"/>
                </a:solidFill>
                <a:latin typeface="Calibri" pitchFamily="34" charset="0"/>
              </a:rPr>
              <a:t>–методическая</a:t>
            </a:r>
            <a:r>
              <a:rPr lang="ru-RU" sz="2400" b="1" dirty="0" smtClean="0">
                <a:solidFill>
                  <a:srgbClr val="0A29AE"/>
                </a:solidFill>
                <a:latin typeface="Calibri" pitchFamily="34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Calibri" pitchFamily="34" charset="0"/>
              </a:rPr>
              <a:t>воспитателя предполагает следующие критерии компетентности:</a:t>
            </a:r>
          </a:p>
          <a:p>
            <a:pPr lvl="0">
              <a:buBlip>
                <a:blip r:embed="rId2"/>
              </a:buBlip>
            </a:pPr>
            <a:r>
              <a:rPr lang="ru-RU" sz="2000" dirty="0" smtClean="0">
                <a:solidFill>
                  <a:srgbClr val="0070C0"/>
                </a:solidFill>
                <a:latin typeface="Calibri" pitchFamily="34" charset="0"/>
              </a:rPr>
              <a:t>планирование воспитательно-образовательной работы;</a:t>
            </a:r>
          </a:p>
          <a:p>
            <a:pPr lvl="0">
              <a:buBlip>
                <a:blip r:embed="rId2"/>
              </a:buBlip>
            </a:pPr>
            <a:r>
              <a:rPr lang="ru-RU" sz="2000" dirty="0" smtClean="0">
                <a:solidFill>
                  <a:srgbClr val="0070C0"/>
                </a:solidFill>
                <a:latin typeface="Calibri" pitchFamily="34" charset="0"/>
              </a:rPr>
              <a:t>проектирование педагогической деятельности на основе анализа достигнутых результатов</a:t>
            </a:r>
            <a:r>
              <a:rPr lang="ru-RU" sz="2400" dirty="0" smtClean="0">
                <a:solidFill>
                  <a:srgbClr val="0070C0"/>
                </a:solidFill>
                <a:latin typeface="Calibri" pitchFamily="34" charset="0"/>
              </a:rPr>
              <a:t>.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A29AE"/>
                </a:solidFill>
                <a:latin typeface="Calibri" pitchFamily="34" charset="0"/>
              </a:rPr>
              <a:t>социально–педагогическая</a:t>
            </a:r>
            <a:r>
              <a:rPr lang="ru-RU" sz="2400" b="1" i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ru-RU" sz="2100" dirty="0" smtClean="0">
                <a:solidFill>
                  <a:srgbClr val="0070C0"/>
                </a:solidFill>
                <a:latin typeface="Calibri" pitchFamily="34" charset="0"/>
              </a:rPr>
              <a:t>деятельность воспитателя предполагает следующие критерии компетентности:</a:t>
            </a:r>
          </a:p>
          <a:p>
            <a:pPr lvl="0">
              <a:buBlip>
                <a:blip r:embed="rId2"/>
              </a:buBlip>
            </a:pPr>
            <a:r>
              <a:rPr lang="ru-RU" sz="2100" dirty="0" smtClean="0">
                <a:solidFill>
                  <a:srgbClr val="0070C0"/>
                </a:solidFill>
                <a:latin typeface="Calibri" pitchFamily="34" charset="0"/>
              </a:rPr>
              <a:t>консультативная помощь родителям;</a:t>
            </a:r>
          </a:p>
          <a:p>
            <a:pPr lvl="0">
              <a:buBlip>
                <a:blip r:embed="rId2"/>
              </a:buBlip>
            </a:pPr>
            <a:r>
              <a:rPr lang="ru-RU" sz="2100" dirty="0" smtClean="0">
                <a:solidFill>
                  <a:srgbClr val="0070C0"/>
                </a:solidFill>
                <a:latin typeface="Calibri" pitchFamily="34" charset="0"/>
              </a:rPr>
              <a:t>создание условий для социализации детей;</a:t>
            </a:r>
          </a:p>
          <a:p>
            <a:pPr lvl="0">
              <a:buBlip>
                <a:blip r:embed="rId2"/>
              </a:buBlip>
            </a:pPr>
            <a:r>
              <a:rPr lang="ru-RU" sz="2100" dirty="0" smtClean="0">
                <a:solidFill>
                  <a:srgbClr val="0070C0"/>
                </a:solidFill>
                <a:latin typeface="Calibri" pitchFamily="34" charset="0"/>
              </a:rPr>
              <a:t>защита интересов и прав.</a:t>
            </a:r>
          </a:p>
          <a:p>
            <a:pPr lvl="0">
              <a:buBlip>
                <a:blip r:embed="rId2"/>
              </a:buBlip>
            </a:pPr>
            <a:endParaRPr lang="ru-RU" sz="2400" i="1" dirty="0" smtClean="0">
              <a:latin typeface="Calibri" pitchFamily="34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60648"/>
            <a:ext cx="69847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Направления 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организации и 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содержания </a:t>
            </a:r>
          </a:p>
          <a:p>
            <a:pPr algn="ctr"/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деятельности педагога 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484784"/>
            <a:ext cx="7643192" cy="4525963"/>
          </a:xfrm>
        </p:spPr>
        <p:txBody>
          <a:bodyPr>
            <a:normAutofit/>
          </a:bodyPr>
          <a:lstStyle/>
          <a:p>
            <a:pPr marL="452628" indent="-342900">
              <a:buClr>
                <a:srgbClr val="0070C0"/>
              </a:buClr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Методологическая компетентность </a:t>
            </a:r>
          </a:p>
          <a:p>
            <a:pPr marL="452628" indent="-342900">
              <a:buClr>
                <a:srgbClr val="0070C0"/>
              </a:buClr>
              <a:buFont typeface="+mj-lt"/>
              <a:buAutoNum type="arabicPeriod"/>
            </a:pPr>
            <a:r>
              <a:rPr lang="ru-RU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Психолого-педагогическая компетентность </a:t>
            </a:r>
            <a:endParaRPr lang="ru-RU" sz="24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2628" indent="-342900">
              <a:buClr>
                <a:srgbClr val="0070C0"/>
              </a:buClr>
              <a:buFont typeface="+mj-lt"/>
              <a:buAutoNum type="arabicPeriod"/>
            </a:pPr>
            <a:r>
              <a:rPr lang="ru-RU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Коммуникативная компетентность </a:t>
            </a:r>
            <a:endParaRPr lang="ru-RU" sz="24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2628" indent="-342900">
              <a:buClr>
                <a:srgbClr val="0070C0"/>
              </a:buClr>
              <a:buFont typeface="+mj-lt"/>
              <a:buAutoNum type="arabicPeriod"/>
            </a:pPr>
            <a:r>
              <a:rPr lang="ru-RU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Исследовательская компетентность </a:t>
            </a:r>
            <a:endParaRPr lang="ru-RU" sz="24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2628" indent="-342900">
              <a:buClr>
                <a:srgbClr val="0070C0"/>
              </a:buClr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Презентационной компетентность </a:t>
            </a:r>
            <a:r>
              <a:rPr lang="ru-RU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педагога </a:t>
            </a:r>
            <a:endParaRPr lang="ru-RU" sz="24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2628" indent="-342900">
              <a:buClr>
                <a:srgbClr val="0070C0"/>
              </a:buClr>
              <a:buFont typeface="+mj-lt"/>
              <a:buAutoNum type="arabicPeriod"/>
            </a:pPr>
            <a:r>
              <a:rPr lang="ru-RU" sz="24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Акмеологическая</a:t>
            </a:r>
            <a:r>
              <a:rPr lang="ru-RU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компетентность (готовность </a:t>
            </a:r>
            <a:r>
              <a:rPr lang="ru-RU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педагога к профессиональному </a:t>
            </a:r>
            <a:r>
              <a:rPr lang="ru-RU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росту)</a:t>
            </a:r>
            <a:endParaRPr lang="ru-RU" sz="24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2628" indent="-342900">
              <a:buClr>
                <a:srgbClr val="0070C0"/>
              </a:buClr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ИКТ – компетентность </a:t>
            </a:r>
            <a:r>
              <a:rPr lang="ru-RU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 </a:t>
            </a:r>
            <a:endParaRPr lang="ru-RU" sz="24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2628" indent="-342900">
              <a:buClr>
                <a:srgbClr val="0070C0"/>
              </a:buClr>
              <a:buFont typeface="+mj-lt"/>
              <a:buAutoNum type="arabicPeriod"/>
            </a:pPr>
            <a:r>
              <a:rPr lang="ru-RU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Эмоциональная компетентность</a:t>
            </a:r>
            <a:r>
              <a:rPr lang="ru-RU" sz="1200" b="1" dirty="0">
                <a:solidFill>
                  <a:srgbClr val="0070C0"/>
                </a:solidFill>
              </a:rPr>
              <a:t> </a:t>
            </a:r>
            <a:endParaRPr lang="ru-RU" sz="1200" b="1" dirty="0" smtClean="0">
              <a:solidFill>
                <a:srgbClr val="0070C0"/>
              </a:solidFill>
            </a:endParaRPr>
          </a:p>
          <a:p>
            <a:pPr>
              <a:buFont typeface="+mj-lt"/>
              <a:buAutoNum type="arabicPeriod"/>
            </a:pPr>
            <a:endParaRPr lang="ru-RU" sz="105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32656"/>
            <a:ext cx="8352928" cy="888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основные составляющие 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профессиональной компетентности </a:t>
            </a:r>
          </a:p>
        </p:txBody>
      </p:sp>
    </p:spTree>
    <p:extLst>
      <p:ext uri="{BB962C8B-B14F-4D97-AF65-F5344CB8AC3E}">
        <p14:creationId xmlns:p14="http://schemas.microsoft.com/office/powerpoint/2010/main" val="290345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fontScale="55000" lnSpcReduction="20000"/>
          </a:bodyPr>
          <a:lstStyle/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r>
              <a:rPr lang="ru-RU" b="1" dirty="0" smtClean="0">
                <a:solidFill>
                  <a:srgbClr val="00518E"/>
                </a:solidFill>
                <a:latin typeface="Calibri" pitchFamily="34" charset="0"/>
              </a:rPr>
              <a:t>самообразование педагогов (расширение и углубление знаний, совершенствование имеющихся и приобретение новых навыков и умений);</a:t>
            </a: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endParaRPr lang="ru-RU" sz="800" b="1" dirty="0" smtClean="0">
              <a:solidFill>
                <a:srgbClr val="00518E"/>
              </a:solidFill>
              <a:latin typeface="Calibri" pitchFamily="34" charset="0"/>
            </a:endParaRP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r>
              <a:rPr lang="ru-RU" b="1" dirty="0" smtClean="0">
                <a:solidFill>
                  <a:srgbClr val="00518E"/>
                </a:solidFill>
                <a:latin typeface="Calibri" pitchFamily="34" charset="0"/>
              </a:rPr>
              <a:t>постоянно действующие обучающие семинары по вопросам введения ФГОС ДО;</a:t>
            </a: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endParaRPr lang="ru-RU" sz="700" b="1" dirty="0" smtClean="0">
              <a:solidFill>
                <a:srgbClr val="00518E"/>
              </a:solidFill>
              <a:latin typeface="Calibri" pitchFamily="34" charset="0"/>
            </a:endParaRP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r>
              <a:rPr lang="ru-RU" b="1" dirty="0" smtClean="0">
                <a:solidFill>
                  <a:srgbClr val="00518E"/>
                </a:solidFill>
                <a:latin typeface="Calibri" pitchFamily="34" charset="0"/>
              </a:rPr>
              <a:t>семинары-практикумы (привлекать педагогов к методической работе, используя активные методы обучения);</a:t>
            </a: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endParaRPr lang="ru-RU" sz="900" b="1" dirty="0" smtClean="0">
              <a:solidFill>
                <a:srgbClr val="00518E"/>
              </a:solidFill>
              <a:latin typeface="Calibri" pitchFamily="34" charset="0"/>
            </a:endParaRP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r>
              <a:rPr lang="ru-RU" b="1" dirty="0" smtClean="0">
                <a:solidFill>
                  <a:srgbClr val="00518E"/>
                </a:solidFill>
                <a:latin typeface="Calibri" pitchFamily="34" charset="0"/>
              </a:rPr>
              <a:t>организация индивидуальных и групповых консультаций педагогов с целью оказания адресной эффективной методической помощи педагогам по вопросам организации образовательного процесса в ДОУ;</a:t>
            </a: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endParaRPr lang="ru-RU" sz="500" b="1" dirty="0" smtClean="0">
              <a:solidFill>
                <a:srgbClr val="00518E"/>
              </a:solidFill>
              <a:latin typeface="Calibri" pitchFamily="34" charset="0"/>
            </a:endParaRP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r>
              <a:rPr lang="ru-RU" b="1" dirty="0" smtClean="0">
                <a:solidFill>
                  <a:srgbClr val="00518E"/>
                </a:solidFill>
                <a:latin typeface="Calibri" pitchFamily="34" charset="0"/>
              </a:rPr>
              <a:t>организация деятельности «Творческой группы» по планированию педагогами образовательной работы с детьми;</a:t>
            </a: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endParaRPr lang="ru-RU" sz="500" b="1" dirty="0" smtClean="0">
              <a:solidFill>
                <a:srgbClr val="00518E"/>
              </a:solidFill>
              <a:latin typeface="Calibri" pitchFamily="34" charset="0"/>
            </a:endParaRP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r>
              <a:rPr lang="ru-RU" b="1" dirty="0" smtClean="0">
                <a:solidFill>
                  <a:srgbClr val="00518E"/>
                </a:solidFill>
                <a:latin typeface="Calibri" pitchFamily="34" charset="0"/>
              </a:rPr>
              <a:t>мастер-классы с целью повышения профессиональной компетентности педагогов, имеющих небольшой стаж работы, обменом передовым педагогическим опытом;</a:t>
            </a: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endParaRPr lang="ru-RU" sz="400" b="1" dirty="0" smtClean="0">
              <a:solidFill>
                <a:srgbClr val="00518E"/>
              </a:solidFill>
              <a:latin typeface="Calibri" pitchFamily="34" charset="0"/>
            </a:endParaRP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r>
              <a:rPr lang="ru-RU" b="1" dirty="0" smtClean="0">
                <a:solidFill>
                  <a:srgbClr val="00518E"/>
                </a:solidFill>
                <a:latin typeface="Calibri" pitchFamily="34" charset="0"/>
              </a:rPr>
              <a:t>открытый показ образовательной деятельности педагогами ДОУ, имеющими небольшой стаж работы;</a:t>
            </a: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endParaRPr lang="ru-RU" sz="400" b="1" dirty="0" smtClean="0">
              <a:solidFill>
                <a:srgbClr val="00518E"/>
              </a:solidFill>
              <a:latin typeface="Calibri" pitchFamily="34" charset="0"/>
            </a:endParaRP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r>
              <a:rPr lang="ru-RU" b="1" dirty="0" smtClean="0">
                <a:solidFill>
                  <a:srgbClr val="00518E"/>
                </a:solidFill>
                <a:latin typeface="Calibri" pitchFamily="34" charset="0"/>
              </a:rPr>
              <a:t>прохождения различных курсов повышения квалификации для всех категорий педагогических работников; </a:t>
            </a: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endParaRPr lang="ru-RU" sz="600" b="1" dirty="0" smtClean="0">
              <a:solidFill>
                <a:srgbClr val="00518E"/>
              </a:solidFill>
              <a:latin typeface="Calibri" pitchFamily="34" charset="0"/>
            </a:endParaRP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r>
              <a:rPr lang="ru-RU" b="1" dirty="0" smtClean="0">
                <a:solidFill>
                  <a:srgbClr val="00518E"/>
                </a:solidFill>
                <a:latin typeface="Calibri" pitchFamily="34" charset="0"/>
              </a:rPr>
              <a:t>проведение открытых мероприятий по обмену опытом педагогической деятельности с педагогами ДОУ города и области;</a:t>
            </a: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endParaRPr lang="ru-RU" sz="800" b="1" dirty="0" smtClean="0">
              <a:solidFill>
                <a:srgbClr val="00518E"/>
              </a:solidFill>
              <a:latin typeface="Calibri" pitchFamily="34" charset="0"/>
            </a:endParaRPr>
          </a:p>
          <a:p>
            <a:pPr lvl="0">
              <a:buClr>
                <a:schemeClr val="accent1">
                  <a:lumMod val="75000"/>
                </a:schemeClr>
              </a:buClr>
              <a:buBlip>
                <a:blip r:embed="rId2"/>
              </a:buBlip>
            </a:pPr>
            <a:r>
              <a:rPr lang="ru-RU" b="1" dirty="0" smtClean="0">
                <a:solidFill>
                  <a:srgbClr val="00518E"/>
                </a:solidFill>
                <a:latin typeface="Calibri" pitchFamily="34" charset="0"/>
              </a:rPr>
              <a:t>стимулировать желание педагога познавать и самореализовываться.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27584" y="423338"/>
            <a:ext cx="80648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ОСНОВНЫЕ  ПУТИ   по  </a:t>
            </a:r>
            <a:r>
              <a:rPr kumimoji="0" lang="ru-RU" sz="2000" b="1" i="0" u="none" strike="noStrike" cap="all" normalizeH="0" baseline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СОВЕРШЕНСТВОВАНИю</a:t>
            </a:r>
            <a:r>
              <a:rPr kumimoji="0" lang="ru-RU" sz="20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ПРОФЕССИОНАЛЬНОЙ  КОМПЕТЕНТНОСТИ:</a:t>
            </a:r>
            <a:endParaRPr kumimoji="0" lang="ru-RU" sz="36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80728"/>
            <a:ext cx="8640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ru-RU" sz="26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Творите, развивайтесь! </a:t>
            </a:r>
            <a:endParaRPr lang="ru-RU" sz="26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lnSpc>
                <a:spcPct val="250000"/>
              </a:lnSpc>
            </a:pPr>
            <a:r>
              <a:rPr lang="ru-RU" sz="2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 </a:t>
            </a:r>
            <a:r>
              <a:rPr lang="ru-RU" sz="26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нет детей без воображения, </a:t>
            </a:r>
            <a:endParaRPr lang="ru-RU" sz="26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lnSpc>
                <a:spcPct val="250000"/>
              </a:lnSpc>
            </a:pPr>
            <a:r>
              <a:rPr lang="ru-RU" sz="2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так </a:t>
            </a:r>
            <a:r>
              <a:rPr lang="ru-RU" sz="26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нет педагога без творческих порывов. </a:t>
            </a:r>
            <a:endParaRPr lang="ru-RU" sz="26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lnSpc>
                <a:spcPct val="250000"/>
              </a:lnSpc>
            </a:pPr>
            <a:r>
              <a:rPr lang="ru-RU" sz="2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Творческих </a:t>
            </a:r>
            <a:r>
              <a:rPr lang="ru-RU" sz="26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Вам успехов!</a:t>
            </a:r>
          </a:p>
        </p:txBody>
      </p:sp>
    </p:spTree>
    <p:extLst>
      <p:ext uri="{BB962C8B-B14F-4D97-AF65-F5344CB8AC3E}">
        <p14:creationId xmlns:p14="http://schemas.microsoft.com/office/powerpoint/2010/main" val="357712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253</TotalTime>
  <Words>330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Профессиональная   компетентность педагога   дошкольной образовательной организации –  как условие повышения эффективности работы организации, стимулирование качества.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погодина</cp:lastModifiedBy>
  <cp:revision>16</cp:revision>
  <dcterms:created xsi:type="dcterms:W3CDTF">2016-02-13T14:00:00Z</dcterms:created>
  <dcterms:modified xsi:type="dcterms:W3CDTF">2016-02-14T08:41:11Z</dcterms:modified>
</cp:coreProperties>
</file>