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F4651-1E04-47B3-A0FE-15F1420FC17C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FBD3B-D938-43F1-9EB6-492E0AF37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0D22-37FB-4F11-82BF-8BCFBE4E435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9091-931A-44AA-BF14-4EFFABFA9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0D22-37FB-4F11-82BF-8BCFBE4E435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9091-931A-44AA-BF14-4EFFABFA9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0D22-37FB-4F11-82BF-8BCFBE4E435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9091-931A-44AA-BF14-4EFFABFA9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0D22-37FB-4F11-82BF-8BCFBE4E435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9091-931A-44AA-BF14-4EFFABFA9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0D22-37FB-4F11-82BF-8BCFBE4E435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9091-931A-44AA-BF14-4EFFABFA9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0D22-37FB-4F11-82BF-8BCFBE4E435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9091-931A-44AA-BF14-4EFFABFA9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0D22-37FB-4F11-82BF-8BCFBE4E435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9091-931A-44AA-BF14-4EFFABFA9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0D22-37FB-4F11-82BF-8BCFBE4E435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9091-931A-44AA-BF14-4EFFABFA9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0D22-37FB-4F11-82BF-8BCFBE4E435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9091-931A-44AA-BF14-4EFFABFA9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0D22-37FB-4F11-82BF-8BCFBE4E435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9091-931A-44AA-BF14-4EFFABFA99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0D22-37FB-4F11-82BF-8BCFBE4E435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329091-931A-44AA-BF14-4EFFABFA99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070D22-37FB-4F11-82BF-8BCFBE4E435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329091-931A-44AA-BF14-4EFFABFA997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dt.cherepanowo@mail.ru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85992"/>
            <a:ext cx="9144000" cy="185738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Организация проектной и </a:t>
            </a:r>
            <a:r>
              <a:rPr lang="ru-RU" sz="4400" smtClean="0"/>
              <a:t>исследовательской деятельности </a:t>
            </a:r>
            <a:r>
              <a:rPr lang="ru-RU" sz="4400" dirty="0" smtClean="0"/>
              <a:t>обучающихся </a:t>
            </a:r>
            <a:br>
              <a:rPr lang="ru-RU" sz="4400" dirty="0" smtClean="0"/>
            </a:br>
            <a:r>
              <a:rPr lang="ru-RU" sz="4400" dirty="0" smtClean="0"/>
              <a:t>в творческих объединения </a:t>
            </a:r>
            <a:br>
              <a:rPr lang="ru-RU" sz="4400" dirty="0" smtClean="0"/>
            </a:br>
            <a:r>
              <a:rPr lang="ru-RU" sz="4400" dirty="0" smtClean="0"/>
              <a:t>в системе дополнительного образования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429132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dirty="0" smtClean="0"/>
          </a:p>
          <a:p>
            <a:r>
              <a:rPr lang="ru-RU" dirty="0" smtClean="0"/>
              <a:t>Методист </a:t>
            </a:r>
            <a:r>
              <a:rPr lang="ru-RU" dirty="0" smtClean="0"/>
              <a:t>МКУ ДО-ДДТ</a:t>
            </a:r>
            <a:endParaRPr lang="ru-RU" dirty="0" smtClean="0"/>
          </a:p>
          <a:p>
            <a:r>
              <a:rPr lang="ru-RU" dirty="0" err="1" smtClean="0"/>
              <a:t>Прейс</a:t>
            </a:r>
            <a:r>
              <a:rPr lang="ru-RU" dirty="0" smtClean="0"/>
              <a:t> В.В.</a:t>
            </a:r>
          </a:p>
          <a:p>
            <a:r>
              <a:rPr lang="ru-RU" dirty="0" smtClean="0"/>
              <a:t>2015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000108"/>
          <a:ext cx="8858312" cy="5893686"/>
        </p:xfrm>
        <a:graphic>
          <a:graphicData uri="http://schemas.openxmlformats.org/drawingml/2006/table">
            <a:tbl>
              <a:tblPr/>
              <a:tblGrid>
                <a:gridCol w="1130495"/>
                <a:gridCol w="2779368"/>
                <a:gridCol w="4948449"/>
              </a:tblGrid>
              <a:tr h="385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Класс</a:t>
                      </a:r>
                      <a:endParaRPr lang="ru-RU" sz="1800" b="1" kern="50" dirty="0">
                        <a:solidFill>
                          <a:srgbClr val="FF0000"/>
                        </a:solidFill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Вид проекта</a:t>
                      </a:r>
                      <a:endParaRPr lang="ru-RU" sz="1800" b="1" kern="50" dirty="0">
                        <a:solidFill>
                          <a:srgbClr val="FF0000"/>
                        </a:solidFill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Требования к оформлению проекта</a:t>
                      </a:r>
                      <a:endParaRPr lang="ru-RU" sz="1800" b="1" kern="50" dirty="0">
                        <a:solidFill>
                          <a:srgbClr val="FF0000"/>
                        </a:solidFill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5кл. - 7 </a:t>
                      </a:r>
                      <a:r>
                        <a:rPr lang="ru-RU" sz="1600" b="1" kern="50" dirty="0" err="1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кл</a:t>
                      </a:r>
                      <a:r>
                        <a:rPr lang="ru-RU" sz="1600" b="1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.</a:t>
                      </a:r>
                      <a:endParaRPr lang="ru-RU" sz="1600" b="1" kern="50" dirty="0">
                        <a:solidFill>
                          <a:srgbClr val="FF0000"/>
                        </a:solidFill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Lucida Sans Unicode"/>
                          <a:cs typeface="Mangal"/>
                        </a:rPr>
                        <a:t>Индивидуальный проект (самостоятельно выполненное изделие) и его публичная защита</a:t>
                      </a:r>
                      <a:endParaRPr lang="ru-RU" sz="16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Lucida Sans Unicode"/>
                          <a:cs typeface="Mangal"/>
                        </a:rPr>
                        <a:t>Обоснование выбора темы, эскиз изделия, технологическая карта, использование материалов и инструментов. Правила ТБ, с 7 </a:t>
                      </a:r>
                      <a:r>
                        <a:rPr lang="ru-RU" sz="1600" kern="50" dirty="0" err="1">
                          <a:latin typeface="Times New Roman"/>
                          <a:ea typeface="Lucida Sans Unicode"/>
                          <a:cs typeface="Mangal"/>
                        </a:rPr>
                        <a:t>кл</a:t>
                      </a:r>
                      <a:r>
                        <a:rPr lang="ru-RU" sz="1600" kern="50" dirty="0">
                          <a:latin typeface="Times New Roman"/>
                          <a:ea typeface="Lucida Sans Unicode"/>
                          <a:cs typeface="Mangal"/>
                        </a:rPr>
                        <a:t>. вводится чертеж изделия, технологическая карта (с графическим изображением последовательности операций), краткая историческая справка, расчет цены изделия.</a:t>
                      </a:r>
                      <a:endParaRPr lang="ru-RU" sz="16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4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8 </a:t>
                      </a:r>
                      <a:r>
                        <a:rPr lang="ru-RU" sz="1600" b="1" kern="50" dirty="0" err="1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кл</a:t>
                      </a:r>
                      <a:r>
                        <a:rPr lang="ru-RU" sz="1600" b="1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.</a:t>
                      </a:r>
                      <a:endParaRPr lang="ru-RU" sz="1600" b="1" kern="50" dirty="0">
                        <a:solidFill>
                          <a:srgbClr val="FF0000"/>
                        </a:solidFill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>
                          <a:latin typeface="Times New Roman"/>
                          <a:ea typeface="Lucida Sans Unicode"/>
                          <a:cs typeface="Mangal"/>
                        </a:rPr>
                        <a:t>Индивидуальный и групповой проект</a:t>
                      </a:r>
                      <a:endParaRPr lang="ru-RU" sz="1600" kern="5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Lucida Sans Unicode"/>
                          <a:cs typeface="Mangal"/>
                        </a:rPr>
                        <a:t>Обоснование выбора темы, эскиз и чертеж изделия, оценка вариантов, технологическая карта (с графическим изображением последовательности операций), краткая историческая справка, расчет финансовых затрат. Правила ТБ, при групповом проекте — вклад каждого ученика. Компьютерное оформление проекта.  </a:t>
                      </a:r>
                      <a:endParaRPr lang="ru-RU" sz="16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2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9кл. - 11 </a:t>
                      </a:r>
                      <a:r>
                        <a:rPr lang="ru-RU" sz="1600" b="1" kern="50" dirty="0" err="1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кл</a:t>
                      </a:r>
                      <a:r>
                        <a:rPr lang="ru-RU" sz="1600" b="1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Mangal"/>
                        </a:rPr>
                        <a:t>.</a:t>
                      </a:r>
                      <a:endParaRPr lang="ru-RU" sz="1600" b="1" kern="50" dirty="0">
                        <a:solidFill>
                          <a:srgbClr val="FF0000"/>
                        </a:solidFill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>
                          <a:latin typeface="Times New Roman"/>
                          <a:ea typeface="Lucida Sans Unicode"/>
                          <a:cs typeface="Mangal"/>
                        </a:rPr>
                        <a:t>Индивидуальный, групповой или коллективный проекты</a:t>
                      </a:r>
                      <a:endParaRPr lang="ru-RU" sz="1600" kern="5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Times New Roman"/>
                          <a:ea typeface="Lucida Sans Unicode"/>
                          <a:cs typeface="Mangal"/>
                        </a:rPr>
                        <a:t>Обоснование выбора темы, эскиз и чертеж изделия, оценка вариантов, технологическая карта (с графическим изображением последовательности операций), полное экономическое обоснование, экологическая безопасность, краткая историческая справка, расчет финансовых затрат. Правила ТБ, при групповом проекте — вклад каждого ученика. Компьютерное оформление проекта. </a:t>
                      </a:r>
                      <a:endParaRPr lang="ru-RU" sz="16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b="1" dirty="0" smtClean="0"/>
              <a:t>СТРУКТУРА ТВОРЧЕСКОГО ПРОЕКТА</a:t>
            </a:r>
            <a:endParaRPr lang="ru-RU" sz="40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714488"/>
            <a:ext cx="2428892" cy="7858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ПОЯСНИТЕЛЬНАЯ ЗАПИСКА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00430" y="1714488"/>
            <a:ext cx="2214578" cy="7858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ТВОРЧЕСКАЯ РАБОТА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00826" y="1714488"/>
            <a:ext cx="2214578" cy="7858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ЗАЩИТА  ТВОРЧЕСКОЕГО  ПРОЕКТА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643182"/>
            <a:ext cx="8501122" cy="40005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Шрифт 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TimesNewRoman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№14, междустрочный интервал – 1, ориентация страницы книжная, поля – слева 2,5 см, сверху, справа, снизу – 1,5 см.  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Страницы пронумерованы. 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Оглавление с указанием страниц.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Разделы  выделяются жирным шрифтом.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Объем творческого проекта – 10-15 страниц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Титульный лист</a:t>
            </a:r>
          </a:p>
          <a:p>
            <a:pPr marL="342900" indent="-342900">
              <a:buAutoNum type="arabicPeriod"/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3962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МУНИЦИПАЛЬНОЕ </a:t>
            </a:r>
            <a:r>
              <a:rPr lang="ru-RU" sz="2000" dirty="0" smtClean="0"/>
              <a:t>КАЗЁННОЕ </a:t>
            </a:r>
            <a:r>
              <a:rPr lang="ru-RU" sz="2000" dirty="0" smtClean="0"/>
              <a:t>УЧРЕЖДЕНИЕ</a:t>
            </a:r>
            <a:br>
              <a:rPr lang="ru-RU" sz="2000" dirty="0" smtClean="0"/>
            </a:br>
            <a:r>
              <a:rPr lang="ru-RU" sz="2000" dirty="0" smtClean="0"/>
              <a:t>ДОПОЛНИТЕЛЬНОГО ОБРАЗОВАНИЯ </a:t>
            </a:r>
            <a:r>
              <a:rPr lang="ru-RU" sz="2000" dirty="0" smtClean="0"/>
              <a:t>-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ДОМ ДЕТСКОГО ТВОРЧЕСТВА ЧЕРЕПАНОВСКОГО РАЙОНА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Направление: «Декоративно-прикладное творчество»</a:t>
            </a:r>
            <a:br>
              <a:rPr lang="ru-RU" sz="2000" dirty="0" smtClean="0"/>
            </a:br>
            <a:r>
              <a:rPr lang="ru-RU" sz="2000" dirty="0" smtClean="0"/>
              <a:t>ШКАТУЛКА ИЗ БРОСОВОГО МАТЕРИАЛА</a:t>
            </a:r>
            <a:br>
              <a:rPr lang="ru-RU" sz="2000" dirty="0" smtClean="0"/>
            </a:br>
            <a:r>
              <a:rPr lang="ru-RU" sz="2000" dirty="0" smtClean="0"/>
              <a:t>В ТЕХНИКЕ ДЕКУПАЖ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Автор: Иванова Светлана, 05.08.1998г.р.,</a:t>
            </a:r>
            <a:br>
              <a:rPr lang="ru-RU" sz="2000" dirty="0" smtClean="0"/>
            </a:br>
            <a:r>
              <a:rPr lang="ru-RU" sz="2000" dirty="0" smtClean="0"/>
              <a:t>обучающаяся </a:t>
            </a:r>
            <a:r>
              <a:rPr lang="ru-RU" sz="2000" dirty="0" err="1" smtClean="0"/>
              <a:t>ИЗО-студии</a:t>
            </a:r>
            <a:r>
              <a:rPr lang="ru-RU" sz="2000" dirty="0" smtClean="0"/>
              <a:t> «Радуга» </a:t>
            </a:r>
            <a:br>
              <a:rPr lang="ru-RU" sz="2000" dirty="0" smtClean="0"/>
            </a:br>
            <a:r>
              <a:rPr lang="ru-RU" sz="2000" dirty="0" smtClean="0"/>
              <a:t>Руководитель: Сотникова Наталья </a:t>
            </a:r>
            <a:r>
              <a:rPr lang="ru-RU" sz="2000" dirty="0" err="1" smtClean="0"/>
              <a:t>Ливинарьевна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smtClean="0"/>
              <a:t>педагог дополнительного образования</a:t>
            </a:r>
            <a:br>
              <a:rPr lang="ru-RU" sz="2000" dirty="0" smtClean="0"/>
            </a:br>
            <a:r>
              <a:rPr lang="en-US" sz="2000" dirty="0" smtClean="0"/>
              <a:t>I </a:t>
            </a:r>
            <a:r>
              <a:rPr lang="ru-RU" sz="2000" dirty="0" smtClean="0"/>
              <a:t>квалификационной категории</a:t>
            </a:r>
            <a:br>
              <a:rPr lang="ru-RU" sz="2000" dirty="0" smtClean="0"/>
            </a:br>
            <a:r>
              <a:rPr lang="ru-RU" sz="2000" dirty="0" smtClean="0"/>
              <a:t>633525 Новосибирская область,</a:t>
            </a:r>
            <a:br>
              <a:rPr lang="ru-RU" sz="2000" dirty="0" smtClean="0"/>
            </a:br>
            <a:r>
              <a:rPr lang="ru-RU" sz="2000" dirty="0" smtClean="0"/>
              <a:t>г.Черепаново, ул.Пролетарская, 70</a:t>
            </a:r>
            <a:br>
              <a:rPr lang="ru-RU" sz="2000" dirty="0" smtClean="0"/>
            </a:br>
            <a:r>
              <a:rPr lang="en-US" sz="2000" dirty="0" smtClean="0"/>
              <a:t>e-mail: </a:t>
            </a:r>
            <a:r>
              <a:rPr lang="en-US" sz="2000" dirty="0" smtClean="0">
                <a:hlinkClick r:id="rId2"/>
              </a:rPr>
              <a:t>ddt.cherepanowo@mail.ru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ru-RU" sz="2000" dirty="0" smtClean="0"/>
              <a:t>тел. (38345)21-201</a:t>
            </a:r>
            <a:br>
              <a:rPr lang="ru-RU" sz="2000" dirty="0" smtClean="0"/>
            </a:br>
            <a:r>
              <a:rPr lang="en-US" sz="2000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г.Черепаново</a:t>
            </a:r>
            <a:br>
              <a:rPr lang="ru-RU" sz="2000" dirty="0" smtClean="0"/>
            </a:br>
            <a:r>
              <a:rPr lang="ru-RU" sz="2000" dirty="0" smtClean="0"/>
              <a:t>2015г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2000240"/>
            <a:ext cx="850112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характеристика современного состояния проблемы,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актуальность выбранной темы,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цель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задачи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объект исследования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предмет исследования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теоретическая значимость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прикладная ценность результатов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характеристика источников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ПОСТАНОВКА ПРОБЛЕМЫ, ФОРМУЛИРОВКА ТЕМЫ И ЦЕЛИ ИССЛЕДОВАНИЯ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ПРОБЛЕМА -  это задача, суть которой заключается в противоречии между существующими представлениями о процессе , явлении, веществе, предмете, событии и т.д. и реальными фактами, обнаруженными в действительности опытным путем. </a:t>
            </a:r>
          </a:p>
          <a:p>
            <a:pPr>
              <a:buNone/>
            </a:pPr>
            <a:r>
              <a:rPr lang="ru-RU" dirty="0" smtClean="0"/>
              <a:t>НАУЧНАЯ ПРОБЛЕМА – это задача, решение которой приведет к получению нового знания об исследуемом объекте.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177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ТРЕБОВАНИЯ К УЧЕБНО-НАУЧНОЙ ПРОБЛЕМЕ: 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357298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УНП – должна быть посильной для исследования обучающимися, развивать у него начальные умения исследования.</a:t>
            </a:r>
          </a:p>
          <a:p>
            <a:r>
              <a:rPr lang="ru-RU" dirty="0" smtClean="0"/>
              <a:t>2. УНП – должна давать возможности обучающемуся продемонстрировать отличительные признаки исследовательской работы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3143248"/>
            <a:ext cx="8305800" cy="857256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ОБЪЕКТ ИССЛЕДОВАНИЯ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–  это определённый процесс или явление, порождающее проблемную ситуацию. На объект направлена исследовательская деятельность, так как он является носителем проблемы.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071942"/>
            <a:ext cx="8143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j-lt"/>
              </a:rPr>
              <a:t>ПРЕДМЕТ ИССЛЕДОВАНИЯ </a:t>
            </a:r>
            <a:endParaRPr lang="ru-RU" sz="2800" b="1" dirty="0">
              <a:solidFill>
                <a:schemeClr val="tx2"/>
              </a:solidFill>
              <a:latin typeface="+mj-lt"/>
            </a:endParaRPr>
          </a:p>
          <a:p>
            <a:pPr lvl="0">
              <a:spcBef>
                <a:spcPct val="0"/>
              </a:spcBef>
              <a:defRPr/>
            </a:pPr>
            <a:r>
              <a:rPr lang="ru-RU" dirty="0"/>
              <a:t>–  </a:t>
            </a:r>
            <a:r>
              <a:rPr lang="ru-RU" dirty="0" smtClean="0"/>
              <a:t>это конкретная часть объекта, внутри которой ведется поиск. Именно предмет исследования определяет тему работы.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214950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j-lt"/>
              </a:rPr>
              <a:t>ТЕМА </a:t>
            </a:r>
            <a:endParaRPr lang="ru-RU" sz="2800" b="1" dirty="0">
              <a:solidFill>
                <a:schemeClr val="tx2"/>
              </a:solidFill>
              <a:latin typeface="+mj-lt"/>
            </a:endParaRPr>
          </a:p>
          <a:p>
            <a:pPr lvl="0">
              <a:spcBef>
                <a:spcPct val="0"/>
              </a:spcBef>
              <a:defRPr/>
            </a:pPr>
            <a:r>
              <a:rPr lang="ru-RU" dirty="0" smtClean="0">
                <a:latin typeface="+mj-lt"/>
              </a:rPr>
              <a:t>– РАКУРС, В КОТОРОМ РАССМАТРИВАЕТСЯ ПРОБЛЕМА. Она представляет объект изучения в определенном аспекте, характерном  для данной работы.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АКТУАЛЬНОСТЬ ПРОБЛЕМЫ, ЗАЯВЛЕННОЙ В ТЕМЕ ИССЛЕДОВАНИЯ.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8658196" cy="64294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		Тема исследования должна быть выбрана с учетом ее актуальности в современной науке, описание актуальности не должно быть многословным.</a:t>
            </a:r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20" y="2571744"/>
            <a:ext cx="8443914" cy="228601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ЦЕЛЬ ИССЛЕДОВАНИЯ –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это конечный результат, которого хотел бы достичь исследователь при завершении своей работы (идеальное видение результата, который направляет деятельность обучающегося).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143512"/>
            <a:ext cx="8443914" cy="1285884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ЗАДАЧИ ИССЛЕДОВАНИЯ –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то выбор путей и средств для достижения цели в соответствии с  гипотезой.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305800" cy="571504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МЕТОДИКА ИССЛЕДОВАНИЯ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2428868"/>
            <a:ext cx="81439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200" dirty="0" smtClean="0"/>
              <a:t>способы сбора фактических экспериментальных данных;</a:t>
            </a:r>
          </a:p>
          <a:p>
            <a:pPr>
              <a:buFontTx/>
              <a:buChar char="-"/>
            </a:pPr>
            <a:r>
              <a:rPr lang="ru-RU" sz="3200" dirty="0"/>
              <a:t> </a:t>
            </a:r>
            <a:r>
              <a:rPr lang="ru-RU" sz="3200" dirty="0" smtClean="0"/>
              <a:t>логика предпринимаемых творческих усилий;</a:t>
            </a:r>
          </a:p>
          <a:p>
            <a:pPr>
              <a:buFontTx/>
              <a:buChar char="-"/>
            </a:pPr>
            <a:r>
              <a:rPr lang="ru-RU" sz="3200" dirty="0"/>
              <a:t> </a:t>
            </a:r>
            <a:r>
              <a:rPr lang="ru-RU" sz="3200" dirty="0" smtClean="0"/>
              <a:t>описание и обоснование применяемой методики, ссылки на литературу;</a:t>
            </a:r>
          </a:p>
          <a:p>
            <a:pPr>
              <a:buFontTx/>
              <a:buChar char="-"/>
            </a:pPr>
            <a:r>
              <a:rPr lang="ru-RU" sz="3200" dirty="0"/>
              <a:t> </a:t>
            </a:r>
            <a:r>
              <a:rPr lang="ru-RU" sz="3200" dirty="0" smtClean="0"/>
              <a:t>перечисление применяемых приборов и инструментов и т.д.</a:t>
            </a: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17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ОСНОВНАЯ ЧАСТЬ</a:t>
            </a:r>
            <a:endParaRPr lang="ru-RU" b="1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1285860"/>
            <a:ext cx="864399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lang="ru-RU" sz="1600" b="1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Г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лава 1.  Из истории вопроса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1. Краткий исторический обзор возникновения и развития декорирования предметов в технике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декупаж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lang="ru-RU" sz="1600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1.2.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Техника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декупажа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Глава 2.  Декорирование шкатулки в технике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декупаж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2.1. Выбор и обоснование практической части проекта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2.2. Схема работы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786050" y="3286124"/>
            <a:ext cx="2786082" cy="4286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Выбор и обоснование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14348" y="3857628"/>
            <a:ext cx="2643206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Традиции, история, мода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14942" y="3857628"/>
            <a:ext cx="285752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Выбор изделия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14348" y="4643446"/>
            <a:ext cx="2643206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Охрана труда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214942" y="4643446"/>
            <a:ext cx="2857520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Потребность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071538" y="5429264"/>
            <a:ext cx="285752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Стоимость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429124" y="5429264"/>
            <a:ext cx="3000396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Технология изготовления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571736" y="6143644"/>
            <a:ext cx="3071834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Материалы и инструменты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500430" y="3929066"/>
            <a:ext cx="1500198" cy="135732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dirty="0" smtClean="0">
                <a:solidFill>
                  <a:schemeClr val="tx1"/>
                </a:solidFill>
              </a:rPr>
              <a:t>ШКАТУЛКА</a:t>
            </a:r>
            <a:endParaRPr lang="ru-RU" sz="11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2.3. Дизайн-спецификация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2.4. Выбор оптимального варианта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       Вывод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2.5. Подбор материала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2.6. Оборудование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2.7. </a:t>
            </a:r>
            <a:r>
              <a:rPr lang="ru-RU" dirty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ехнологический процесс декорирования шкатулки</a:t>
            </a:r>
          </a:p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lang="ru-RU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ТЕХНОЛОГИЧЕСКАЯ КАРТА ДЕКОРИРОВАНИЯ ШКАТУЛКИ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3071810"/>
          <a:ext cx="8286809" cy="3192732"/>
        </p:xfrm>
        <a:graphic>
          <a:graphicData uri="http://schemas.openxmlformats.org/drawingml/2006/table">
            <a:tbl>
              <a:tblPr/>
              <a:tblGrid>
                <a:gridCol w="554172"/>
                <a:gridCol w="6303876"/>
                <a:gridCol w="1428761"/>
              </a:tblGrid>
              <a:tr h="428628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latin typeface="Arial"/>
                          <a:ea typeface="Lucida Sans Unicode"/>
                          <a:cs typeface="Mangal"/>
                        </a:rPr>
                        <a:t>№</a:t>
                      </a:r>
                      <a:endParaRPr lang="ru-RU" sz="16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Arial"/>
                          <a:ea typeface="Lucida Sans Unicode"/>
                          <a:cs typeface="Mangal"/>
                        </a:rPr>
                        <a:t>Этап </a:t>
                      </a:r>
                      <a:r>
                        <a:rPr lang="ru-RU" sz="1600" kern="50" dirty="0" smtClean="0">
                          <a:latin typeface="Arial"/>
                          <a:ea typeface="Lucida Sans Unicode"/>
                          <a:cs typeface="Mangal"/>
                        </a:rPr>
                        <a:t>декорирования</a:t>
                      </a:r>
                      <a:endParaRPr lang="ru-RU" sz="16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Arial"/>
                          <a:ea typeface="Lucida Sans Unicode"/>
                          <a:cs typeface="Mangal"/>
                        </a:rPr>
                        <a:t>инструменты</a:t>
                      </a: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700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>
                          <a:latin typeface="Arial"/>
                          <a:ea typeface="Lucida Sans Unicode"/>
                          <a:cs typeface="Mangal"/>
                        </a:rPr>
                        <a:t>1</a:t>
                      </a: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>
                          <a:latin typeface="Arial"/>
                          <a:ea typeface="Lucida Sans Unicode"/>
                          <a:cs typeface="Mangal"/>
                        </a:rPr>
                        <a:t>Грунтовка предметов. Наносим белый грунт на всю наружную поверхность (включая донышко)</a:t>
                      </a: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Arial"/>
                          <a:ea typeface="Lucida Sans Unicode"/>
                          <a:cs typeface="Mangal"/>
                        </a:rPr>
                        <a:t>Грунт, кисть</a:t>
                      </a: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700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>
                          <a:latin typeface="Arial"/>
                          <a:ea typeface="Lucida Sans Unicode"/>
                          <a:cs typeface="Mangal"/>
                        </a:rPr>
                        <a:t>2</a:t>
                      </a: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>
                          <a:latin typeface="Arial"/>
                          <a:ea typeface="Lucida Sans Unicode"/>
                          <a:cs typeface="Mangal"/>
                        </a:rPr>
                        <a:t>Проверка качества грунтовки. Проверяем, хорошо ли окрасилась поверхность, не осталось ли «пробелов»</a:t>
                      </a: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6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627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>
                          <a:latin typeface="Arial"/>
                          <a:ea typeface="Lucida Sans Unicode"/>
                          <a:cs typeface="Mangal"/>
                        </a:rPr>
                        <a:t>3</a:t>
                      </a: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>
                          <a:latin typeface="Arial"/>
                          <a:ea typeface="Lucida Sans Unicode"/>
                          <a:cs typeface="Mangal"/>
                        </a:rPr>
                        <a:t>Сушка. Акриловый грунт высохнет примерно за 20-30 минут Можно воспользоваться обычным феном, чтобы ускорить процесс высыхания</a:t>
                      </a: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Arial"/>
                          <a:ea typeface="Lucida Sans Unicode"/>
                          <a:cs typeface="Mangal"/>
                        </a:rPr>
                        <a:t>Фен</a:t>
                      </a: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73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>
                          <a:latin typeface="Arial"/>
                          <a:ea typeface="Lucida Sans Unicode"/>
                          <a:cs typeface="Mangal"/>
                        </a:rPr>
                        <a:t>4</a:t>
                      </a: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>
                          <a:latin typeface="Arial"/>
                          <a:ea typeface="Lucida Sans Unicode"/>
                          <a:cs typeface="Mangal"/>
                        </a:rPr>
                        <a:t>Вырезание рисунка</a:t>
                      </a: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latin typeface="Arial"/>
                          <a:ea typeface="Lucida Sans Unicode"/>
                          <a:cs typeface="Mangal"/>
                        </a:rPr>
                        <a:t>Ножницы</a:t>
                      </a: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73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600" kern="5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>
                          <a:latin typeface="Arial"/>
                          <a:ea typeface="Lucida Sans Unicode"/>
                          <a:cs typeface="Mangal"/>
                        </a:rPr>
                        <a:t>И т.д.</a:t>
                      </a: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6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01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0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000" kern="5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0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62" marR="34762" marT="34762" marB="347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472" y="6357958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Правила техники безопасности :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305800" cy="42862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Проект</a:t>
            </a:r>
            <a:r>
              <a:rPr lang="ru-RU" dirty="0" smtClean="0"/>
              <a:t> – </a:t>
            </a:r>
            <a:br>
              <a:rPr lang="ru-RU" dirty="0" smtClean="0"/>
            </a:br>
            <a:r>
              <a:rPr lang="ru-RU" sz="4400" dirty="0" smtClean="0"/>
              <a:t>совокупность исследовательских, поисковых, проблемных методов, творческих по самой своей сути.</a:t>
            </a:r>
            <a:br>
              <a:rPr lang="ru-RU" sz="4400" dirty="0" smtClean="0"/>
            </a:br>
            <a:r>
              <a:rPr lang="ru-RU" sz="4400" dirty="0" smtClean="0"/>
              <a:t> </a:t>
            </a:r>
            <a:br>
              <a:rPr lang="ru-RU" sz="44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071546"/>
            <a:ext cx="67139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Глава 3. Экономическая и экологическая оценка проекта.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500174"/>
          <a:ext cx="8501122" cy="2263472"/>
        </p:xfrm>
        <a:graphic>
          <a:graphicData uri="http://schemas.openxmlformats.org/drawingml/2006/table">
            <a:tbl>
              <a:tblPr/>
              <a:tblGrid>
                <a:gridCol w="2124840"/>
                <a:gridCol w="2125721"/>
                <a:gridCol w="2124840"/>
                <a:gridCol w="2125721"/>
              </a:tblGrid>
              <a:tr h="221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Arial"/>
                          <a:ea typeface="Lucida Sans Unicode"/>
                          <a:cs typeface="Mangal"/>
                        </a:rPr>
                        <a:t>Затраты</a:t>
                      </a: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Arial"/>
                          <a:ea typeface="Lucida Sans Unicode"/>
                          <a:cs typeface="Mangal"/>
                        </a:rPr>
                        <a:t>Стоимость за единицу</a:t>
                      </a: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Arial"/>
                          <a:ea typeface="Lucida Sans Unicode"/>
                          <a:cs typeface="Mangal"/>
                        </a:rPr>
                        <a:t>Количество</a:t>
                      </a: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Arial"/>
                          <a:ea typeface="Lucida Sans Unicode"/>
                          <a:cs typeface="Mangal"/>
                        </a:rPr>
                        <a:t>Общая стоимость</a:t>
                      </a: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Arial"/>
                          <a:ea typeface="Lucida Sans Unicode"/>
                          <a:cs typeface="Mangal"/>
                        </a:rPr>
                        <a:t>Стоимость материалов (С1)</a:t>
                      </a: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Arial"/>
                          <a:ea typeface="Lucida Sans Unicode"/>
                          <a:cs typeface="Mangal"/>
                        </a:rPr>
                        <a:t>Стоимость коммунальных услуг (С2)</a:t>
                      </a: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Arial"/>
                          <a:ea typeface="Lucida Sans Unicode"/>
                          <a:cs typeface="Mangal"/>
                        </a:rPr>
                        <a:t>Стоимость оборудования (Со)</a:t>
                      </a: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Arial"/>
                          <a:ea typeface="Lucida Sans Unicode"/>
                          <a:cs typeface="Mangal"/>
                        </a:rPr>
                        <a:t>Итого:</a:t>
                      </a: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 dirty="0">
                        <a:latin typeface="Arial"/>
                        <a:ea typeface="Lucida Sans Unicode"/>
                        <a:cs typeface="Mangal"/>
                      </a:endParaRPr>
                    </a:p>
                  </a:txBody>
                  <a:tcPr marL="34787" marR="34787" marT="34787" marB="347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4143380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Выводы и результаты исследования</a:t>
            </a:r>
            <a:endParaRPr lang="ru-RU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928670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Список литературы: </a:t>
            </a:r>
          </a:p>
          <a:p>
            <a:endParaRPr lang="ru-RU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1285860"/>
            <a:ext cx="892971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  - книга одного автора: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Лукаш, Ю. А. Индивидуальный предприниматель без образования юридического лица / Ю. А. Лукаш. – М.: Книжный мир, 2002. – 457 с.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  - книга двух авторов: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Бычкова, С. М. Планирование в аудите / С. М. Бычкова, А. В.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Газарян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. - М.: Финансы и статистика, 2001. – 263 с.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  - книга трех авторов: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Краснова, Л. П. Бухгалтерский учет: учебник для вузов / Л. П. Краснов, Н. Т.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Шалашова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, Н. М. Ярцева. - М.: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Юристъ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, 2001. – 550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400050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Конфликтология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: учебник для вузов / О. В.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Аллахвердова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[и др.] ; под ред. А. С. Кармина. - СПб. : Лань, 2001. – 443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071546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Описание составной части издания:</a:t>
            </a: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1500174"/>
            <a:ext cx="885828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- статья одного автора: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Казаков, Н. А. Запоздалое признание : повесть / Н. Казаков ; рисунки Е. Спиридонова // На боевом посту. – 2000. – № 9. – С. 64–76 ; № 10. – С. 58–71.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Васильев, Д. В. Новая форма декларации по налогу на прибыль организаций / Д. В. Васильев // Расчет. - 2002. - № 3. - С. 112-122.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  - статья двух авторов: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Духон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, А. Малый бизнес опасается поддержки / А.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Духон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, Е. Кравченко // Деловые люди. - 2002. - № 131. - С. 36-39: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диагр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  - статья трех авторов: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Керимов, В. Э. Управленческий учет и проблемы классификации затрат / В. Э. Керимов, С. И.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Адумукас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, Е. В. Иванова // Менеджмент в России и за рубежом. – 2002. - № 1. - С. 125-134.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  - статья четырех и более авторов: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Mangal" pitchFamily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Хеджирование ценовых рисков с помощью опционных сделок / Н. Г. Горохова [и др.] // Консультант. - 2002. - № 3. - С. 46-51.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071546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Описание электронных ресурсов:</a:t>
            </a:r>
            <a:endParaRPr lang="ru-RU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14282" y="1571612"/>
            <a:ext cx="87154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842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Дегтярёв К.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Карабас-Барабас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, или Золотой Ключик к Евангелиям [Электронный ресурс] // Российский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мемуарий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: [сайт] / Константин Дегтярёв. – 2003–2005. – Из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содерж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.: Карабас. – Режим доступа: http://fershal.narod.ru/Articles/Carabas/Carabas.htm (31.08.07).</a:t>
            </a:r>
          </a:p>
          <a:p>
            <a:pPr marL="0" marR="0" lvl="0" indent="684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ea typeface="Lucida Sans Unicode" pitchFamily="34" charset="0"/>
              <a:cs typeface="Mangal" pitchFamily="2"/>
            </a:endParaRPr>
          </a:p>
          <a:p>
            <a:pPr marL="0" marR="0" lvl="0" indent="684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Описание материала, имеющего электронную и печатную версии</a:t>
            </a:r>
          </a:p>
          <a:p>
            <a:pPr marL="0" marR="0" lvl="0" indent="684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Lucida Sans Unicode" pitchFamily="34" charset="0"/>
              <a:cs typeface="Mangal" pitchFamily="2"/>
            </a:endParaRPr>
          </a:p>
          <a:p>
            <a:pPr marL="0" marR="0" lvl="0" indent="684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Филиппова Л. Я. Создание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контента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 (содержания) библиотечных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веб-сайтов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 учебных заведений (из зарубежного опыта) / Л. Я. Филиппова //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Науч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.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техн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Lucida Sans Unicode" pitchFamily="34" charset="0"/>
                <a:cs typeface="Times New Roman" pitchFamily="18" charset="0"/>
              </a:rPr>
              <a:t>. б-ки. – 2002. – № 2. – То же [Электронный ресурс]. – Режим доступа: http://www.gpntb.ru/win/ntb/ntb2002/2/f02_10.htm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142984"/>
            <a:ext cx="812158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РАЙОННЫЕ НАУЧНО-ПРАКТИЧЕСКИЕ КОНФЕРЕНЦИИ ШКОЛЬНИКОВ</a:t>
            </a:r>
          </a:p>
          <a:p>
            <a:r>
              <a:rPr lang="ru-RU" dirty="0" smtClean="0"/>
              <a:t>«Старт в науку» - 9-11 </a:t>
            </a:r>
            <a:r>
              <a:rPr lang="ru-RU" dirty="0" err="1" smtClean="0"/>
              <a:t>кл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«Перекрестки открытий» - 5-8 </a:t>
            </a:r>
            <a:r>
              <a:rPr lang="ru-RU" dirty="0" err="1" smtClean="0"/>
              <a:t>кл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МЕЖДУНАРОДНАЯ КОНФЕРЕНЦИЯ ИССЛЕДОВАТЕЛЬСКИХ РАБОТ </a:t>
            </a:r>
          </a:p>
          <a:p>
            <a:r>
              <a:rPr lang="ru-RU" dirty="0" smtClean="0"/>
              <a:t>ОБУЧАЮЩИХСЯ УЧРЕЖДЕНИЙ ДОПОЛНИТЕЛЬНОГО ОБРАЗОВАНИЯ,</a:t>
            </a:r>
          </a:p>
          <a:p>
            <a:r>
              <a:rPr lang="ru-RU" dirty="0" smtClean="0"/>
              <a:t>ДЕТСКИХ ШКОЛАХ ИСКУССТВА «Горизонты открытий» </a:t>
            </a:r>
          </a:p>
          <a:p>
            <a:r>
              <a:rPr lang="ru-RU" dirty="0" smtClean="0"/>
              <a:t>Дети – 12-18 лет </a:t>
            </a:r>
          </a:p>
          <a:p>
            <a:r>
              <a:rPr lang="ru-RU" dirty="0" smtClean="0"/>
              <a:t>1 этап – заочный (1 ноября по февраль).</a:t>
            </a:r>
          </a:p>
          <a:p>
            <a:r>
              <a:rPr lang="ru-RU" dirty="0" smtClean="0"/>
              <a:t>2 этап – очный (март)</a:t>
            </a:r>
          </a:p>
          <a:p>
            <a:r>
              <a:rPr lang="ru-RU" dirty="0" smtClean="0"/>
              <a:t>Подсекции:</a:t>
            </a:r>
          </a:p>
          <a:p>
            <a:pPr>
              <a:buFontTx/>
              <a:buChar char="-"/>
            </a:pPr>
            <a:r>
              <a:rPr lang="ru-RU" dirty="0" smtClean="0"/>
              <a:t>Информационные технологии и </a:t>
            </a:r>
            <a:r>
              <a:rPr lang="en-US" dirty="0" smtClean="0"/>
              <a:t>Web-</a:t>
            </a:r>
            <a:r>
              <a:rPr lang="ru-RU" dirty="0" smtClean="0"/>
              <a:t>дизайн</a:t>
            </a:r>
          </a:p>
          <a:p>
            <a:pPr>
              <a:buFontTx/>
              <a:buChar char="-"/>
            </a:pPr>
            <a:r>
              <a:rPr lang="ru-RU" dirty="0" smtClean="0"/>
              <a:t>- архитектура и дизайн</a:t>
            </a:r>
          </a:p>
          <a:p>
            <a:pPr>
              <a:buFontTx/>
              <a:buChar char="-"/>
            </a:pPr>
            <a:r>
              <a:rPr lang="ru-RU" dirty="0" smtClean="0"/>
              <a:t>- декоративно-прикладное творчество</a:t>
            </a:r>
          </a:p>
          <a:p>
            <a:pPr>
              <a:buFontTx/>
              <a:buChar char="-"/>
            </a:pPr>
            <a:r>
              <a:rPr lang="ru-RU" dirty="0" smtClean="0"/>
              <a:t>- фольклор</a:t>
            </a:r>
          </a:p>
          <a:p>
            <a:pPr>
              <a:buFontTx/>
              <a:buChar char="-"/>
            </a:pPr>
            <a:r>
              <a:rPr lang="ru-RU" dirty="0" smtClean="0"/>
              <a:t>- этнография</a:t>
            </a:r>
          </a:p>
          <a:p>
            <a:pPr>
              <a:buFontTx/>
              <a:buChar char="-"/>
            </a:pPr>
            <a:r>
              <a:rPr lang="ru-RU" dirty="0" smtClean="0"/>
              <a:t>- историко-патриотическая область развития Сибирского региона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142984"/>
            <a:ext cx="7786742" cy="150019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Основные составляющие учебного проекта: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967335"/>
            <a:ext cx="7786741" cy="304698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наличие значимой в исследовательском творческом плане проблемы;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целенаправленная, самостоятельная деятельность учащихся;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практическая, теоретическая, познавательная значимость результатов 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14338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УЧЕБНЫЙ ПРОЕКТ</a:t>
            </a:r>
            <a:r>
              <a:rPr lang="ru-RU" dirty="0" smtClean="0"/>
              <a:t> – </a:t>
            </a:r>
            <a:br>
              <a:rPr lang="ru-RU" dirty="0" smtClean="0"/>
            </a:br>
            <a:r>
              <a:rPr lang="ru-RU" sz="4400" dirty="0" smtClean="0"/>
              <a:t> определение потребностей людей, </a:t>
            </a:r>
            <a:r>
              <a:rPr lang="ru-RU" sz="4400" dirty="0" smtClean="0"/>
              <a:t>разработку идеи изготовления </a:t>
            </a:r>
            <a:r>
              <a:rPr lang="ru-RU" sz="4400" dirty="0" smtClean="0"/>
              <a:t>изделия или оказание услуги, оценку их качеств, определение реального спроса на рынке товаров.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8001032"/>
            <a:ext cx="6786610" cy="428628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600" dirty="0" smtClean="0"/>
              <a:t>В ходе исследований дети получают            </a:t>
            </a:r>
            <a:br>
              <a:rPr lang="ru-RU" sz="3600" dirty="0" smtClean="0"/>
            </a:br>
            <a:r>
              <a:rPr lang="ru-RU" sz="3600" dirty="0" smtClean="0"/>
              <a:t>                      </a:t>
            </a:r>
            <a:r>
              <a:rPr lang="ru-RU" sz="3600" b="1" dirty="0" smtClean="0"/>
              <a:t>сведения: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об изделии из других областей знаний; </a:t>
            </a:r>
            <a:br>
              <a:rPr lang="ru-RU" sz="3600" dirty="0" smtClean="0"/>
            </a:br>
            <a:r>
              <a:rPr lang="ru-RU" sz="3600" dirty="0" smtClean="0"/>
              <a:t>- о наличии материалов и инструментов, их свойствах и доступности;</a:t>
            </a:r>
            <a:br>
              <a:rPr lang="ru-RU" sz="3600" dirty="0" smtClean="0"/>
            </a:br>
            <a:r>
              <a:rPr lang="ru-RU" sz="3600" dirty="0" smtClean="0"/>
              <a:t>- о способах производствах;</a:t>
            </a:r>
            <a:br>
              <a:rPr lang="ru-RU" sz="3600" dirty="0" smtClean="0"/>
            </a:br>
            <a:r>
              <a:rPr lang="ru-RU" sz="3600" dirty="0" smtClean="0"/>
              <a:t>- о потребностях конкретного человека;</a:t>
            </a:r>
            <a:br>
              <a:rPr lang="ru-RU" sz="3600" dirty="0" smtClean="0"/>
            </a:br>
            <a:r>
              <a:rPr lang="ru-RU" sz="3600" dirty="0" smtClean="0"/>
              <a:t>- о материальных затратах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96746"/>
          </a:xfrm>
        </p:spPr>
        <p:txBody>
          <a:bodyPr>
            <a:normAutofit/>
          </a:bodyPr>
          <a:lstStyle/>
          <a:p>
            <a:r>
              <a:rPr lang="ru-RU" b="1" dirty="0" smtClean="0"/>
              <a:t>Творческий проект </a:t>
            </a:r>
            <a:r>
              <a:rPr lang="ru-RU" sz="4000" dirty="0" smtClean="0"/>
              <a:t>– </a:t>
            </a:r>
            <a:br>
              <a:rPr lang="ru-RU" sz="4000" dirty="0" smtClean="0"/>
            </a:br>
            <a:r>
              <a:rPr lang="ru-RU" sz="4000" dirty="0" smtClean="0"/>
              <a:t>это итоговая самостоятельная работа учащихся интеллектуально-практического характера из различных областей деятельности, выполненная под руководством педагога.</a:t>
            </a:r>
            <a:br>
              <a:rPr lang="ru-RU" sz="4000" dirty="0" smtClean="0"/>
            </a:br>
            <a:r>
              <a:rPr lang="ru-RU" sz="4000" dirty="0" smtClean="0"/>
              <a:t>Творческие проекты выполняются учащимися </a:t>
            </a:r>
            <a:r>
              <a:rPr lang="ru-RU" sz="4000" b="1" dirty="0" smtClean="0"/>
              <a:t>с 7 до 17 лет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214422"/>
            <a:ext cx="7662858" cy="4225110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Проекты бывают</a:t>
            </a:r>
            <a:br>
              <a:rPr lang="ru-RU" dirty="0" smtClean="0"/>
            </a:br>
            <a:r>
              <a:rPr lang="ru-RU" dirty="0" smtClean="0"/>
              <a:t>- индивидуальные</a:t>
            </a:r>
            <a:br>
              <a:rPr lang="ru-RU" dirty="0" smtClean="0"/>
            </a:br>
            <a:r>
              <a:rPr lang="ru-RU" dirty="0" smtClean="0"/>
              <a:t>- групповые</a:t>
            </a:r>
            <a:br>
              <a:rPr lang="ru-RU" dirty="0" smtClean="0"/>
            </a:br>
            <a:r>
              <a:rPr lang="ru-RU" dirty="0" smtClean="0"/>
              <a:t>- коллективные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>ПОРЯДОК ВЫПОЛНЕНИЯ ПРОЕКТОВ: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подготовительный этап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конструкторский этап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технологический этап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заключительный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КРИТЕРИИ ОЦЕНКИ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Оригинальность темы и идеи проекта</a:t>
            </a: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Конструктивные параметры</a:t>
            </a: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Технологические критерии</a:t>
            </a: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Эстетические критерии</a:t>
            </a: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Экономические критерии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</TotalTime>
  <Words>1403</Words>
  <Application>Microsoft Office PowerPoint</Application>
  <PresentationFormat>Экран (4:3)</PresentationFormat>
  <Paragraphs>177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Организация проектной и исследовательской деятельности обучающихся  в творческих объединения  в системе дополнительного образования</vt:lpstr>
      <vt:lpstr>Проект –  совокупность исследовательских, поисковых, проблемных методов, творческих по самой своей сути.   </vt:lpstr>
      <vt:lpstr>Основные составляющие учебного проекта: </vt:lpstr>
      <vt:lpstr>УЧЕБНЫЙ ПРОЕКТ –   определение потребностей людей, разработку идеи изготовления изделия или оказание услуги, оценку их качеств, определение реального спроса на рынке товаров.</vt:lpstr>
      <vt:lpstr>                 В ходе исследований дети получают                                   сведения: - об изделии из других областей знаний;  - о наличии материалов и инструментов, их свойствах и доступности; - о способах производствах; - о потребностях конкретного человека; - о материальных затратах     </vt:lpstr>
      <vt:lpstr>Творческий проект –  это итоговая самостоятельная работа учащихся интеллектуально-практического характера из различных областей деятельности, выполненная под руководством педагога. Творческие проекты выполняются учащимися с 7 до 17 лет.</vt:lpstr>
      <vt:lpstr>Проекты бывают - индивидуальные - групповые - коллективные </vt:lpstr>
      <vt:lpstr>ПОРЯДОК ВЫПОЛНЕНИЯ ПРОЕКТОВ:</vt:lpstr>
      <vt:lpstr>КРИТЕРИИ ОЦЕНКИ ПРОЕКТА</vt:lpstr>
      <vt:lpstr>Слайд 10</vt:lpstr>
      <vt:lpstr>СТРУКТУРА ТВОРЧЕСКОГО ПРОЕКТА</vt:lpstr>
      <vt:lpstr>МУНИЦИПАЛЬНОЕ КАЗЁННОЕ УЧРЕЖДЕНИЕ ДОПОЛНИТЕЛЬНОГО ОБРАЗОВАНИЯ - ДОМ ДЕТСКОГО ТВОРЧЕСТВА ЧЕРЕПАНОВСКОГО РАЙОНА   Направление: «Декоративно-прикладное творчество» ШКАТУЛКА ИЗ БРОСОВОГО МАТЕРИАЛА В ТЕХНИКЕ ДЕКУПАЖ   Автор: Иванова Светлана, 05.08.1998г.р., обучающаяся ИЗО-студии «Радуга»  Руководитель: Сотникова Наталья Ливинарьевна, педагог дополнительного образования I квалификационной категории 633525 Новосибирская область, г.Черепаново, ул.Пролетарская, 70 e-mail: ddt.cherepanowo@mail.ru  тел. (38345)21-201   г.Черепаново 2015г.</vt:lpstr>
      <vt:lpstr>ПОЯСНИТЕЛЬНАЯ ЗАПИСКА</vt:lpstr>
      <vt:lpstr>ПОСТАНОВКА ПРОБЛЕМЫ, ФОРМУЛИРОВКА ТЕМЫ И ЦЕЛИ ИССЛЕДОВАНИЯ</vt:lpstr>
      <vt:lpstr>ТРЕБОВАНИЯ К УЧЕБНО-НАУЧНОЙ ПРОБЛЕМЕ: </vt:lpstr>
      <vt:lpstr>АКТУАЛЬНОСТЬ ПРОБЛЕМЫ, ЗАЯВЛЕННОЙ В ТЕМЕ ИССЛЕДОВАНИЯ. </vt:lpstr>
      <vt:lpstr>МЕТОДИКА ИССЛЕДОВАНИЯ</vt:lpstr>
      <vt:lpstr>ОСНОВНАЯ ЧАСТЬ</vt:lpstr>
      <vt:lpstr>Слайд 19</vt:lpstr>
      <vt:lpstr>Слайд 20</vt:lpstr>
      <vt:lpstr>Слайд 21</vt:lpstr>
      <vt:lpstr>Слайд 22</vt:lpstr>
      <vt:lpstr>Слайд 23</vt:lpstr>
      <vt:lpstr>Слайд 24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и исследовательская деятельность обучающихся  в творческих объединения  в системе дополнительного образования</dc:title>
  <dc:creator>Полюбина Ирина Алексеевна</dc:creator>
  <cp:lastModifiedBy>Админ</cp:lastModifiedBy>
  <cp:revision>34</cp:revision>
  <dcterms:created xsi:type="dcterms:W3CDTF">2013-08-12T06:34:43Z</dcterms:created>
  <dcterms:modified xsi:type="dcterms:W3CDTF">2016-02-20T04:34:20Z</dcterms:modified>
</cp:coreProperties>
</file>