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78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5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6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87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88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94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54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0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55CE-99D8-42CC-A624-BE8003F61C11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34BCD-210E-4E65-8C5B-0E1130388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89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54" y="1"/>
            <a:ext cx="9192154" cy="689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384376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«Детская агрессивность. Причины возникновения. Профилактика»</a:t>
            </a:r>
          </a:p>
        </p:txBody>
      </p:sp>
    </p:spTree>
    <p:extLst>
      <p:ext uri="{BB962C8B-B14F-4D97-AF65-F5344CB8AC3E}">
        <p14:creationId xmlns:p14="http://schemas.microsoft.com/office/powerpoint/2010/main" val="127364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54" y="1"/>
            <a:ext cx="9192154" cy="689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ru-RU" sz="24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«агрессия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» 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(aggression)</a:t>
            </a:r>
            <a:r>
              <a:rPr lang="ru-RU" sz="2400" b="0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означает «двигаться на», «наступать».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Агрессия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— это чувство враждебности или злобность, мысли или действия по отношению к какому-либо объекту или человеку. </a:t>
            </a:r>
            <a:r>
              <a:rPr lang="ru-RU" sz="2400" b="1" i="1" dirty="0" smtClean="0">
                <a:effectLst/>
                <a:latin typeface="Times New Roman"/>
                <a:ea typeface="Times New Roman"/>
              </a:rPr>
              <a:t>Агрессия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– это, прежде всего отражение внутреннего дискомфорта, неумения адекватно реагировать на происходящие вокруг него события. 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Агрессивное поведение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— это наиболее распространенный способ реагирования на срыв какой-то деятельности, на непреодолимые трудности, ограничения или запреты. В обществе такое поведение называют неадекватным, его цель — устранение препятствия.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4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54" y="1"/>
            <a:ext cx="9192154" cy="689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992888" cy="5040560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22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Выделяют следующие виды агрессии:</a:t>
            </a:r>
            <a:br>
              <a:rPr lang="ru-RU" sz="2200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Физическая (нападение) </a:t>
            </a:r>
            <a:r>
              <a:rPr lang="ru-RU" sz="2200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– использование физической силы против другого лица или объекта.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2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Вербальная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 – выражение негативных чувств как через форму (ссора, крик, визг), так и через содержание вербальных реакций (угроза, проклятья, ругань).</a:t>
            </a:r>
            <a:r>
              <a:rPr lang="ru-RU" sz="2200" i="1" dirty="0" smtClean="0">
                <a:effectLst/>
                <a:latin typeface="Arial"/>
                <a:ea typeface="Times New Roman"/>
              </a:rPr>
              <a:t/>
            </a:r>
            <a:br>
              <a:rPr lang="ru-RU" sz="2200" i="1" dirty="0" smtClean="0">
                <a:effectLst/>
                <a:latin typeface="Arial"/>
                <a:ea typeface="Times New Roman"/>
              </a:rPr>
            </a:br>
            <a:r>
              <a:rPr lang="ru-RU" sz="22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Косвенная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 – действия, которые окольным путем направлены на другое лицо (злобные сплетни, шутки), и действия, характеризующиеся направленностью и неупорядоченностью (взрывы ярости, проявляющиеся в крике, топании ногами, битье кулаками по столу);</a:t>
            </a:r>
            <a:r>
              <a:rPr lang="ru-RU" sz="2200" i="1" dirty="0" smtClean="0">
                <a:effectLst/>
                <a:latin typeface="Arial"/>
                <a:ea typeface="Times New Roman"/>
              </a:rPr>
              <a:t/>
            </a:r>
            <a:br>
              <a:rPr lang="ru-RU" sz="2200" i="1" dirty="0" smtClean="0">
                <a:effectLst/>
                <a:latin typeface="Arial"/>
                <a:ea typeface="Times New Roman"/>
              </a:rPr>
            </a:br>
            <a:r>
              <a:rPr lang="ru-RU" sz="22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Раздражение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 (вспыльчивость, грубость);</a:t>
            </a:r>
            <a:r>
              <a:rPr lang="ru-RU" sz="2200" i="1" dirty="0" smtClean="0">
                <a:effectLst/>
                <a:latin typeface="Arial"/>
                <a:ea typeface="Times New Roman"/>
              </a:rPr>
              <a:t/>
            </a:r>
            <a:br>
              <a:rPr lang="ru-RU" sz="2200" i="1" dirty="0" smtClean="0">
                <a:effectLst/>
                <a:latin typeface="Arial"/>
                <a:ea typeface="Times New Roman"/>
              </a:rPr>
            </a:br>
            <a:r>
              <a:rPr lang="ru-RU" sz="22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Негативизм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 (оппозиционное поведение).</a:t>
            </a:r>
            <a:r>
              <a:rPr lang="ru-RU" sz="2200" i="1" dirty="0" smtClean="0">
                <a:effectLst/>
                <a:latin typeface="Arial"/>
                <a:ea typeface="Times New Roman"/>
              </a:rPr>
              <a:t/>
            </a:r>
            <a:br>
              <a:rPr lang="ru-RU" sz="2200" i="1" dirty="0" smtClean="0">
                <a:effectLst/>
                <a:latin typeface="Arial"/>
                <a:ea typeface="Times New Roman"/>
              </a:rPr>
            </a:br>
            <a:r>
              <a:rPr lang="ru-RU" sz="2200" i="1" dirty="0" smtClean="0">
                <a:effectLst/>
                <a:latin typeface="Arial"/>
                <a:ea typeface="Times New Roman"/>
              </a:rPr>
              <a:t/>
            </a:r>
            <a:br>
              <a:rPr lang="ru-RU" sz="2200" i="1" dirty="0" smtClean="0">
                <a:effectLst/>
                <a:latin typeface="Arial"/>
                <a:ea typeface="Times New Roman"/>
              </a:rPr>
            </a:b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131989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54" y="1"/>
            <a:ext cx="9192154" cy="689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«Причины проявления агрессивных черт </a:t>
            </a:r>
            <a:b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в поведении ребенка»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185749"/>
              </p:ext>
            </p:extLst>
          </p:nvPr>
        </p:nvGraphicFramePr>
        <p:xfrm>
          <a:off x="263446" y="1124744"/>
          <a:ext cx="8568953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547"/>
                <a:gridCol w="2178547"/>
                <a:gridCol w="4211859"/>
              </a:tblGrid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Группа причин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Причины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Факторы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1. Семейные причины агрессивности ребенка.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Неприятие ребенка.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Нежеланный ребенок.</a:t>
                      </a:r>
                      <a:endParaRPr lang="ru-RU" sz="1600" dirty="0"/>
                    </a:p>
                  </a:txBody>
                  <a:tcPr/>
                </a:tc>
              </a:tr>
              <a:tr h="1296143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Напряженный эмоциональный климат в семье.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Ссоры между родителями.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Шумные выяснения отношений.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Разногласия в методах воспитания. Конкуренция между детьми в семье, ревность к братьям и сестрам.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Неуважение к личности ребенка.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Оскорбительные высказывания в адрес ребенка.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Насмешки.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Имитация поведения взрослых.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Родители в стрессовых ситуациях: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переходят на крик; могут ударить; нецензурно выражаются; обиды не прощают.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Чрезмерный контроль.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Ребенок лишен собственной инициативы, права выбора.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ребенка решаются все вопросы.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98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54" y="1"/>
            <a:ext cx="9192154" cy="689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«Причины проявления агрессивных черт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поведении ребенка»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271351"/>
              </p:ext>
            </p:extLst>
          </p:nvPr>
        </p:nvGraphicFramePr>
        <p:xfrm>
          <a:off x="323529" y="1052731"/>
          <a:ext cx="8496942" cy="525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376264"/>
                <a:gridCol w="4032447"/>
              </a:tblGrid>
              <a:tr h="6874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Группа причин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Причины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Факторы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699932"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Недостаток внимания.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Папа и мама уделяют общению с ребенком менее 30 минут в день.</a:t>
                      </a:r>
                    </a:p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Ребенок «провоцирует» родителей плохим поведением, после наказания успокаивается.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87">
                <a:tc>
                  <a:txBody>
                    <a:bodyPr/>
                    <a:lstStyle/>
                    <a:p>
                      <a:pPr algn="just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Запрет на физическую активность.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 малыша нет возможности попрыгать, побегать, пошуметь.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122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Личные причины агрессивности ребенка.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темперамента.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 ребенка ярко выраженный холерический или сангвинический темперамент.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1224">
                <a:tc>
                  <a:txBody>
                    <a:bodyPr/>
                    <a:lstStyle/>
                    <a:p>
                      <a:pPr algn="just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Возрастные кризисы.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Малышу от 2 до 4 лет, и он проявляет негативизм, упрямство, своеволие, протест, бунт.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82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154" y="1"/>
            <a:ext cx="9192154" cy="689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3"/>
            <a:ext cx="7486600" cy="1080119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/>
              </a:rPr>
              <a:t>«Проведение подвижных игр с педагогами, направленных на преодоление агрессивности у детей дошкольного возраста»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80920" cy="4010000"/>
          </a:xfrm>
        </p:spPr>
        <p:txBody>
          <a:bodyPr>
            <a:normAutofit/>
          </a:bodyPr>
          <a:lstStyle/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1. «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/>
              </a:rPr>
              <a:t>Обзывалки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/>
              </a:rPr>
              <a:t>»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/>
              </a:rPr>
              <a:t> 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(КряжеваН.Л.,1997)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 </a:t>
            </a:r>
          </a:p>
          <a:p>
            <a:pPr algn="just"/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Цель: снять вербальную агрессию, помочь детям выплеснуть гнев в приемлемой   форме. </a:t>
            </a:r>
          </a:p>
          <a:p>
            <a:pPr algn="just"/>
            <a:r>
              <a:rPr lang="ru-RU" sz="2000" i="1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2.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/>
              </a:rPr>
              <a:t>Бумажные мячики» 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(</a:t>
            </a:r>
            <a:r>
              <a:rPr lang="ru-RU" sz="2000" b="0" i="1" dirty="0" err="1" smtClean="0">
                <a:solidFill>
                  <a:srgbClr val="000000"/>
                </a:solidFill>
                <a:effectLst/>
                <a:latin typeface="Times New Roman"/>
              </a:rPr>
              <a:t>Фопель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 К., 1998) </a:t>
            </a:r>
          </a:p>
          <a:p>
            <a:pPr algn="just"/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Цель: дать детям возможность вернуть бодрость и активность после того, как они чем-то долго занимались сидя, снизить беспокойство и напряжение, войти в новый жизненный ритм.</a:t>
            </a:r>
          </a:p>
          <a:p>
            <a:pPr algn="just"/>
            <a:r>
              <a:rPr lang="ru-RU" sz="2000" i="1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3.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/>
              </a:rPr>
              <a:t>Попроси игрушку» — невербальный вариант 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(Карпова Е. В., </a:t>
            </a:r>
          </a:p>
          <a:p>
            <a:pPr algn="l"/>
            <a:r>
              <a:rPr lang="ru-RU" sz="2000" b="0" i="1" dirty="0" err="1" smtClean="0">
                <a:solidFill>
                  <a:srgbClr val="000000"/>
                </a:solidFill>
                <a:effectLst/>
                <a:latin typeface="Times New Roman"/>
              </a:rPr>
              <a:t>Лютово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/>
              </a:rPr>
              <a:t> 6. К., 1999)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 </a:t>
            </a:r>
            <a:b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/>
              </a:rPr>
              <a:t>Цель: обучение детей эффективным способам общения.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32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234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«Детская агрессивность. Причины возникновения. Профилактика»</vt:lpstr>
      <vt:lpstr>Слово «агрессия» (aggression) означает «двигаться на», «наступать». Агрессия — это чувство враждебности или злобность, мысли или действия по отношению к какому-либо объекту или человеку. Агрессия – это, прежде всего отражение внутреннего дискомфорта, неумения адекватно реагировать на происходящие вокруг него события. Агрессивное поведение — это наиболее распространенный способ реагирования на срыв какой-то деятельности, на непреодолимые трудности, ограничения или запреты. В обществе такое поведение называют неадекватным, его цель — устранение препятствия.</vt:lpstr>
      <vt:lpstr>  Выделяют следующие виды агрессии: Физическая (нападение) – использование физической силы против другого лица или объекта. Вербальная – выражение негативных чувств как через форму (ссора, крик, визг), так и через содержание вербальных реакций (угроза, проклятья, ругань). Косвенная – действия, которые окольным путем направлены на другое лицо (злобные сплетни, шутки), и действия, характеризующиеся направленностью и неупорядоченностью (взрывы ярости, проявляющиеся в крике, топании ногами, битье кулаками по столу); Раздражение (вспыльчивость, грубость); Негативизм (оппозиционное поведение).  </vt:lpstr>
      <vt:lpstr>«Причины проявления агрессивных черт  в поведении ребенка»</vt:lpstr>
      <vt:lpstr>«Причины проявления агрессивных черт  в поведении ребенка»</vt:lpstr>
      <vt:lpstr>«Проведение подвижных игр с педагогами, направленных на преодоление агрессивности у детей дошкольного возраста»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«Детская агрессивность. Причины возникновения. Профилактика»</dc:title>
  <dc:creator>Windows User</dc:creator>
  <cp:lastModifiedBy>Windows User</cp:lastModifiedBy>
  <cp:revision>19</cp:revision>
  <dcterms:created xsi:type="dcterms:W3CDTF">2016-01-17T06:23:55Z</dcterms:created>
  <dcterms:modified xsi:type="dcterms:W3CDTF">2016-01-17T13:20:36Z</dcterms:modified>
</cp:coreProperties>
</file>