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3" r:id="rId3"/>
    <p:sldId id="257" r:id="rId4"/>
    <p:sldId id="268" r:id="rId5"/>
    <p:sldId id="269" r:id="rId6"/>
    <p:sldId id="260" r:id="rId7"/>
    <p:sldId id="270" r:id="rId8"/>
    <p:sldId id="271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FFCCFF"/>
    <a:srgbClr val="FFFF66"/>
    <a:srgbClr val="00FFFF"/>
    <a:srgbClr val="B010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21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05E1C6-58AB-4F28-946D-3D79FFD1B8F9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562309-F37A-44B3-8534-C0D6E30965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417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78904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2000" dirty="0" smtClean="0">
                <a:latin typeface="Comic Sans MS" pitchFamily="66" charset="0"/>
              </a:rPr>
              <a:t>ГБДОУ </a:t>
            </a:r>
            <a:r>
              <a:rPr lang="ru-RU" sz="2000" dirty="0" err="1" smtClean="0">
                <a:latin typeface="Comic Sans MS" pitchFamily="66" charset="0"/>
              </a:rPr>
              <a:t>д.с</a:t>
            </a:r>
            <a:r>
              <a:rPr lang="ru-RU" sz="2000" dirty="0" smtClean="0">
                <a:latin typeface="Comic Sans MS" pitchFamily="66" charset="0"/>
              </a:rPr>
              <a:t>. №</a:t>
            </a:r>
            <a:r>
              <a:rPr lang="ru-RU" sz="2000" dirty="0" smtClean="0">
                <a:latin typeface="Comic Sans MS" pitchFamily="66" charset="0"/>
              </a:rPr>
              <a:t>6 Красносельского района Санкт-Петербурга</a:t>
            </a:r>
            <a:r>
              <a:rPr lang="ru-RU" sz="3200" dirty="0" smtClean="0">
                <a:latin typeface="Comic Sans MS" pitchFamily="66" charset="0"/>
              </a:rPr>
              <a:t/>
            </a:r>
            <a:br>
              <a:rPr lang="ru-RU" sz="3200" dirty="0" smtClean="0">
                <a:latin typeface="Comic Sans MS" pitchFamily="66" charset="0"/>
              </a:rPr>
            </a:br>
            <a:r>
              <a:rPr lang="ru-RU" sz="3200" dirty="0" smtClean="0">
                <a:latin typeface="Comic Sans MS" pitchFamily="66" charset="0"/>
              </a:rPr>
              <a:t/>
            </a:r>
            <a:br>
              <a:rPr lang="ru-RU" sz="3200" dirty="0" smtClean="0">
                <a:latin typeface="Comic Sans MS" pitchFamily="66" charset="0"/>
              </a:rPr>
            </a:br>
            <a:r>
              <a:rPr lang="ru-RU" sz="3200" dirty="0" smtClean="0">
                <a:latin typeface="Comic Sans MS" pitchFamily="66" charset="0"/>
              </a:rPr>
              <a:t/>
            </a:r>
            <a:br>
              <a:rPr lang="ru-RU" sz="3200" dirty="0" smtClean="0">
                <a:latin typeface="Comic Sans MS" pitchFamily="66" charset="0"/>
              </a:rPr>
            </a:br>
            <a:r>
              <a:rPr lang="ru-RU" sz="3200" dirty="0" smtClean="0">
                <a:latin typeface="Comic Sans MS" pitchFamily="66" charset="0"/>
              </a:rPr>
              <a:t>Презентация на тему</a:t>
            </a:r>
            <a:r>
              <a:rPr lang="ru-RU" sz="4000" dirty="0" smtClean="0">
                <a:latin typeface="Comic Sans MS" pitchFamily="66" charset="0"/>
              </a:rPr>
              <a:t>:</a:t>
            </a:r>
            <a:br>
              <a:rPr lang="ru-RU" sz="4000" dirty="0" smtClean="0">
                <a:latin typeface="Comic Sans MS" pitchFamily="66" charset="0"/>
              </a:rPr>
            </a:br>
            <a:r>
              <a:rPr lang="ru-RU" sz="4000" dirty="0" smtClean="0">
                <a:latin typeface="Comic Sans MS" pitchFamily="66" charset="0"/>
              </a:rPr>
              <a:t>«</a:t>
            </a:r>
            <a:r>
              <a:rPr lang="ru-RU" sz="4000" b="1" dirty="0" smtClean="0">
                <a:latin typeface="Comic Sans MS" pitchFamily="66" charset="0"/>
              </a:rPr>
              <a:t>Адаптация детей к ДОУ</a:t>
            </a:r>
            <a:r>
              <a:rPr lang="ru-RU" sz="4000" dirty="0" smtClean="0">
                <a:latin typeface="Comic Sans MS" pitchFamily="66" charset="0"/>
              </a:rPr>
              <a:t>»</a:t>
            </a:r>
            <a:endParaRPr lang="ru-RU" sz="4000" dirty="0"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609020"/>
            <a:ext cx="9144000" cy="3248980"/>
          </a:xfrm>
          <a:solidFill>
            <a:srgbClr val="FFFF00"/>
          </a:solidFill>
        </p:spPr>
        <p:txBody>
          <a:bodyPr>
            <a:normAutofit/>
          </a:bodyPr>
          <a:lstStyle/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Подготовила: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Рыжкова Светлана Николаевна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воспитатель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iCADBIOM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3304516"/>
            <a:ext cx="1165844" cy="1440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416824" cy="2736304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Проблема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адаптации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ребенка к условиям детского сада возникла с самого начала существования дошкольных учреждений и продолжает оставаться актуальной в наше время.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Практически каждая семья при поступлении ребенка в ДОУ сталкивается с этой проблемой!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AppData\Local\Microsoft\Windows\Temporary Internet Files\Content.IE5\VDYKRKHC\MP90040210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789040"/>
            <a:ext cx="3914488" cy="26086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8892480" cy="5373216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ru-RU" dirty="0" smtClean="0"/>
              <a:t>		</a:t>
            </a:r>
          </a:p>
          <a:p>
            <a:pPr>
              <a:lnSpc>
                <a:spcPct val="12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	При </a:t>
            </a:r>
            <a:r>
              <a:rPr lang="ru-RU" sz="4400" b="1" i="1" u="sng" dirty="0" smtClean="0">
                <a:latin typeface="Times New Roman" pitchFamily="18" charset="0"/>
                <a:cs typeface="Times New Roman" pitchFamily="18" charset="0"/>
              </a:rPr>
              <a:t>легкой</a:t>
            </a: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адаптации поведение ребенка нормализуется в течение месяца. Аппетит достигает обычного уровня уже к концу первой недели, сон налаживается за 1-2 недели. Острых заболеваний не возникает.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	Во время адаптации </a:t>
            </a:r>
            <a:r>
              <a:rPr lang="ru-RU" sz="4400" b="1" i="1" u="sng" dirty="0" smtClean="0">
                <a:latin typeface="Times New Roman" pitchFamily="18" charset="0"/>
                <a:cs typeface="Times New Roman" pitchFamily="18" charset="0"/>
              </a:rPr>
              <a:t>средней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тяжести сон и аппетит восстанавливаются через 20-40 дней, в течение целого месяца настроение может быть неустойчивым.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4400" b="1" i="1" u="sng" dirty="0" smtClean="0">
                <a:latin typeface="Times New Roman" pitchFamily="18" charset="0"/>
                <a:cs typeface="Times New Roman" pitchFamily="18" charset="0"/>
              </a:rPr>
              <a:t>Тяжелая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адаптация приводит к длительным и тяжелым заболеваниям. Могут замедляться темпы развития.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800" dirty="0" smtClean="0">
                <a:latin typeface="Times New Roman" pitchFamily="18" charset="0"/>
                <a:cs typeface="Times New Roman" pitchFamily="18" charset="0"/>
              </a:rPr>
            </a:br>
            <a:endParaRPr lang="ru-RU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5212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Различают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три степени адаптации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ребенка к детскому саду: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легкую, среднюю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и тяжелую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>
            <a:alpha val="7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96144"/>
          </a:xfrm>
        </p:spPr>
        <p:txBody>
          <a:bodyPr>
            <a:normAutofit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Важный фактор, влияющий на адаптацию-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качество привязанности к матери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941168"/>
            <a:ext cx="9144000" cy="1916832"/>
          </a:xfrm>
          <a:solidFill>
            <a:srgbClr val="FFC000"/>
          </a:solidFill>
        </p:spPr>
        <p:txBody>
          <a:bodyPr/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b="1" dirty="0" smtClean="0">
                <a:solidFill>
                  <a:srgbClr val="7030A0"/>
                </a:solidFill>
              </a:rPr>
              <a:t>Научно доказано, чем более развита эмоциональная связь с матерью, тем труднее происходит адаптация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 descr="C:\Users\User\AppData\Local\Microsoft\Windows\Temporary Internet Files\Content.IE5\4MITXB2C\MP90040714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060848"/>
            <a:ext cx="3095372" cy="2470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33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44824"/>
            <a:ext cx="6192688" cy="4752528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	Воспитатели отмечают, что легче адаптируются к детскому саду дети из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многодетных семей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 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дети из коммунальных квартир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		Расширяйте "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социальный горизонт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" ребенка, пусть он привыкает общаться со сверстниками на детских игровых площадках, ходить в гости к товарищам, оставаться ночевать у бабушки, гулять по городу и т.д. Имея такой опыт, ребенок не будет бояться общаться со сверстниками и взрослыми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 детском саду.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CAWTONJ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188640"/>
            <a:ext cx="2016224" cy="1656184"/>
          </a:xfrm>
          <a:prstGeom prst="rect">
            <a:avLst/>
          </a:prstGeom>
        </p:spPr>
      </p:pic>
      <p:pic>
        <p:nvPicPr>
          <p:cNvPr id="1026" name="Picture 2" descr="C:\Users\User\AppData\Local\Microsoft\Windows\Temporary Internet Files\Content.IE5\4MITXB2C\MP90044334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1484784"/>
            <a:ext cx="2123728" cy="5373216"/>
          </a:xfrm>
          <a:prstGeom prst="rect">
            <a:avLst/>
          </a:prstGeom>
          <a:noFill/>
        </p:spPr>
      </p:pic>
      <p:pic>
        <p:nvPicPr>
          <p:cNvPr id="5" name="Picture 2" descr="C:\Users\User\AppData\Local\Microsoft\Windows\Temporary Internet Files\Content.IE5\4MITXB2C\MC900435835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0"/>
            <a:ext cx="1731874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912768" cy="1008112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ВАЖНО!!!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435280" cy="47853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Привести домашний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режим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соответствие с режимом группы детского сада, в которую будет ходить ребенок.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-Познакомиться с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меню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детского сада и ввести в рацион питания малыша новые для него блюда.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-Обучайте ребенка дома всем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необходимым навыкам самообслуживания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умываться, вытирать руки; одеваться и раздеваться; самостоятельно кушать, пользуясь во время еды ложкой; проситься на горшок.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-Одежда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обязательно должна быть удобна для ребенка данного возраста ( оптимальный вариант: брючки или шорты без застежек и лямок для мальчиков и юбки или платья для девочек, обувь на липучках).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AppData\Local\Microsoft\Windows\Temporary Internet Files\Content.IE5\ERF07X5K\MC90023295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6106" y="5013176"/>
            <a:ext cx="1837894" cy="1844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780928"/>
            <a:ext cx="8208912" cy="381642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 расставании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постарайтесь быть спокойными и уверенными сами. В противном случае ребенок может уловить Ваше беспокойство и будет расстраиваться и плакать еще больше.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И если уж Вы решили отдать ребенка в ясли, будьте тверды и последовательны в своих поступках. Не позволяйте ребенку манипулировать Вами и вынуждать Вас из-за слез и капризов забирать его домой.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Ваше спокойствие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доброжелательное отношение поможет ребенку обрести спокойствие.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Picture 5" descr="C:\Users\User\AppData\Local\Microsoft\Windows\Temporary Internet Files\Content.IE5\CXUCTHPZ\MP90039985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0"/>
            <a:ext cx="3901440" cy="2599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571612"/>
            <a:ext cx="7215238" cy="4286280"/>
          </a:xfrm>
        </p:spPr>
        <p:txBody>
          <a:bodyPr>
            <a:normAutofit fontScale="47500" lnSpcReduction="20000"/>
          </a:bodyPr>
          <a:lstStyle/>
          <a:p>
            <a:pPr algn="just">
              <a:buNone/>
            </a:pPr>
            <a:r>
              <a:rPr lang="ru-RU" dirty="0" smtClean="0"/>
              <a:t>		</a:t>
            </a:r>
          </a:p>
          <a:p>
            <a:pPr>
              <a:buNone/>
            </a:pPr>
            <a:r>
              <a:rPr lang="ru-RU" sz="5900" b="1" u="sng" dirty="0" smtClean="0"/>
              <a:t>Как помочь ребенку на этом этапе?</a:t>
            </a:r>
          </a:p>
          <a:p>
            <a:r>
              <a:rPr lang="ru-RU" sz="3600" b="1" dirty="0" smtClean="0"/>
              <a:t>Создание спокойного и бесконфликтного климата в семье.</a:t>
            </a:r>
          </a:p>
          <a:p>
            <a:r>
              <a:rPr lang="ru-RU" sz="3600" b="1" dirty="0" smtClean="0"/>
              <a:t>Не реагировать на выходки и не наказывать за капризы.</a:t>
            </a:r>
          </a:p>
          <a:p>
            <a:r>
              <a:rPr lang="ru-RU" sz="3600" b="1" dirty="0" smtClean="0"/>
              <a:t>Кратковременное посещение детского сада.</a:t>
            </a:r>
          </a:p>
          <a:p>
            <a:r>
              <a:rPr lang="ru-RU" sz="3600" b="1" dirty="0" smtClean="0"/>
              <a:t>Взаимодействуйте с ребенком посредством игры</a:t>
            </a:r>
            <a:r>
              <a:rPr lang="ru-RU" sz="3600" b="1" dirty="0"/>
              <a:t>.</a:t>
            </a:r>
            <a:endParaRPr lang="ru-RU" sz="3600" b="1" dirty="0" smtClean="0"/>
          </a:p>
          <a:p>
            <a:r>
              <a:rPr lang="ru-RU" sz="3600" b="1" dirty="0" smtClean="0"/>
              <a:t>Необходимо сформировать у ребенка положительную установку на детский сад и позитивное отношение к нему.</a:t>
            </a:r>
          </a:p>
          <a:p>
            <a:r>
              <a:rPr lang="ru-RU" sz="3600" b="1" dirty="0" smtClean="0"/>
              <a:t>Приблизить время сна, прогулки и приема пищи в семье к режиму детского сада.</a:t>
            </a:r>
          </a:p>
          <a:p>
            <a:r>
              <a:rPr lang="ru-RU" sz="3600" b="1" dirty="0" smtClean="0"/>
              <a:t>Если ребенок с трудом расстается с матерью, то желательно первые несколько недель пусть отводит в детский сад его отец.</a:t>
            </a:r>
          </a:p>
          <a:p>
            <a:r>
              <a:rPr lang="ru-RU" sz="3600" b="1" dirty="0" smtClean="0"/>
              <a:t>Уделяйте больше времени ребенку дома. </a:t>
            </a:r>
          </a:p>
          <a:p>
            <a:pPr algn="just">
              <a:buNone/>
            </a:pPr>
            <a:r>
              <a:rPr lang="ru-RU" sz="3400" dirty="0" smtClean="0"/>
              <a:t/>
            </a:r>
            <a:br>
              <a:rPr lang="ru-RU" sz="3400" dirty="0" smtClean="0"/>
            </a:br>
            <a:endParaRPr lang="ru-RU" sz="3400" dirty="0"/>
          </a:p>
        </p:txBody>
      </p:sp>
      <p:pic>
        <p:nvPicPr>
          <p:cNvPr id="2050" name="Picture 2" descr="C:\Users\User\AppData\Local\Microsoft\Windows\Temporary Internet Files\Content.IE5\4MITXB2C\MC900433903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07696" y="0"/>
            <a:ext cx="1484784" cy="1484784"/>
          </a:xfrm>
          <a:prstGeom prst="rect">
            <a:avLst/>
          </a:prstGeom>
          <a:noFill/>
        </p:spPr>
      </p:pic>
      <p:pic>
        <p:nvPicPr>
          <p:cNvPr id="2051" name="Picture 3" descr="C:\Users\User\AppData\Local\Microsoft\Windows\Temporary Internet Files\Content.IE5\ERF07X5K\MC90023213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0"/>
            <a:ext cx="1259632" cy="1628800"/>
          </a:xfrm>
          <a:prstGeom prst="rect">
            <a:avLst/>
          </a:prstGeom>
          <a:noFill/>
        </p:spPr>
      </p:pic>
      <p:pic>
        <p:nvPicPr>
          <p:cNvPr id="2052" name="Picture 4" descr="C:\Users\User\AppData\Local\Microsoft\Windows\Temporary Internet Files\Content.IE5\CXUCTHPZ\MC90043801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5191362"/>
            <a:ext cx="1080120" cy="1666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435280" cy="453650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	Рекомендуем родителям дать ребенку возможность 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после детского сада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побегать, попрыгать, поиграть в подвижные игры.</a:t>
            </a:r>
            <a:br>
              <a:rPr lang="ru-RU" sz="3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	А вечером дома устройте небольшой семейный праздник , например, совместное чаепитие, во время которого Вы можете похвалить ребенка за проведенный день в яслях при всех участниках этого маленького праздника.</a:t>
            </a:r>
            <a:br>
              <a:rPr lang="ru-RU" sz="3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	Скорее всего, подобная доброжелательная обстановка поможет ребенку быстрее адаптироваться к условиям детского сада и не переживать во время прощания с Вами .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User\AppData\Local\Microsoft\Windows\Temporary Internet Files\Content.IE5\4MITXB2C\MP90038672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5229200"/>
            <a:ext cx="2123728" cy="1628800"/>
          </a:xfrm>
          <a:prstGeom prst="rect">
            <a:avLst/>
          </a:prstGeom>
          <a:noFill/>
        </p:spPr>
      </p:pic>
      <p:pic>
        <p:nvPicPr>
          <p:cNvPr id="6147" name="Picture 3" descr="C:\Program Files (x86)\Microsoft Office\MEDIA\CAGCAT10\j0299763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27213" cy="1484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135</Words>
  <Application>Microsoft Office PowerPoint</Application>
  <PresentationFormat>Экран (4:3)</PresentationFormat>
  <Paragraphs>32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ГБДОУ д.с. №6 Красносельского района Санкт-Петербурга   Презентация на тему: «Адаптация детей к ДОУ»</vt:lpstr>
      <vt:lpstr> Проблема адаптации ребенка к условиям детского сада возникла с самого начала существования дошкольных учреждений и продолжает оставаться актуальной в наше время.     Практически каждая семья при поступлении ребенка в ДОУ сталкивается с этой проблемой!</vt:lpstr>
      <vt:lpstr>Различают три степени адаптации ребенка к детскому саду: легкую, среднюю и тяжелую.</vt:lpstr>
      <vt:lpstr>Важный фактор, влияющий на адаптацию- «качество привязанности к матери»</vt:lpstr>
      <vt:lpstr>Презентация PowerPoint</vt:lpstr>
      <vt:lpstr>  ВАЖНО!!!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ГБОУ ЦРР детский сад № 1417   Презентация на тему:  «Адаптация детей к ДОУ»</dc:title>
  <dc:creator>User</dc:creator>
  <cp:lastModifiedBy>1</cp:lastModifiedBy>
  <cp:revision>22</cp:revision>
  <dcterms:created xsi:type="dcterms:W3CDTF">2012-09-09T17:38:58Z</dcterms:created>
  <dcterms:modified xsi:type="dcterms:W3CDTF">2016-02-20T10:48:30Z</dcterms:modified>
</cp:coreProperties>
</file>