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57" r:id="rId15"/>
    <p:sldId id="258" r:id="rId16"/>
  </p:sldIdLst>
  <p:sldSz cx="6858000" cy="9144000" type="screen4x3"/>
  <p:notesSz cx="6873875" cy="100631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56" y="-102"/>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074420" y="479864"/>
            <a:ext cx="5554980" cy="1962912"/>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074420" y="2466752"/>
            <a:ext cx="5554980" cy="23368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354A0C66-E33B-46AE-AB74-B2D50E135062}" type="slidenum">
              <a:rPr lang="ru-RU" smtClean="0"/>
              <a:pPr/>
              <a:t>‹#›</a:t>
            </a:fld>
            <a:endParaRPr lang="ru-RU"/>
          </a:p>
        </p:txBody>
      </p:sp>
      <p:sp>
        <p:nvSpPr>
          <p:cNvPr id="8" name="Овал 7"/>
          <p:cNvSpPr/>
          <p:nvPr/>
        </p:nvSpPr>
        <p:spPr>
          <a:xfrm>
            <a:off x="691075" y="1885069"/>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867882" y="1793355"/>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5143500" y="366186"/>
            <a:ext cx="1371600" cy="7802033"/>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857250" y="366188"/>
            <a:ext cx="4171950" cy="7802033"/>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712168" y="-72"/>
            <a:ext cx="5143500"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1933794" y="3467100"/>
            <a:ext cx="4800600" cy="3048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933794" y="1422400"/>
            <a:ext cx="4800600" cy="2012949"/>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54A0C66-E33B-46AE-AB74-B2D50E135062}" type="slidenum">
              <a:rPr lang="ru-RU" smtClean="0"/>
              <a:pPr/>
              <a:t>‹#›</a:t>
            </a:fld>
            <a:endParaRPr lang="ru-RU"/>
          </a:p>
        </p:txBody>
      </p:sp>
      <p:sp>
        <p:nvSpPr>
          <p:cNvPr id="10" name="Прямоугольник 9"/>
          <p:cNvSpPr/>
          <p:nvPr/>
        </p:nvSpPr>
        <p:spPr bwMode="invGray">
          <a:xfrm>
            <a:off x="1714500" y="0"/>
            <a:ext cx="57150"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29241" y="3752875"/>
            <a:ext cx="157734" cy="28041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806048" y="3661160"/>
            <a:ext cx="48006" cy="85344"/>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6706" y="365760"/>
            <a:ext cx="5623560" cy="1524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07670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3957066" y="2032000"/>
            <a:ext cx="2743200" cy="621792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6880448"/>
            <a:ext cx="6172200" cy="1524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4290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3497580" y="437704"/>
            <a:ext cx="3017520" cy="85344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4290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3497580" y="1292448"/>
            <a:ext cx="3017520" cy="54864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6706" y="365760"/>
            <a:ext cx="5623560" cy="1524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761238" y="0"/>
            <a:ext cx="6096762" cy="9144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354A0C66-E33B-46AE-AB74-B2D50E135062}" type="slidenum">
              <a:rPr lang="ru-RU" smtClean="0"/>
              <a:pPr/>
              <a:t>‹#›</a:t>
            </a:fld>
            <a:endParaRPr lang="ru-RU"/>
          </a:p>
        </p:txBody>
      </p:sp>
      <p:sp>
        <p:nvSpPr>
          <p:cNvPr id="6" name="Прямоугольник 5"/>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900" y="289037"/>
            <a:ext cx="2857500" cy="154940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342900" y="1875952"/>
            <a:ext cx="2857500" cy="931333"/>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 y="2844801"/>
            <a:ext cx="6115050" cy="5323417"/>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54A0C66-E33B-46AE-AB74-B2D50E13506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5172" y="1422400"/>
            <a:ext cx="2057400" cy="26416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44C28644-D6D1-41E6-BA4D-D562A4862F47}" type="datetimeFigureOut">
              <a:rPr lang="ru-RU" smtClean="0"/>
              <a:pPr/>
              <a:t>20.02.2016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54A0C66-E33B-46AE-AB74-B2D50E135062}" type="slidenum">
              <a:rPr lang="ru-RU" smtClean="0"/>
              <a:pPr/>
              <a:t>‹#›</a:t>
            </a:fld>
            <a:endParaRPr lang="ru-RU"/>
          </a:p>
        </p:txBody>
      </p:sp>
      <p:sp>
        <p:nvSpPr>
          <p:cNvPr id="8" name="Прямоугольник 7"/>
          <p:cNvSpPr/>
          <p:nvPr/>
        </p:nvSpPr>
        <p:spPr>
          <a:xfrm>
            <a:off x="571500" y="1422400"/>
            <a:ext cx="3429000" cy="6096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628650" y="1524005"/>
            <a:ext cx="3314700" cy="468604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297544" y="1272455"/>
            <a:ext cx="514350"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3752750" y="1249048"/>
            <a:ext cx="486918" cy="27241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628650" y="6400800"/>
            <a:ext cx="3314700" cy="1016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611945" y="-1087896"/>
            <a:ext cx="1229165" cy="2185183"/>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26613" y="28137"/>
            <a:ext cx="1276643" cy="2269588"/>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37161" y="1406770"/>
            <a:ext cx="844288" cy="1470165"/>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759655" y="-72"/>
            <a:ext cx="6098345" cy="9144072"/>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076706" y="366184"/>
            <a:ext cx="5623560" cy="1524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076706" y="1930400"/>
            <a:ext cx="5623560" cy="64008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2686050" y="8407400"/>
            <a:ext cx="1600200" cy="63500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4C28644-D6D1-41E6-BA4D-D562A4862F47}" type="datetimeFigureOut">
              <a:rPr lang="ru-RU" smtClean="0"/>
              <a:pPr/>
              <a:t>20.02.2016</a:t>
            </a:fld>
            <a:endParaRPr lang="ru-RU"/>
          </a:p>
        </p:txBody>
      </p:sp>
      <p:sp>
        <p:nvSpPr>
          <p:cNvPr id="10" name="Нижний колонтитул 9"/>
          <p:cNvSpPr>
            <a:spLocks noGrp="1"/>
          </p:cNvSpPr>
          <p:nvPr>
            <p:ph type="ftr" sz="quarter" idx="3"/>
          </p:nvPr>
        </p:nvSpPr>
        <p:spPr>
          <a:xfrm>
            <a:off x="4286250" y="8407400"/>
            <a:ext cx="2171700" cy="63500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6460236" y="8407400"/>
            <a:ext cx="342900" cy="63500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54A0C66-E33B-46AE-AB74-B2D50E135062}" type="slidenum">
              <a:rPr lang="ru-RU" smtClean="0"/>
              <a:pPr/>
              <a:t>‹#›</a:t>
            </a:fld>
            <a:endParaRPr lang="ru-RU"/>
          </a:p>
        </p:txBody>
      </p:sp>
      <p:sp>
        <p:nvSpPr>
          <p:cNvPr id="15" name="Прямоугольник 14"/>
          <p:cNvSpPr/>
          <p:nvPr/>
        </p:nvSpPr>
        <p:spPr bwMode="invGray">
          <a:xfrm>
            <a:off x="761238" y="-72"/>
            <a:ext cx="54864" cy="9144072"/>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20.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image" Target="../media/image24.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1.xml"/><Relationship Id="rId5" Type="http://schemas.openxmlformats.org/officeDocument/2006/relationships/image" Target="../media/image9.gif"/><Relationship Id="rId4" Type="http://schemas.openxmlformats.org/officeDocument/2006/relationships/image" Target="../media/image8.gif"/></Relationships>
</file>

<file path=ppt/slides/_rels/slide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17967" y="1142977"/>
            <a:ext cx="5089958" cy="5754311"/>
          </a:xfrm>
        </p:spPr>
        <p:txBody>
          <a:bodyPr/>
          <a:lstStyle/>
          <a:p>
            <a:endParaRPr lang="ru-RU" dirty="0"/>
          </a:p>
        </p:txBody>
      </p:sp>
      <p:sp>
        <p:nvSpPr>
          <p:cNvPr id="3" name="Подзаголовок 2"/>
          <p:cNvSpPr>
            <a:spLocks noGrp="1"/>
          </p:cNvSpPr>
          <p:nvPr>
            <p:ph type="subTitle" idx="1"/>
          </p:nvPr>
        </p:nvSpPr>
        <p:spPr>
          <a:xfrm>
            <a:off x="1074420" y="857224"/>
            <a:ext cx="5554980" cy="7429552"/>
          </a:xfrm>
        </p:spPr>
        <p:txBody>
          <a:bodyPr>
            <a:noAutofit/>
          </a:bodyPr>
          <a:lstStyle/>
          <a:p>
            <a:endParaRPr lang="en-US" dirty="0" smtClean="0"/>
          </a:p>
          <a:p>
            <a:pPr algn="ctr"/>
            <a:endParaRPr lang="en-US" dirty="0" smtClean="0"/>
          </a:p>
          <a:p>
            <a:pPr algn="ctr"/>
            <a:r>
              <a:rPr lang="ru-RU" sz="2800" dirty="0" smtClean="0"/>
              <a:t>Презентация </a:t>
            </a:r>
          </a:p>
          <a:p>
            <a:pPr algn="ctr"/>
            <a:endParaRPr lang="en-US" dirty="0" smtClean="0"/>
          </a:p>
          <a:p>
            <a:pPr algn="ctr"/>
            <a:r>
              <a:rPr lang="ru-RU" sz="1400" dirty="0" smtClean="0"/>
              <a:t>Государственное дошкольное </a:t>
            </a:r>
          </a:p>
          <a:p>
            <a:pPr algn="ctr"/>
            <a:r>
              <a:rPr lang="ru-RU" sz="1400" dirty="0" smtClean="0"/>
              <a:t>образовательное учреждение </a:t>
            </a:r>
          </a:p>
          <a:p>
            <a:pPr algn="ctr"/>
            <a:r>
              <a:rPr lang="ru-RU" sz="1400" dirty="0" smtClean="0"/>
              <a:t>детский сад № 71 комбинированного вида </a:t>
            </a:r>
          </a:p>
          <a:p>
            <a:pPr algn="ctr"/>
            <a:r>
              <a:rPr lang="ru-RU" sz="1400" dirty="0" smtClean="0"/>
              <a:t>Приморского района</a:t>
            </a:r>
          </a:p>
          <a:p>
            <a:pPr algn="ctr"/>
            <a:r>
              <a:rPr lang="ru-RU" sz="1400" dirty="0" smtClean="0"/>
              <a:t> г. С-Петербург</a:t>
            </a:r>
          </a:p>
          <a:p>
            <a:pPr algn="ctr"/>
            <a:endParaRPr lang="ru-RU" dirty="0" smtClean="0"/>
          </a:p>
          <a:p>
            <a:pPr algn="ctr"/>
            <a:endParaRPr lang="ru-RU" sz="3200" dirty="0" smtClean="0"/>
          </a:p>
          <a:p>
            <a:pPr algn="ctr"/>
            <a:r>
              <a:rPr lang="ru-RU" sz="3200" dirty="0" smtClean="0"/>
              <a:t>«День здоровья»</a:t>
            </a:r>
          </a:p>
          <a:p>
            <a:pPr algn="ctr"/>
            <a:r>
              <a:rPr lang="ru-RU" sz="1400" dirty="0" smtClean="0"/>
              <a:t>Подготовительная группа</a:t>
            </a:r>
          </a:p>
          <a:p>
            <a:pPr algn="ctr"/>
            <a:endParaRPr lang="en-US" sz="1400" dirty="0" smtClean="0"/>
          </a:p>
        </p:txBody>
      </p:sp>
      <p:pic>
        <p:nvPicPr>
          <p:cNvPr id="1026" name="Picture 2" descr="C:\Documents and Settings\Admin\Local Settings\Temporary Internet Files\Content.IE5\KP20GOHJ\MM900283822[1].gif"/>
          <p:cNvPicPr>
            <a:picLocks noChangeAspect="1" noChangeArrowheads="1" noCrop="1"/>
          </p:cNvPicPr>
          <p:nvPr/>
        </p:nvPicPr>
        <p:blipFill>
          <a:blip r:embed="rId2" cstate="print"/>
          <a:srcRect/>
          <a:stretch>
            <a:fillRect/>
          </a:stretch>
        </p:blipFill>
        <p:spPr bwMode="auto">
          <a:xfrm>
            <a:off x="0" y="571472"/>
            <a:ext cx="1884718" cy="3198309"/>
          </a:xfrm>
          <a:prstGeom prst="rect">
            <a:avLst/>
          </a:prstGeom>
          <a:noFill/>
        </p:spPr>
      </p:pic>
      <p:pic>
        <p:nvPicPr>
          <p:cNvPr id="1027" name="Picture 3" descr="C:\Documents and Settings\Admin\Local Settings\Temporary Internet Files\Content.IE5\46XCJ92F\MM900286743[1].gif"/>
          <p:cNvPicPr>
            <a:picLocks noChangeAspect="1" noChangeArrowheads="1" noCrop="1"/>
          </p:cNvPicPr>
          <p:nvPr/>
        </p:nvPicPr>
        <p:blipFill>
          <a:blip r:embed="rId3" cstate="print"/>
          <a:srcRect/>
          <a:stretch>
            <a:fillRect/>
          </a:stretch>
        </p:blipFill>
        <p:spPr bwMode="auto">
          <a:xfrm>
            <a:off x="5655469" y="7126818"/>
            <a:ext cx="988241" cy="167936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0" y="1241368"/>
            <a:ext cx="6858000" cy="74174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Игру начинает дед. По сигналу он бежит к репке, обегает ее и возвращается, за него цепляется (берет его за талию) бабка, и они продолжают бег вдвоем, вновь огибают репку и бегут назад, затем к ним присоединяется внучка и т. д. В конце игры за мышку цепляется репка. Выигрывает та команда, которая быстрее вытянула репку.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оценивает.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Музыкальная пауза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Осенью урожай собираем, песни звонко запеваем</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А теперь песню про урожай веселей запевай, болельщики.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 На поле приехали, будем собирать урожай.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Команды пока отдохнут, а ... </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(называются имена детей) </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загадают нам загадки.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Сама в земле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коса на улице.</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(Морковь.)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Осень: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А только покажусь,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Так прятаться начнут.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(Дождь.)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Кругла, а не луна,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 хвостом, а не мышь.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(Репа.)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Витаминный, хотя резкий,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Горький вкус имеет он</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Обжигает</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Не лимон.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(Лук)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Как на грядке под листок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Закатился чурбачок -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Зеленец удаленький,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Вкусный овощ маленький.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(Огурец)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Огородная краля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Скрылась в подвале,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Ярко-жёлтая на цвет, </a:t>
            </a:r>
            <a:endParaRPr kumimoji="0" lang="ru-RU" sz="1800" b="0" i="0" u="none" strike="noStrike" cap="none" normalizeH="0" baseline="0" dirty="0" smtClean="0">
              <a:ln>
                <a:noFill/>
              </a:ln>
              <a:solidFill>
                <a:schemeClr val="tx1"/>
              </a:solidFill>
              <a:effectLst/>
              <a:latin typeface="Arial" pitchFamily="34" charset="0"/>
            </a:endParaRPr>
          </a:p>
        </p:txBody>
      </p:sp>
      <p:pic>
        <p:nvPicPr>
          <p:cNvPr id="61442" name="Picture 2" descr="C:\Documents and Settings\Admin\Local Settings\Temporary Internet Files\Content.IE5\KP20GOHJ\MM900336787[1].gif"/>
          <p:cNvPicPr>
            <a:picLocks noChangeAspect="1" noChangeArrowheads="1" noCrop="1"/>
          </p:cNvPicPr>
          <p:nvPr/>
        </p:nvPicPr>
        <p:blipFill>
          <a:blip r:embed="rId2" cstate="print"/>
          <a:srcRect/>
          <a:stretch>
            <a:fillRect/>
          </a:stretch>
        </p:blipFill>
        <p:spPr bwMode="auto">
          <a:xfrm>
            <a:off x="642918" y="0"/>
            <a:ext cx="1268427" cy="1283526"/>
          </a:xfrm>
          <a:prstGeom prst="rect">
            <a:avLst/>
          </a:prstGeom>
          <a:noFill/>
        </p:spPr>
      </p:pic>
      <p:pic>
        <p:nvPicPr>
          <p:cNvPr id="61443" name="Picture 3" descr="C:\Documents and Settings\Admin\Local Settings\Temporary Internet Files\Content.IE5\P11PTRJA\MM900283248[1].gif"/>
          <p:cNvPicPr>
            <a:picLocks noChangeAspect="1" noChangeArrowheads="1" noCrop="1"/>
          </p:cNvPicPr>
          <p:nvPr/>
        </p:nvPicPr>
        <p:blipFill>
          <a:blip r:embed="rId3" cstate="print"/>
          <a:srcRect/>
          <a:stretch>
            <a:fillRect/>
          </a:stretch>
        </p:blipFill>
        <p:spPr bwMode="auto">
          <a:xfrm>
            <a:off x="4213224" y="4529138"/>
            <a:ext cx="2219561" cy="154306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ChangeArrowheads="1"/>
          </p:cNvSpPr>
          <p:nvPr/>
        </p:nvSpPr>
        <p:spPr bwMode="auto">
          <a:xfrm>
            <a:off x="0" y="130690"/>
            <a:ext cx="6858000" cy="82791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А коса-то, как букет.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(Морковь)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Зелёная толстуха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Надела уйму юбок.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Стоит как балерина,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Из листьев пелерина.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(Капуста)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Красный, детки, но не мак.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огороде - не бурак.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Сочный лакомый синьор.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Угадали? (Помидор)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огороде - жёлтый мяч.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Только не бежит он вскачь,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Он как полная луна.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Вкусные в нём семена.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(Тыква)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 извилистой дорожки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Растёт солнышко на ножке.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Как дозреет солнышко,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Будет горстка зёрнышек.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(Подсолнух)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зелёной палатке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Колобки спят сладко.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Много круглых крошек!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Что это? (Горошек)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Он кусает, только вот,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Зубок есть, но, где же рот?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Белый носит сюртучок.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Что, скажи, дружок? (Чеснок)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Бурая - не мишка,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норке - но не мышка. </a:t>
            </a:r>
            <a:endParaRPr kumimoji="0" lang="ru-RU" sz="1800" b="0" i="0" u="none" strike="noStrike" cap="none" normalizeH="0" baseline="0" dirty="0" smtClean="0">
              <a:ln>
                <a:noFill/>
              </a:ln>
              <a:solidFill>
                <a:schemeClr val="tx1"/>
              </a:solidFill>
              <a:effectLst/>
              <a:latin typeface="Arial" pitchFamily="34" charset="0"/>
            </a:endParaRPr>
          </a:p>
        </p:txBody>
      </p:sp>
      <p:pic>
        <p:nvPicPr>
          <p:cNvPr id="62466" name="Picture 2" descr="C:\Documents and Settings\Admin\Local Settings\Temporary Internet Files\Content.IE5\46XCJ92F\MM900303422[1].gif"/>
          <p:cNvPicPr>
            <a:picLocks noChangeAspect="1" noChangeArrowheads="1" noCrop="1"/>
          </p:cNvPicPr>
          <p:nvPr/>
        </p:nvPicPr>
        <p:blipFill>
          <a:blip r:embed="rId2" cstate="print"/>
          <a:srcRect/>
          <a:stretch>
            <a:fillRect/>
          </a:stretch>
        </p:blipFill>
        <p:spPr bwMode="auto">
          <a:xfrm>
            <a:off x="3198903" y="3143240"/>
            <a:ext cx="2695485" cy="186373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0" y="755570"/>
            <a:ext cx="6858000" cy="76328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(Картошка)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огороде хоть росла,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Знает ноты "соль" и "фа".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(Фасоль)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 этих жёлтых пирамидках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Сотни зёрен аппетитных.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(Кукуруза)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Это вовсе не игрушка -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Ароматная</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(Петрушка)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Хоть чернил он не видал,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Фиолетовым вдруг стал,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Любят овощ Ваня, Жан...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Так ведь это... (Баклажан)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Что это за рысачок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Завалился на бочок?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Сам упитанный, салатный.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Верно, детки</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(Кабачок)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Это что за чудеса?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На траве лежит звезда!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Может, это дивный сон?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Нет, ведь это</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(Патиссон)</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Конкурс капитанов: </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челночный бег, перенести по одному предмету (картошка, лук).</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оценивает.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5. Урожай собрали вы, и сейчас надо овощи перевезти на грузовой машине домой (в детский сад).</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100" b="0"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Эстафета с обручами </a:t>
            </a: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дорожке проводятся две линии на расстоянии 20 - 25 м одна от другой. Каждый игрок должен прокатить обруч от первой до второй линии, </a:t>
            </a:r>
            <a:endParaRPr kumimoji="0" lang="ru-RU" sz="1800" b="0" i="0" u="none" strike="noStrike" cap="none" normalizeH="0" baseline="0" dirty="0" smtClean="0">
              <a:ln>
                <a:noFill/>
              </a:ln>
              <a:solidFill>
                <a:schemeClr val="tx1"/>
              </a:solidFill>
              <a:effectLst/>
              <a:latin typeface="Arial" pitchFamily="34" charset="0"/>
            </a:endParaRPr>
          </a:p>
        </p:txBody>
      </p:sp>
      <p:pic>
        <p:nvPicPr>
          <p:cNvPr id="63490" name="Picture 2" descr="C:\Documents and Settings\Admin\Local Settings\Temporary Internet Files\Content.IE5\P11PTRJA\MM900286782[1].gif"/>
          <p:cNvPicPr>
            <a:picLocks noChangeAspect="1" noChangeArrowheads="1" noCrop="1"/>
          </p:cNvPicPr>
          <p:nvPr/>
        </p:nvPicPr>
        <p:blipFill>
          <a:blip r:embed="rId2" cstate="print"/>
          <a:srcRect/>
          <a:stretch>
            <a:fillRect/>
          </a:stretch>
        </p:blipFill>
        <p:spPr bwMode="auto">
          <a:xfrm>
            <a:off x="3500438" y="4786314"/>
            <a:ext cx="2920321" cy="1516081"/>
          </a:xfrm>
          <a:prstGeom prst="rect">
            <a:avLst/>
          </a:prstGeom>
          <a:noFill/>
        </p:spPr>
      </p:pic>
      <p:pic>
        <p:nvPicPr>
          <p:cNvPr id="63491" name="Picture 3" descr="C:\Documents and Settings\Admin\Local Settings\Temporary Internet Files\Content.IE5\46XCJ92F\MM900189245[1].gif"/>
          <p:cNvPicPr>
            <a:picLocks noChangeAspect="1" noChangeArrowheads="1" noCrop="1"/>
          </p:cNvPicPr>
          <p:nvPr/>
        </p:nvPicPr>
        <p:blipFill>
          <a:blip r:embed="rId3" cstate="print"/>
          <a:srcRect/>
          <a:stretch>
            <a:fillRect/>
          </a:stretch>
        </p:blipFill>
        <p:spPr bwMode="auto">
          <a:xfrm>
            <a:off x="5500702" y="428596"/>
            <a:ext cx="717550" cy="8207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0" y="1941091"/>
            <a:ext cx="6858000" cy="504753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вернуться обратно и передать обруч своему товарищу. Выигрывает та команда, которая раньше завершит эстафету.</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оценивает.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конкурс капитанов: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Мяч в кольцо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Командиры по одному перед баскетбольными щитами на расстоянии 2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 метра. Выигрывает та команда, чей капитан  больше всех попал в кольцо.</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6.Запрещенное движение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Играющие вместе с руководителем встают в круг. Руководитель выходит на шаг вперед, чтобы быть заметнее. Если играющих мало, то можно построить их в шеренгу, а самому встать перед ними. Руководитель предлагает ребятам выполнять за ним все движения, за исключением запрещенного, заранее им установленного. Например, запрещено выполнять движение "руки на пояс". Руководитель под музыку начинает делать разные движения, а все играющие повторяют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их.Неожиданно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руководитель выполняет запрещенное движение. Участник игры, повторяющий его, делает шаг вперед, а затем продолжает играть.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подводит итоги.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Вручение наград и призов участникам соревнований.</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Оборудование, инвентарь: 2 флажка, 2 обруча, 4 кегли, 2 корзинки, овощи,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А теперь в круг скорее становись,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Пой, пляши и веселись.</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Танец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Утят</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Ребята</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Дискотека! Ура!</a:t>
            </a:r>
            <a:endParaRPr kumimoji="0" lang="ru-RU" sz="1800" b="0" i="0" u="none" strike="noStrike" cap="none" normalizeH="0" baseline="0" dirty="0" smtClean="0">
              <a:ln>
                <a:noFill/>
              </a:ln>
              <a:solidFill>
                <a:schemeClr val="tx1"/>
              </a:solidFill>
              <a:effectLst/>
              <a:latin typeface="Arial" pitchFamily="34" charset="0"/>
            </a:endParaRPr>
          </a:p>
        </p:txBody>
      </p:sp>
      <p:pic>
        <p:nvPicPr>
          <p:cNvPr id="64514" name="Picture 2" descr="C:\Documents and Settings\Admin\Local Settings\Temporary Internet Files\Content.IE5\KP20GOHJ\MM900354675[1].gif"/>
          <p:cNvPicPr>
            <a:picLocks noChangeAspect="1" noChangeArrowheads="1" noCrop="1"/>
          </p:cNvPicPr>
          <p:nvPr/>
        </p:nvPicPr>
        <p:blipFill>
          <a:blip r:embed="rId2" cstate="print"/>
          <a:srcRect/>
          <a:stretch>
            <a:fillRect/>
          </a:stretch>
        </p:blipFill>
        <p:spPr bwMode="auto">
          <a:xfrm>
            <a:off x="4864100" y="530224"/>
            <a:ext cx="1667426" cy="1470007"/>
          </a:xfrm>
          <a:prstGeom prst="rect">
            <a:avLst/>
          </a:prstGeom>
          <a:noFill/>
        </p:spPr>
      </p:pic>
      <p:pic>
        <p:nvPicPr>
          <p:cNvPr id="64517" name="Picture 5" descr="C:\Documents and Settings\Admin\Local Settings\Temporary Internet Files\Content.IE5\4SI6E0KM\MM900285312[1].gif"/>
          <p:cNvPicPr>
            <a:picLocks noChangeAspect="1" noChangeArrowheads="1" noCrop="1"/>
          </p:cNvPicPr>
          <p:nvPr/>
        </p:nvPicPr>
        <p:blipFill>
          <a:blip r:embed="rId3" cstate="print"/>
          <a:srcRect/>
          <a:stretch>
            <a:fillRect/>
          </a:stretch>
        </p:blipFill>
        <p:spPr bwMode="auto">
          <a:xfrm>
            <a:off x="4438650" y="7470775"/>
            <a:ext cx="1239838" cy="81121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endParaRPr lang="ru-RU" sz="1000" dirty="0"/>
          </a:p>
        </p:txBody>
      </p:sp>
      <p:sp>
        <p:nvSpPr>
          <p:cNvPr id="3" name="Подзаголовок 2"/>
          <p:cNvSpPr>
            <a:spLocks noGrp="1"/>
          </p:cNvSpPr>
          <p:nvPr>
            <p:ph type="subTitle" idx="1"/>
          </p:nvPr>
        </p:nvSpPr>
        <p:spPr>
          <a:xfrm>
            <a:off x="1074420" y="1857356"/>
            <a:ext cx="5554980" cy="7286644"/>
          </a:xfrm>
        </p:spPr>
        <p:txBody>
          <a:bodyPr>
            <a:normAutofit fontScale="55000" lnSpcReduction="20000"/>
          </a:bodyPr>
          <a:lstStyle/>
          <a:p>
            <a:r>
              <a:rPr lang="ru-RU" b="1" cap="all" dirty="0" err="1" smtClean="0"/>
              <a:t>Психогимнастика</a:t>
            </a:r>
            <a:r>
              <a:rPr lang="ru-RU" b="1" cap="all" dirty="0" smtClean="0"/>
              <a:t> </a:t>
            </a:r>
            <a:br>
              <a:rPr lang="ru-RU" b="1" cap="all" dirty="0" smtClean="0"/>
            </a:br>
            <a:r>
              <a:rPr lang="ru-RU" b="1" cap="all" dirty="0" smtClean="0"/>
              <a:t>по методике М. И. Чистяковой</a:t>
            </a:r>
            <a:endParaRPr lang="ru-RU" dirty="0" smtClean="0"/>
          </a:p>
          <a:p>
            <a:r>
              <a:rPr lang="ru-RU" i="1" dirty="0" smtClean="0"/>
              <a:t>Используется для организации психологической безопасности</a:t>
            </a:r>
            <a:r>
              <a:rPr lang="ru-RU" dirty="0" smtClean="0"/>
              <a:t> </a:t>
            </a:r>
            <a:r>
              <a:rPr lang="ru-RU" i="1" dirty="0" smtClean="0"/>
              <a:t>детей дошкольного возраста в коллективе детей и взрослых.</a:t>
            </a:r>
            <a:endParaRPr lang="ru-RU" dirty="0" smtClean="0"/>
          </a:p>
          <a:p>
            <a:r>
              <a:rPr lang="ru-RU" b="1" cap="all" dirty="0" smtClean="0"/>
              <a:t>Для детей  старшего дошкольного возраста</a:t>
            </a:r>
            <a:endParaRPr lang="ru-RU" dirty="0" smtClean="0"/>
          </a:p>
          <a:p>
            <a:r>
              <a:rPr lang="ru-RU" b="1" i="1" dirty="0" smtClean="0"/>
              <a:t>Цветок.</a:t>
            </a:r>
            <a:endParaRPr lang="ru-RU" dirty="0" smtClean="0"/>
          </a:p>
          <a:p>
            <a:r>
              <a:rPr lang="ru-RU" dirty="0" smtClean="0"/>
              <a:t>Теплый луч упал на землю и согрел в земле зернышко. Из семечка проклюнулся росток. Из ростка вырос прекрасный цветок. Нежится цветок на солнце, подставляет теплу и свету каждый свой лепесток, поворачивая свою голову вслед солнцу.</a:t>
            </a:r>
          </a:p>
          <a:p>
            <a:r>
              <a:rPr lang="ru-RU" i="1" dirty="0" smtClean="0"/>
              <a:t>Выразительные движения</a:t>
            </a:r>
            <a:endParaRPr lang="ru-RU" dirty="0" smtClean="0"/>
          </a:p>
          <a:p>
            <a:r>
              <a:rPr lang="ru-RU" dirty="0" smtClean="0"/>
              <a:t>Сесть на корточки, голову и руки опустить. Поднимается голова, распрямляется корпус, руки поднимаются в стороны – цветок расцвел. Голова слегка откидывается назад, медленно поворачивается вслед за солнцем.</a:t>
            </a:r>
          </a:p>
          <a:p>
            <a:r>
              <a:rPr lang="ru-RU" i="1" dirty="0" smtClean="0"/>
              <a:t>Мимика</a:t>
            </a:r>
            <a:endParaRPr lang="ru-RU" dirty="0" smtClean="0"/>
          </a:p>
          <a:p>
            <a:r>
              <a:rPr lang="ru-RU" dirty="0" smtClean="0"/>
              <a:t>Глаза полузакрыты, улыбка, мышцы лица расслаблены.</a:t>
            </a:r>
          </a:p>
          <a:p>
            <a:r>
              <a:rPr lang="ru-RU" b="1" i="1" dirty="0" smtClean="0"/>
              <a:t>Ласка.</a:t>
            </a:r>
            <a:endParaRPr lang="ru-RU" dirty="0" smtClean="0"/>
          </a:p>
          <a:p>
            <a:r>
              <a:rPr lang="ru-RU" dirty="0" smtClean="0"/>
              <a:t>Ребенок с улыбкой гладит и прижимает к себе пушистого котенка. Котенок прикрывает глаза от удовольствия, мурлычет и выражает расположение к своему хозяину тем, что трется головой о его руки.</a:t>
            </a:r>
          </a:p>
          <a:p>
            <a:r>
              <a:rPr lang="ru-RU" b="1" i="1" dirty="0" smtClean="0"/>
              <a:t>Вкусные конфеты.</a:t>
            </a:r>
            <a:endParaRPr lang="ru-RU" dirty="0" smtClean="0"/>
          </a:p>
          <a:p>
            <a:r>
              <a:rPr lang="ru-RU" dirty="0" smtClean="0"/>
              <a:t>1. У девочки в руках воображаемый кулек (коробка) с конфетами.</a:t>
            </a:r>
          </a:p>
          <a:p>
            <a:r>
              <a:rPr lang="ru-RU" dirty="0" smtClean="0"/>
              <a:t>2. Она протягивает его по очереди детям. Они берут по одной конфете и благодарят ребенка.</a:t>
            </a:r>
          </a:p>
          <a:p>
            <a:r>
              <a:rPr lang="ru-RU" dirty="0" smtClean="0"/>
              <a:t>3. Разворачивают бумажки и кладут конфеты в рот.</a:t>
            </a:r>
          </a:p>
          <a:p>
            <a:r>
              <a:rPr lang="ru-RU" dirty="0" smtClean="0"/>
              <a:t>4. Изображают удовольствие, конфеты очень вкусные.</a:t>
            </a:r>
          </a:p>
          <a:p>
            <a:r>
              <a:rPr lang="ru-RU" b="1" i="1" dirty="0" smtClean="0"/>
              <a:t>Золотые капельки.</a:t>
            </a:r>
            <a:endParaRPr lang="ru-RU" dirty="0" smtClean="0"/>
          </a:p>
          <a:p>
            <a:r>
              <a:rPr lang="ru-RU" dirty="0" smtClean="0"/>
              <a:t>Идет теплый дождь. Пляшут пузырьки на лужах. Из-за тучки выглянуло солнце. Дождь стал золотым. Ребенок подставляет лицо золотым капелькам дождя. Приятен летний дождь. </a:t>
            </a:r>
          </a:p>
          <a:p>
            <a:r>
              <a:rPr lang="ru-RU" i="1" dirty="0" smtClean="0"/>
              <a:t>Звучит спокойная мелодичная музыка.</a:t>
            </a:r>
            <a:endParaRPr lang="ru-RU" dirty="0" smtClean="0"/>
          </a:p>
          <a:p>
            <a:r>
              <a:rPr lang="en-US" dirty="0" smtClean="0"/>
              <a:t> </a:t>
            </a:r>
            <a:endParaRPr lang="ru-RU" dirty="0" smtClean="0"/>
          </a:p>
          <a:p>
            <a:endParaRPr lang="ru-RU" dirty="0"/>
          </a:p>
        </p:txBody>
      </p:sp>
      <p:pic>
        <p:nvPicPr>
          <p:cNvPr id="3073" name="Picture 1" descr="C:\Documents and Settings\Admin\Local Settings\Temporary Internet Files\Content.IE5\KP20GOHJ\MM900283177[1].gif"/>
          <p:cNvPicPr>
            <a:picLocks noChangeAspect="1" noChangeArrowheads="1" noCrop="1"/>
          </p:cNvPicPr>
          <p:nvPr/>
        </p:nvPicPr>
        <p:blipFill>
          <a:blip r:embed="rId2" cstate="print"/>
          <a:srcRect/>
          <a:stretch>
            <a:fillRect/>
          </a:stretch>
        </p:blipFill>
        <p:spPr bwMode="auto">
          <a:xfrm>
            <a:off x="1703388" y="614363"/>
            <a:ext cx="1008062" cy="1154112"/>
          </a:xfrm>
          <a:prstGeom prst="rect">
            <a:avLst/>
          </a:prstGeom>
          <a:noFill/>
        </p:spPr>
      </p:pic>
      <p:pic>
        <p:nvPicPr>
          <p:cNvPr id="3074" name="Picture 2" descr="C:\Documents and Settings\Admin\Local Settings\Temporary Internet Files\Content.IE5\P11PTRJA\MM900282816[1].gif"/>
          <p:cNvPicPr>
            <a:picLocks noChangeAspect="1" noChangeArrowheads="1" noCrop="1"/>
          </p:cNvPicPr>
          <p:nvPr/>
        </p:nvPicPr>
        <p:blipFill>
          <a:blip r:embed="rId3" cstate="print"/>
          <a:srcRect/>
          <a:stretch>
            <a:fillRect/>
          </a:stretch>
        </p:blipFill>
        <p:spPr bwMode="auto">
          <a:xfrm>
            <a:off x="4932363" y="557213"/>
            <a:ext cx="906462" cy="1093787"/>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071546" y="642910"/>
          <a:ext cx="5025397" cy="8073823"/>
        </p:xfrm>
        <a:graphic>
          <a:graphicData uri="http://schemas.openxmlformats.org/drawingml/2006/table">
            <a:tbl>
              <a:tblPr/>
              <a:tblGrid>
                <a:gridCol w="318299"/>
                <a:gridCol w="1205205"/>
                <a:gridCol w="3501893"/>
              </a:tblGrid>
              <a:tr h="314084">
                <a:tc>
                  <a:txBody>
                    <a:bodyPr/>
                    <a:lstStyle/>
                    <a:p>
                      <a:pPr algn="ctr">
                        <a:lnSpc>
                          <a:spcPct val="115000"/>
                        </a:lnSpc>
                        <a:spcAft>
                          <a:spcPts val="0"/>
                        </a:spcAft>
                      </a:pPr>
                      <a:r>
                        <a:rPr lang="ru-RU" sz="1000" dirty="0">
                          <a:solidFill>
                            <a:srgbClr val="000000"/>
                          </a:solidFill>
                          <a:latin typeface="Times New Roman"/>
                          <a:ea typeface="Calibri"/>
                          <a:cs typeface="Times New Roman"/>
                        </a:rPr>
                        <a:t>№</a:t>
                      </a:r>
                      <a:endParaRPr lang="ru-RU" sz="1000" dirty="0">
                        <a:latin typeface="Calibri"/>
                        <a:ea typeface="Calibri"/>
                        <a:cs typeface="Times New Roman"/>
                      </a:endParaRPr>
                    </a:p>
                    <a:p>
                      <a:pPr algn="ctr">
                        <a:lnSpc>
                          <a:spcPct val="115000"/>
                        </a:lnSpc>
                        <a:spcAft>
                          <a:spcPts val="0"/>
                        </a:spcAft>
                      </a:pPr>
                      <a:r>
                        <a:rPr lang="ru-RU" sz="1000" dirty="0" err="1">
                          <a:solidFill>
                            <a:srgbClr val="000000"/>
                          </a:solidFill>
                          <a:latin typeface="Times New Roman"/>
                          <a:ea typeface="Calibri"/>
                          <a:cs typeface="Times New Roman"/>
                        </a:rPr>
                        <a:t>п</a:t>
                      </a:r>
                      <a:r>
                        <a:rPr lang="ru-RU" sz="1000" dirty="0">
                          <a:solidFill>
                            <a:srgbClr val="000000"/>
                          </a:solidFill>
                          <a:latin typeface="Times New Roman"/>
                          <a:ea typeface="Calibri"/>
                          <a:cs typeface="Times New Roman"/>
                        </a:rPr>
                        <a:t>/</a:t>
                      </a:r>
                      <a:r>
                        <a:rPr lang="ru-RU" sz="1000" dirty="0" err="1">
                          <a:solidFill>
                            <a:srgbClr val="000000"/>
                          </a:solidFill>
                          <a:latin typeface="Times New Roman"/>
                          <a:ea typeface="Calibri"/>
                          <a:cs typeface="Times New Roman"/>
                        </a:rPr>
                        <a:t>п</a:t>
                      </a:r>
                      <a:endParaRPr lang="ru-RU" sz="1000" dirty="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solidFill>
                            <a:srgbClr val="000000"/>
                          </a:solidFill>
                          <a:latin typeface="Times New Roman"/>
                          <a:ea typeface="Calibri"/>
                          <a:cs typeface="Times New Roman"/>
                        </a:rPr>
                        <a:t>Формы </a:t>
                      </a:r>
                      <a:br>
                        <a:rPr lang="ru-RU" sz="1000">
                          <a:solidFill>
                            <a:srgbClr val="000000"/>
                          </a:solidFill>
                          <a:latin typeface="Times New Roman"/>
                          <a:ea typeface="Calibri"/>
                          <a:cs typeface="Times New Roman"/>
                        </a:rPr>
                      </a:br>
                      <a:r>
                        <a:rPr lang="ru-RU" sz="1000">
                          <a:solidFill>
                            <a:srgbClr val="000000"/>
                          </a:solidFill>
                          <a:latin typeface="Times New Roman"/>
                          <a:ea typeface="Calibri"/>
                          <a:cs typeface="Times New Roman"/>
                        </a:rPr>
                        <a:t>и методы</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solidFill>
                            <a:srgbClr val="000000"/>
                          </a:solidFill>
                          <a:latin typeface="Times New Roman"/>
                          <a:ea typeface="Calibri"/>
                          <a:cs typeface="Times New Roman"/>
                        </a:rPr>
                        <a:t>Содержание</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066">
                <a:tc>
                  <a:txBody>
                    <a:bodyPr/>
                    <a:lstStyle/>
                    <a:p>
                      <a:pPr algn="ctr">
                        <a:lnSpc>
                          <a:spcPct val="115000"/>
                        </a:lnSpc>
                        <a:spcAft>
                          <a:spcPts val="0"/>
                        </a:spcAft>
                      </a:pPr>
                      <a:r>
                        <a:rPr lang="ru-RU" sz="1000">
                          <a:solidFill>
                            <a:srgbClr val="000000"/>
                          </a:solidFill>
                          <a:latin typeface="Times New Roman"/>
                          <a:ea typeface="Calibri"/>
                          <a:cs typeface="Times New Roman"/>
                        </a:rPr>
                        <a:t>1</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solidFill>
                            <a:srgbClr val="000000"/>
                          </a:solidFill>
                          <a:latin typeface="Times New Roman"/>
                          <a:ea typeface="Calibri"/>
                          <a:cs typeface="Times New Roman"/>
                        </a:rPr>
                        <a:t>2</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00">
                          <a:solidFill>
                            <a:srgbClr val="000000"/>
                          </a:solidFill>
                          <a:latin typeface="Times New Roman"/>
                          <a:ea typeface="Calibri"/>
                          <a:cs typeface="Times New Roman"/>
                        </a:rPr>
                        <a:t>3</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1</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Обеспечение здорового ритма жизни</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щадящий режим (адаптационный период);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гибкий режим</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0183">
                <a:tc>
                  <a:txBody>
                    <a:bodyPr/>
                    <a:lstStyle/>
                    <a:p>
                      <a:pPr algn="ctr">
                        <a:lnSpc>
                          <a:spcPct val="115000"/>
                        </a:lnSpc>
                        <a:spcAft>
                          <a:spcPts val="0"/>
                        </a:spcAft>
                      </a:pPr>
                      <a:r>
                        <a:rPr lang="ru-RU" sz="1000">
                          <a:solidFill>
                            <a:srgbClr val="000000"/>
                          </a:solidFill>
                          <a:latin typeface="Times New Roman"/>
                          <a:ea typeface="Calibri"/>
                          <a:cs typeface="Times New Roman"/>
                        </a:rPr>
                        <a:t>2</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Физические упражнения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утренняя гимнастика;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физкультурно-оздоровительные занятия;</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подвижные и динамичные игры;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профилактическая гимнастика (дыхательная, звуковая, йога, улучшение осанки, плоскостопия, зрения) ;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спортивные игры;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терренкур (дозированная ходьба) </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118">
                <a:tc>
                  <a:txBody>
                    <a:bodyPr/>
                    <a:lstStyle/>
                    <a:p>
                      <a:pPr algn="ctr">
                        <a:lnSpc>
                          <a:spcPct val="115000"/>
                        </a:lnSpc>
                        <a:spcAft>
                          <a:spcPts val="0"/>
                        </a:spcAft>
                      </a:pPr>
                      <a:r>
                        <a:rPr lang="ru-RU" sz="1000">
                          <a:solidFill>
                            <a:srgbClr val="000000"/>
                          </a:solidFill>
                          <a:latin typeface="Times New Roman"/>
                          <a:ea typeface="Calibri"/>
                          <a:cs typeface="Times New Roman"/>
                        </a:rPr>
                        <a:t>3</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Гигиенические и водные процедуры</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умывание;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мытье рук;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игры с водой;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обеспечение чистоты среды</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118">
                <a:tc>
                  <a:txBody>
                    <a:bodyPr/>
                    <a:lstStyle/>
                    <a:p>
                      <a:pPr algn="ctr">
                        <a:lnSpc>
                          <a:spcPct val="115000"/>
                        </a:lnSpc>
                        <a:spcAft>
                          <a:spcPts val="0"/>
                        </a:spcAft>
                      </a:pPr>
                      <a:r>
                        <a:rPr lang="ru-RU" sz="1000">
                          <a:solidFill>
                            <a:srgbClr val="000000"/>
                          </a:solidFill>
                          <a:latin typeface="Times New Roman"/>
                          <a:ea typeface="Calibri"/>
                          <a:cs typeface="Times New Roman"/>
                        </a:rPr>
                        <a:t>4</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Свето-воздушные ванны</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проветривание помещений;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прогулки на свежем воздухе;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обеспечение температурного режима и чистоты воздуха</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5</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Активный отдых</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развлечение, праздники, игры, забавы;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дни здоровья;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каникулы</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6</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Арома- и фитотерапия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dirty="0">
                          <a:solidFill>
                            <a:srgbClr val="000000"/>
                          </a:solidFill>
                          <a:latin typeface="Times New Roman"/>
                          <a:ea typeface="Calibri"/>
                          <a:cs typeface="Times New Roman"/>
                        </a:rPr>
                        <a:t>– ароматизация помещений;</a:t>
                      </a:r>
                      <a:endParaRPr lang="ru-RU" sz="1000" dirty="0">
                        <a:latin typeface="Calibri"/>
                        <a:ea typeface="Calibri"/>
                        <a:cs typeface="Times New Roman"/>
                      </a:endParaRPr>
                    </a:p>
                    <a:p>
                      <a:pPr algn="l">
                        <a:lnSpc>
                          <a:spcPct val="115000"/>
                        </a:lnSpc>
                        <a:spcAft>
                          <a:spcPts val="0"/>
                        </a:spcAft>
                      </a:pPr>
                      <a:r>
                        <a:rPr lang="ru-RU" sz="1000" dirty="0">
                          <a:solidFill>
                            <a:srgbClr val="000000"/>
                          </a:solidFill>
                          <a:latin typeface="Times New Roman"/>
                          <a:ea typeface="Calibri"/>
                          <a:cs typeface="Times New Roman"/>
                        </a:rPr>
                        <a:t> – сеанс </a:t>
                      </a:r>
                      <a:r>
                        <a:rPr lang="ru-RU" sz="1000" dirty="0" err="1">
                          <a:solidFill>
                            <a:srgbClr val="000000"/>
                          </a:solidFill>
                          <a:latin typeface="Times New Roman"/>
                          <a:ea typeface="Calibri"/>
                          <a:cs typeface="Times New Roman"/>
                        </a:rPr>
                        <a:t>фитоаэроионизации</a:t>
                      </a:r>
                      <a:r>
                        <a:rPr lang="ru-RU" sz="1000" dirty="0">
                          <a:solidFill>
                            <a:srgbClr val="000000"/>
                          </a:solidFill>
                          <a:latin typeface="Times New Roman"/>
                          <a:ea typeface="Calibri"/>
                          <a:cs typeface="Times New Roman"/>
                        </a:rPr>
                        <a:t>; </a:t>
                      </a:r>
                      <a:endParaRPr lang="ru-RU" sz="1000" dirty="0">
                        <a:latin typeface="Calibri"/>
                        <a:ea typeface="Calibri"/>
                        <a:cs typeface="Times New Roman"/>
                      </a:endParaRPr>
                    </a:p>
                    <a:p>
                      <a:pPr algn="l">
                        <a:lnSpc>
                          <a:spcPct val="115000"/>
                        </a:lnSpc>
                        <a:spcAft>
                          <a:spcPts val="0"/>
                        </a:spcAft>
                      </a:pPr>
                      <a:r>
                        <a:rPr lang="ru-RU" sz="1000" dirty="0">
                          <a:solidFill>
                            <a:srgbClr val="000000"/>
                          </a:solidFill>
                          <a:latin typeface="Times New Roman"/>
                          <a:ea typeface="Calibri"/>
                          <a:cs typeface="Times New Roman"/>
                        </a:rPr>
                        <a:t>– </a:t>
                      </a:r>
                      <a:r>
                        <a:rPr lang="ru-RU" sz="1000" dirty="0" err="1">
                          <a:solidFill>
                            <a:srgbClr val="000000"/>
                          </a:solidFill>
                          <a:latin typeface="Times New Roman"/>
                          <a:ea typeface="Calibri"/>
                          <a:cs typeface="Times New Roman"/>
                        </a:rPr>
                        <a:t>фитопитание</a:t>
                      </a:r>
                      <a:r>
                        <a:rPr lang="ru-RU" sz="1000" dirty="0">
                          <a:solidFill>
                            <a:srgbClr val="000000"/>
                          </a:solidFill>
                          <a:latin typeface="Times New Roman"/>
                          <a:ea typeface="Calibri"/>
                          <a:cs typeface="Times New Roman"/>
                        </a:rPr>
                        <a:t> (чаи, коктейли, отвары) </a:t>
                      </a:r>
                      <a:endParaRPr lang="ru-RU" sz="1000" dirty="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084">
                <a:tc>
                  <a:txBody>
                    <a:bodyPr/>
                    <a:lstStyle/>
                    <a:p>
                      <a:pPr algn="ctr">
                        <a:lnSpc>
                          <a:spcPct val="115000"/>
                        </a:lnSpc>
                        <a:spcAft>
                          <a:spcPts val="0"/>
                        </a:spcAft>
                      </a:pPr>
                      <a:r>
                        <a:rPr lang="ru-RU" sz="1000">
                          <a:solidFill>
                            <a:srgbClr val="000000"/>
                          </a:solidFill>
                          <a:latin typeface="Times New Roman"/>
                          <a:ea typeface="Calibri"/>
                          <a:cs typeface="Times New Roman"/>
                        </a:rPr>
                        <a:t>7</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Диетотерапия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рациональное питание, индивидуальное меню (аллергия)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8</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Свето-цветотерапия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обеспечение светового режима;</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цветовое и световое сопровождение среды и учебного процесса</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9</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Музыко-</a:t>
                      </a:r>
                      <a:br>
                        <a:rPr lang="ru-RU" sz="1000">
                          <a:solidFill>
                            <a:srgbClr val="000000"/>
                          </a:solidFill>
                          <a:latin typeface="Times New Roman"/>
                          <a:ea typeface="Calibri"/>
                          <a:cs typeface="Times New Roman"/>
                        </a:rPr>
                      </a:br>
                      <a:r>
                        <a:rPr lang="ru-RU" sz="1000">
                          <a:solidFill>
                            <a:srgbClr val="000000"/>
                          </a:solidFill>
                          <a:latin typeface="Times New Roman"/>
                          <a:ea typeface="Calibri"/>
                          <a:cs typeface="Times New Roman"/>
                        </a:rPr>
                        <a:t>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музсопровождение режимных моментов;</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 музоформление фона занятий;</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 музтеатральная деятельность</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7133">
                <a:tc>
                  <a:txBody>
                    <a:bodyPr/>
                    <a:lstStyle/>
                    <a:p>
                      <a:pPr algn="ctr">
                        <a:lnSpc>
                          <a:spcPct val="115000"/>
                        </a:lnSpc>
                        <a:spcAft>
                          <a:spcPts val="0"/>
                        </a:spcAft>
                      </a:pPr>
                      <a:r>
                        <a:rPr lang="ru-RU" sz="1000">
                          <a:solidFill>
                            <a:srgbClr val="000000"/>
                          </a:solidFill>
                          <a:latin typeface="Times New Roman"/>
                          <a:ea typeface="Calibri"/>
                          <a:cs typeface="Times New Roman"/>
                        </a:rPr>
                        <a:t>10</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Аутотренинг и психогимнастика</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игры и упражнения на развитие эмоциональной сферы;</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 игры тренинга на подавление отрицательных эмоций и снятия невротических состояний;</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 коррекция поведения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084">
                <a:tc>
                  <a:txBody>
                    <a:bodyPr/>
                    <a:lstStyle/>
                    <a:p>
                      <a:pPr algn="ctr">
                        <a:lnSpc>
                          <a:spcPct val="115000"/>
                        </a:lnSpc>
                        <a:spcAft>
                          <a:spcPts val="0"/>
                        </a:spcAft>
                      </a:pPr>
                      <a:r>
                        <a:rPr lang="ru-RU" sz="1000">
                          <a:solidFill>
                            <a:srgbClr val="000000"/>
                          </a:solidFill>
                          <a:latin typeface="Times New Roman"/>
                          <a:ea typeface="Calibri"/>
                          <a:cs typeface="Times New Roman"/>
                        </a:rPr>
                        <a:t>11</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Спецзакаливание</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босоножье, игровой массаж;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дыхательная гимнастика</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100">
                <a:tc>
                  <a:txBody>
                    <a:bodyPr/>
                    <a:lstStyle/>
                    <a:p>
                      <a:pPr algn="ctr">
                        <a:lnSpc>
                          <a:spcPct val="115000"/>
                        </a:lnSpc>
                        <a:spcAft>
                          <a:spcPts val="0"/>
                        </a:spcAft>
                      </a:pPr>
                      <a:r>
                        <a:rPr lang="ru-RU" sz="1000">
                          <a:solidFill>
                            <a:srgbClr val="000000"/>
                          </a:solidFill>
                          <a:latin typeface="Times New Roman"/>
                          <a:ea typeface="Calibri"/>
                          <a:cs typeface="Times New Roman"/>
                        </a:rPr>
                        <a:t>12</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Физиотерапия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 люстра Чижевского; </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тубус-кварц;</a:t>
                      </a:r>
                      <a:endParaRPr lang="ru-RU" sz="1000">
                        <a:latin typeface="Calibri"/>
                        <a:ea typeface="Calibri"/>
                        <a:cs typeface="Times New Roman"/>
                      </a:endParaRPr>
                    </a:p>
                    <a:p>
                      <a:pPr algn="l">
                        <a:lnSpc>
                          <a:spcPct val="115000"/>
                        </a:lnSpc>
                        <a:spcAft>
                          <a:spcPts val="0"/>
                        </a:spcAft>
                      </a:pPr>
                      <a:r>
                        <a:rPr lang="ru-RU" sz="1000">
                          <a:solidFill>
                            <a:srgbClr val="000000"/>
                          </a:solidFill>
                          <a:latin typeface="Times New Roman"/>
                          <a:ea typeface="Calibri"/>
                          <a:cs typeface="Times New Roman"/>
                        </a:rPr>
                        <a:t>– солюкс</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084">
                <a:tc>
                  <a:txBody>
                    <a:bodyPr/>
                    <a:lstStyle/>
                    <a:p>
                      <a:pPr algn="ctr">
                        <a:lnSpc>
                          <a:spcPct val="115000"/>
                        </a:lnSpc>
                        <a:spcAft>
                          <a:spcPts val="0"/>
                        </a:spcAft>
                      </a:pPr>
                      <a:r>
                        <a:rPr lang="ru-RU" sz="1000">
                          <a:solidFill>
                            <a:srgbClr val="000000"/>
                          </a:solidFill>
                          <a:latin typeface="Times New Roman"/>
                          <a:ea typeface="Calibri"/>
                          <a:cs typeface="Times New Roman"/>
                        </a:rPr>
                        <a:t>13</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a:solidFill>
                            <a:srgbClr val="000000"/>
                          </a:solidFill>
                          <a:latin typeface="Times New Roman"/>
                          <a:ea typeface="Calibri"/>
                          <a:cs typeface="Times New Roman"/>
                        </a:rPr>
                        <a:t>Стимулиру-ющая терапия</a:t>
                      </a:r>
                      <a:endParaRPr lang="ru-RU" sz="100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000" dirty="0">
                          <a:solidFill>
                            <a:srgbClr val="000000"/>
                          </a:solidFill>
                          <a:latin typeface="Times New Roman"/>
                          <a:ea typeface="Calibri"/>
                          <a:cs typeface="Times New Roman"/>
                        </a:rPr>
                        <a:t>– </a:t>
                      </a:r>
                      <a:r>
                        <a:rPr lang="ru-RU" sz="1000" dirty="0" err="1">
                          <a:solidFill>
                            <a:srgbClr val="000000"/>
                          </a:solidFill>
                          <a:latin typeface="Times New Roman"/>
                          <a:ea typeface="Calibri"/>
                          <a:cs typeface="Times New Roman"/>
                        </a:rPr>
                        <a:t>адаптогены</a:t>
                      </a:r>
                      <a:r>
                        <a:rPr lang="ru-RU" sz="1000" dirty="0">
                          <a:solidFill>
                            <a:srgbClr val="000000"/>
                          </a:solidFill>
                          <a:latin typeface="Times New Roman"/>
                          <a:ea typeface="Calibri"/>
                          <a:cs typeface="Times New Roman"/>
                        </a:rPr>
                        <a:t> и стимуляторы (по плану оздоровительных мероприятий)</a:t>
                      </a:r>
                      <a:endParaRPr lang="ru-RU" sz="1000" dirty="0">
                        <a:latin typeface="Calibri"/>
                        <a:ea typeface="Calibri"/>
                        <a:cs typeface="Times New Roman"/>
                      </a:endParaRPr>
                    </a:p>
                  </a:txBody>
                  <a:tcPr marL="2797" marR="2797" marT="2797" marB="2797"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2049" name="Picture 1" descr="C:\Documents and Settings\Admin\Local Settings\Temporary Internet Files\Content.IE5\46XCJ92F\MM900286743[1].gif"/>
          <p:cNvPicPr>
            <a:picLocks noChangeAspect="1" noChangeArrowheads="1" noCrop="1"/>
          </p:cNvPicPr>
          <p:nvPr/>
        </p:nvPicPr>
        <p:blipFill>
          <a:blip r:embed="rId2" cstate="print"/>
          <a:srcRect/>
          <a:stretch>
            <a:fillRect/>
          </a:stretch>
        </p:blipFill>
        <p:spPr bwMode="auto">
          <a:xfrm>
            <a:off x="0" y="0"/>
            <a:ext cx="1130313" cy="1080900"/>
          </a:xfrm>
          <a:prstGeom prst="rect">
            <a:avLst/>
          </a:prstGeom>
          <a:noFill/>
        </p:spPr>
      </p:pic>
      <p:sp>
        <p:nvSpPr>
          <p:cNvPr id="2050" name="Rectangle 2"/>
          <p:cNvSpPr>
            <a:spLocks noChangeArrowheads="1"/>
          </p:cNvSpPr>
          <p:nvPr/>
        </p:nvSpPr>
        <p:spPr bwMode="auto">
          <a:xfrm>
            <a:off x="0" y="28572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ФОРМЫ И МЕТОДЫ ОЗДОРОВЛЕНИЯ ДЕТЕЙ</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 y="-8496852"/>
            <a:ext cx="12001560" cy="174509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4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СОВЕТЫ </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ОЗДОРОВИТЕЛЬНЫЕ МЕРОПРИЯТИЯ ДЛЯ ДЕТЕЙ, </a:t>
            </a:r>
            <a:b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ЧАСТО БОЛЕЮЩИХ ОРЗ</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Дома давать свежие фрукты, ягоды, овощи (яблоки, сливы, груши,</a:t>
            </a:r>
          </a:p>
          <a:p>
            <a:pPr marL="0" marR="0" lvl="0" indent="228600" algn="l" defTabSz="914400" rtl="0" eaLnBrk="0" fontAlgn="base" latinLnBrk="0" hangingPunct="0">
              <a:lnSpc>
                <a:spcPct val="100000"/>
              </a:lnSpc>
              <a:spcBef>
                <a:spcPct val="0"/>
              </a:spcBef>
              <a:spcAft>
                <a:spcPct val="0"/>
              </a:spcAft>
              <a:buClrTx/>
              <a:buSzTx/>
              <a:buFontTx/>
              <a:buAutoNum type="arabicPeriod"/>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смородину, капусту, зеленый горошек, чеснок, свеклу, лук).</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Регулярно полоскать рот после приема пищи.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Давать дома настой шиповника.</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Смазывать зев раствором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Люголя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каланхоэ</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течение 7</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дней 2 раза в день.</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Давать поливитамины по 1 драже 3 раза в день в течение месяца.</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Общие ванны с настоем трав (ромашка, череда, дубовая кора), хвойные ванны,</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морская соль через день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 ванн всего.</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Профилактика гриппа, ОРЗ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интерферон,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оксолиновая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мазь.</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Массаж на область грудной клетки.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Проводить следует по 2</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вышеперечисленных мероприятия одновременно.</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ПРОФИЛАКТИКА ПЛОСКОСТОПИЯ</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раннем детском возрасте маловыраженные формы плоскостопия обычно</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безболезненны, но в дальнейшем по мере роста ребенка этот недостаток может</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увеличиться, причинять много неприятностей и даже привести к искривлению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позвоночника.</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Основным средством профилактики является специальная гимнастика.</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Комплекс специальных упражнений:</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ходьба на носках;</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ходьба на наружном своде стопы;</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ходьба по наклонной плоскости;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ходьба по гимнастической палке;</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катание мяча ногой;</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захват мяча ногами;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приседания стоя на палке;</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приседания на мяче;</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9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захват 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подгребание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песка пальцами ног; </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захват и перекладывание мелких предметов пальцами ног.</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Закончить упражнения ходьбой на носках, обычной ходьбой.</a:t>
            </a:r>
            <a:r>
              <a:rPr kumimoji="0" lang="ru-RU" sz="800" b="0" i="0" u="none" strike="noStrike" cap="none" normalizeH="0" baseline="0" dirty="0" smtClean="0">
                <a:ln>
                  <a:noFill/>
                </a:ln>
                <a:solidFill>
                  <a:schemeClr val="tx1"/>
                </a:solidFill>
                <a:effectLst/>
                <a:latin typeface="Arial" pitchFamily="34" charset="0"/>
              </a:rPr>
              <a:t> </a:t>
            </a:r>
            <a:endParaRPr kumimoji="0" lang="ru-RU" sz="1800" b="0" i="0" u="none" strike="noStrike" cap="none" normalizeH="0" baseline="0" dirty="0" smtClean="0">
              <a:ln>
                <a:noFill/>
              </a:ln>
              <a:solidFill>
                <a:schemeClr val="tx1"/>
              </a:solidFill>
              <a:effectLst/>
              <a:latin typeface="Arial" pitchFamily="34" charset="0"/>
            </a:endParaRPr>
          </a:p>
        </p:txBody>
      </p:sp>
      <p:pic>
        <p:nvPicPr>
          <p:cNvPr id="53250" name="Picture 2" descr="C:\Documents and Settings\Admin\Local Settings\Temporary Internet Files\Content.IE5\KP20GOHJ\MM900213480[1].gif"/>
          <p:cNvPicPr>
            <a:picLocks noChangeAspect="1" noChangeArrowheads="1" noCrop="1"/>
          </p:cNvPicPr>
          <p:nvPr/>
        </p:nvPicPr>
        <p:blipFill>
          <a:blip r:embed="rId2" cstate="print"/>
          <a:srcRect/>
          <a:stretch>
            <a:fillRect/>
          </a:stretch>
        </p:blipFill>
        <p:spPr bwMode="auto">
          <a:xfrm>
            <a:off x="4214818" y="428596"/>
            <a:ext cx="2179647" cy="228406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0" y="1100920"/>
            <a:ext cx="6429396"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ДВИГАТЕЛЬНАЯ ДЕЯТЕЛЬНОСТЬ ДЕТЕЙ НА ПРОГУЛКЕ</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Организация разнообразной двигательной деятельности детей на прогулках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дело нелегкое, так как нужно суметь удовлетворить потребности всех детей.</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Необходимо внести в перспективный план подвижные игры в соответствии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 задачами, стоящими по физическому воспитанию (подвижные игры,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хороводные, индивидуальные упражнения).</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Проводя в течение 1 недели запланированную игру, желательно вносить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различные ее варианты и эстафеты. Очень нравятся детям игры-соревнования</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промочи ноги</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Найди предмет</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Будь ловким</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Использовать на участке, помимо выносных игрушек, мячи, веревки,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палочки-выручалочки, лабиринты, лесенки, колокольчик, флажок.</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Организация игр зависит от условий, эмоционального настроя,</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 учетом возрастных особенностей детей, индивидуальности.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Обязательно учитывать время года и использовать его по назначению.</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Задачи воспитателей совместно с родителями в том, чтобы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прогулки были активными. Дети, систематически занимающиеся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физкультурой, становятся не только здоровее, крепче, закаленнее,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решительнее, смелее, сообразительнее, внимательнее, но и более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настойчивы в достижении намеченной цели, легче входят в коллектив, </a:t>
            </a: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успешнее овладевают трудовыми навыками.</a:t>
            </a:r>
            <a:endParaRPr kumimoji="0" lang="ru-RU" sz="1800" b="0" i="0" u="none" strike="noStrike" cap="none" normalizeH="0" baseline="0" dirty="0" smtClean="0">
              <a:ln>
                <a:noFill/>
              </a:ln>
              <a:solidFill>
                <a:schemeClr val="tx1"/>
              </a:solidFill>
              <a:effectLst/>
              <a:latin typeface="Arial" pitchFamily="34" charset="0"/>
            </a:endParaRPr>
          </a:p>
        </p:txBody>
      </p:sp>
      <p:pic>
        <p:nvPicPr>
          <p:cNvPr id="54274" name="Picture 2" descr="C:\Documents and Settings\Admin\Local Settings\Temporary Internet Files\Content.IE5\46XCJ92F\MM900283627[1].gif"/>
          <p:cNvPicPr>
            <a:picLocks noChangeAspect="1" noChangeArrowheads="1" noCrop="1"/>
          </p:cNvPicPr>
          <p:nvPr/>
        </p:nvPicPr>
        <p:blipFill>
          <a:blip r:embed="rId2" cstate="print"/>
          <a:srcRect/>
          <a:stretch>
            <a:fillRect/>
          </a:stretch>
        </p:blipFill>
        <p:spPr bwMode="auto">
          <a:xfrm>
            <a:off x="3929066" y="5643569"/>
            <a:ext cx="1773259" cy="295738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74420" y="1142976"/>
            <a:ext cx="5554980" cy="7786742"/>
          </a:xfrm>
        </p:spPr>
        <p:txBody>
          <a:bodyPr>
            <a:normAutofit fontScale="77500" lnSpcReduction="20000"/>
          </a:bodyPr>
          <a:lstStyle/>
          <a:p>
            <a:r>
              <a:rPr lang="ru-RU" b="1" cap="all" dirty="0" smtClean="0"/>
              <a:t>Профилактика сколиоза</a:t>
            </a:r>
            <a:endParaRPr lang="ru-RU" dirty="0" smtClean="0"/>
          </a:p>
          <a:p>
            <a:r>
              <a:rPr lang="ru-RU" dirty="0" smtClean="0"/>
              <a:t>Нарушение осанки у детей встречается очень часто. Что же может произойти? Если ребенок неправильно держит тело, его грудная клетка постепенно сужается, делается плоской, углы лопаток начинают торчать, отходя от позвоночника, спина горбится, живот выпячивается вперед. Начинает искривляться позвоночник, возникает боковой изгиб (сколиоз) или сутулость.</a:t>
            </a:r>
          </a:p>
          <a:p>
            <a:r>
              <a:rPr lang="ru-RU" dirty="0" smtClean="0"/>
              <a:t>Все это вредит здоровью.</a:t>
            </a:r>
          </a:p>
          <a:p>
            <a:r>
              <a:rPr lang="ru-RU" dirty="0" smtClean="0"/>
              <a:t>П </a:t>
            </a:r>
            <a:r>
              <a:rPr lang="ru-RU" dirty="0" err="1" smtClean="0"/>
              <a:t>р</a:t>
            </a:r>
            <a:r>
              <a:rPr lang="ru-RU" dirty="0" smtClean="0"/>
              <a:t> и ч и </a:t>
            </a:r>
            <a:r>
              <a:rPr lang="ru-RU" dirty="0" err="1" smtClean="0"/>
              <a:t>н</a:t>
            </a:r>
            <a:r>
              <a:rPr lang="ru-RU" dirty="0" smtClean="0"/>
              <a:t> </a:t>
            </a:r>
            <a:r>
              <a:rPr lang="ru-RU" dirty="0" err="1" smtClean="0"/>
              <a:t>ы</a:t>
            </a:r>
            <a:r>
              <a:rPr lang="ru-RU" dirty="0" smtClean="0"/>
              <a:t> неправильной осанки:</a:t>
            </a:r>
          </a:p>
          <a:p>
            <a:r>
              <a:rPr lang="ru-RU" dirty="0" smtClean="0"/>
              <a:t>1. Привычка стоять с опорой на одну ногу.</a:t>
            </a:r>
          </a:p>
          <a:p>
            <a:r>
              <a:rPr lang="ru-RU" dirty="0" smtClean="0"/>
              <a:t>2. Походка с опущенной головой.</a:t>
            </a:r>
          </a:p>
          <a:p>
            <a:r>
              <a:rPr lang="ru-RU" dirty="0" smtClean="0"/>
              <a:t>3. Одностороннее отягощение.</a:t>
            </a:r>
          </a:p>
          <a:p>
            <a:r>
              <a:rPr lang="ru-RU" dirty="0" smtClean="0"/>
              <a:t>4. Привычка сидеть на передней части стула.</a:t>
            </a:r>
          </a:p>
          <a:p>
            <a:r>
              <a:rPr lang="ru-RU" dirty="0" smtClean="0"/>
              <a:t>5. Высокий стул, стол.</a:t>
            </a:r>
          </a:p>
          <a:p>
            <a:r>
              <a:rPr lang="ru-RU" dirty="0" smtClean="0"/>
              <a:t>6. Очень мягкая мебель, постель, подушка.</a:t>
            </a:r>
          </a:p>
          <a:p>
            <a:r>
              <a:rPr lang="ru-RU" dirty="0" smtClean="0"/>
              <a:t>7. Привычка спать в одной позе, на одной стороне.</a:t>
            </a:r>
          </a:p>
          <a:p>
            <a:r>
              <a:rPr lang="ru-RU" dirty="0" smtClean="0"/>
              <a:t>Основным средством профилактики и лечения сколиоза служат физические упражнения, способствующие подвижности грудной клетки, укреплению мышц спины, межлопаточной зоны, живота, а также устранение причин возникновения неправильной осанки.</a:t>
            </a:r>
          </a:p>
          <a:p>
            <a:endParaRPr lang="ru-RU" dirty="0"/>
          </a:p>
        </p:txBody>
      </p:sp>
      <p:pic>
        <p:nvPicPr>
          <p:cNvPr id="55298" name="Picture 2" descr="C:\Documents and Settings\Admin\Local Settings\Temporary Internet Files\Content.IE5\4SI6E0KM\MM900283805[1].gif"/>
          <p:cNvPicPr>
            <a:picLocks noChangeAspect="1" noChangeArrowheads="1" noCrop="1"/>
          </p:cNvPicPr>
          <p:nvPr/>
        </p:nvPicPr>
        <p:blipFill>
          <a:blip r:embed="rId2" cstate="print"/>
          <a:srcRect/>
          <a:stretch>
            <a:fillRect/>
          </a:stretch>
        </p:blipFill>
        <p:spPr bwMode="auto">
          <a:xfrm>
            <a:off x="377825" y="1695450"/>
            <a:ext cx="581025" cy="2162170"/>
          </a:xfrm>
          <a:prstGeom prst="rect">
            <a:avLst/>
          </a:prstGeom>
          <a:noFill/>
        </p:spPr>
      </p:pic>
      <p:pic>
        <p:nvPicPr>
          <p:cNvPr id="55299" name="Picture 3" descr="C:\Documents and Settings\Admin\Local Settings\Temporary Internet Files\Content.IE5\KP20GOHJ\MM900236360[1].gif"/>
          <p:cNvPicPr>
            <a:picLocks noChangeAspect="1" noChangeArrowheads="1" noCrop="1"/>
          </p:cNvPicPr>
          <p:nvPr/>
        </p:nvPicPr>
        <p:blipFill>
          <a:blip r:embed="rId3" cstate="print"/>
          <a:srcRect/>
          <a:stretch>
            <a:fillRect/>
          </a:stretch>
        </p:blipFill>
        <p:spPr bwMode="auto">
          <a:xfrm>
            <a:off x="285728" y="8643966"/>
            <a:ext cx="5006224" cy="107085"/>
          </a:xfrm>
          <a:prstGeom prst="rect">
            <a:avLst/>
          </a:prstGeom>
          <a:noFill/>
        </p:spPr>
      </p:pic>
      <p:pic>
        <p:nvPicPr>
          <p:cNvPr id="55300" name="Picture 4" descr="C:\Documents and Settings\Admin\Local Settings\Temporary Internet Files\Content.IE5\P11PTRJA\MM900283809[1].gif"/>
          <p:cNvPicPr>
            <a:picLocks noChangeAspect="1" noChangeArrowheads="1" noCrop="1"/>
          </p:cNvPicPr>
          <p:nvPr/>
        </p:nvPicPr>
        <p:blipFill>
          <a:blip r:embed="rId4" cstate="print"/>
          <a:srcRect/>
          <a:stretch>
            <a:fillRect/>
          </a:stretch>
        </p:blipFill>
        <p:spPr bwMode="auto">
          <a:xfrm>
            <a:off x="5703888" y="8183563"/>
            <a:ext cx="816520" cy="780825"/>
          </a:xfrm>
          <a:prstGeom prst="rect">
            <a:avLst/>
          </a:prstGeom>
          <a:noFill/>
        </p:spPr>
      </p:pic>
      <p:pic>
        <p:nvPicPr>
          <p:cNvPr id="55301" name="Picture 5" descr="C:\Documents and Settings\Admin\Local Settings\Temporary Internet Files\Content.IE5\P11PTRJA\MM900223743[1].gif"/>
          <p:cNvPicPr>
            <a:picLocks noChangeAspect="1" noChangeArrowheads="1" noCrop="1"/>
          </p:cNvPicPr>
          <p:nvPr/>
        </p:nvPicPr>
        <p:blipFill>
          <a:blip r:embed="rId5" cstate="print"/>
          <a:srcRect/>
          <a:stretch>
            <a:fillRect/>
          </a:stretch>
        </p:blipFill>
        <p:spPr bwMode="auto">
          <a:xfrm>
            <a:off x="4889500" y="3311524"/>
            <a:ext cx="1800360" cy="12604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8527636"/>
            <a:ext cx="10207153" cy="172970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lang="ru-RU" sz="1200" b="1" dirty="0">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endPar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22860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ФОРМИРОВАНИЕ ИНТЕРЕСА К ДВИГАТЕЛЬНОЙ ДЕЯТЕЛЬНОСТИ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Потребность в движениях свойственна маленькому ребенку.</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Окружающие его взрослые должны всеми доступными и разнообразными</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средствами помочь ему полюбить прекрасный мир движений, испытать радость</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от достигнутых усилий при овладении каким-либо из них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промчаться на лыжах,</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коньках, научиться свободно владеть мячом, уверенно чувствовать себя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воде и т. д. Сформированное с детских лет положительное отношение</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 физическим упражнениям, уверенное их выполнение развивают способность</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преодолевать препятствия, прикладывая для этого необходимые волевые усилия.</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Мотивы активных действий разнообразны. У дошкольников преобладает мотив</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эмоциональной привлекательности. Их заинтересовывает красивый яркий обруч,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мяч, радостное настроение играющих сверстников.</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Польза от совершаемых детьми движений неизмеримо выше, если они выполняют</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их охотно и радостно.</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эмоционально окрашенных играх и упражнениях проявляется более высокая</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работоспособность, активность, стремление к дальнейшему овладению</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двигательными действиями.</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Очень важно поощрять желание детей заниматься по собственному побуждению,</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по принуждению.</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Проявление интереса детей к движениям увеличивается, если они уверенно</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ими владеют.</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Ребята особенно охотно стремятся участвовать в таких играх, где могут</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применить свои двигательные умения, например, ловко обежать или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перепрыгнуть препятствие, передать мяч и т. п.</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Неоднократное повторение движений в привлекательных для детей играх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ведет к дальнейшему их совершенствованию и одновременно развивает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сообразительность, характер, настойчивость, приучает к дисциплине.</a:t>
            </a:r>
            <a:endParaRPr kumimoji="0" lang="ru-RU" sz="800" b="0" i="0" u="none" strike="noStrike" cap="none" normalizeH="0" baseline="0" dirty="0" smtClean="0">
              <a:ln>
                <a:noFill/>
              </a:ln>
              <a:solidFill>
                <a:schemeClr val="tx1"/>
              </a:solidFill>
              <a:effectLst/>
              <a:latin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Таким образом, формирование у детей интереса к двигательной активности</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является очень важным и ответственным долгом родителей и воспитателей.</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Использование всех форм занятий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физической культурой, игрушек и пособий, гибкость в применении методических приемов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активно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влияет на формирование у детей потребности ежедневно выполнять </a:t>
            </a:r>
          </a:p>
          <a:p>
            <a:pPr marL="0" marR="0" lvl="0" indent="2286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физические упражнения.</a:t>
            </a:r>
            <a:endParaRPr kumimoji="0" lang="ru-RU" sz="1800" b="0" i="0" u="none" strike="noStrike" cap="none" normalizeH="0" baseline="0" dirty="0" smtClean="0">
              <a:ln>
                <a:noFill/>
              </a:ln>
              <a:solidFill>
                <a:schemeClr val="tx1"/>
              </a:solidFill>
              <a:effectLst/>
              <a:latin typeface="Arial" pitchFamily="34" charset="0"/>
            </a:endParaRPr>
          </a:p>
        </p:txBody>
      </p:sp>
      <p:pic>
        <p:nvPicPr>
          <p:cNvPr id="56322" name="Picture 2" descr="C:\Documents and Settings\Admin\Local Settings\Temporary Internet Files\Content.IE5\46XCJ92F\MM900189215[1].gif"/>
          <p:cNvPicPr>
            <a:picLocks noChangeAspect="1" noChangeArrowheads="1" noCrop="1"/>
          </p:cNvPicPr>
          <p:nvPr/>
        </p:nvPicPr>
        <p:blipFill>
          <a:blip r:embed="rId2" cstate="print"/>
          <a:srcRect/>
          <a:stretch>
            <a:fillRect/>
          </a:stretch>
        </p:blipFill>
        <p:spPr bwMode="auto">
          <a:xfrm>
            <a:off x="811213" y="911225"/>
            <a:ext cx="1281112" cy="735013"/>
          </a:xfrm>
          <a:prstGeom prst="rect">
            <a:avLst/>
          </a:prstGeom>
          <a:noFill/>
        </p:spPr>
      </p:pic>
      <p:pic>
        <p:nvPicPr>
          <p:cNvPr id="56323" name="Picture 3" descr="C:\Documents and Settings\Admin\Local Settings\Temporary Internet Files\Content.IE5\KP20GOHJ\MM900296997[1].gif"/>
          <p:cNvPicPr>
            <a:picLocks noChangeAspect="1" noChangeArrowheads="1" noCrop="1"/>
          </p:cNvPicPr>
          <p:nvPr/>
        </p:nvPicPr>
        <p:blipFill>
          <a:blip r:embed="rId3" cstate="print"/>
          <a:srcRect/>
          <a:stretch>
            <a:fillRect/>
          </a:stretch>
        </p:blipFill>
        <p:spPr bwMode="auto">
          <a:xfrm>
            <a:off x="5248275" y="1038225"/>
            <a:ext cx="1085850" cy="7683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0"/>
            <a:ext cx="6305790" cy="7143768"/>
          </a:xfrm>
        </p:spPr>
        <p:txBody>
          <a:bodyPr>
            <a:normAutofit/>
          </a:bodyPr>
          <a:lstStyle/>
          <a:p>
            <a:endParaRPr lang="ru-RU" sz="1000" dirty="0"/>
          </a:p>
        </p:txBody>
      </p:sp>
      <p:sp>
        <p:nvSpPr>
          <p:cNvPr id="3" name="Текст 2"/>
          <p:cNvSpPr>
            <a:spLocks noGrp="1"/>
          </p:cNvSpPr>
          <p:nvPr>
            <p:ph type="body" idx="1"/>
          </p:nvPr>
        </p:nvSpPr>
        <p:spPr>
          <a:xfrm>
            <a:off x="357166" y="1422400"/>
            <a:ext cx="6377228" cy="7435880"/>
          </a:xfrm>
        </p:spPr>
        <p:txBody>
          <a:bodyPr>
            <a:normAutofit fontScale="62500" lnSpcReduction="20000"/>
          </a:bodyPr>
          <a:lstStyle/>
          <a:p>
            <a:pPr>
              <a:lnSpc>
                <a:spcPct val="120000"/>
              </a:lnSpc>
            </a:pPr>
            <a:r>
              <a:rPr lang="ru-RU" b="1" dirty="0" smtClean="0"/>
              <a:t>ОЗДОРОВИТЕЛЬНЫЕ МЕРОПРИЯТИЯ </a:t>
            </a:r>
            <a:endParaRPr lang="ru-RU" dirty="0" smtClean="0"/>
          </a:p>
          <a:p>
            <a:pPr>
              <a:lnSpc>
                <a:spcPct val="120000"/>
              </a:lnSpc>
            </a:pPr>
            <a:r>
              <a:rPr lang="ru-RU" dirty="0" smtClean="0"/>
              <a:t>1. Четкая организация теплового и воздушного режима в помещении (проветривание согласно графика).</a:t>
            </a:r>
          </a:p>
          <a:p>
            <a:pPr>
              <a:lnSpc>
                <a:spcPct val="120000"/>
              </a:lnSpc>
            </a:pPr>
            <a:r>
              <a:rPr lang="ru-RU" dirty="0" smtClean="0"/>
              <a:t>2. Следить за рациональной одеждой детей (в групповых комнатах дети находятся в облегченной одежде, одежда для прогулок должна соответствовать времени года и характеру погоды).</a:t>
            </a:r>
          </a:p>
          <a:p>
            <a:pPr>
              <a:lnSpc>
                <a:spcPct val="120000"/>
              </a:lnSpc>
            </a:pPr>
            <a:r>
              <a:rPr lang="ru-RU" dirty="0" smtClean="0"/>
              <a:t>3. Ежедневно проводить утреннюю гимнастику, организовывать с детьми подвижные игры и упражнения (в летний период проводить эти занятия на свежем воздухе).</a:t>
            </a:r>
          </a:p>
          <a:p>
            <a:pPr>
              <a:lnSpc>
                <a:spcPct val="120000"/>
              </a:lnSpc>
            </a:pPr>
            <a:r>
              <a:rPr lang="ru-RU" dirty="0" smtClean="0"/>
              <a:t>4. Строго выполнять стереотипно повторяющиеся режимные моменты: время приема пищи, дневной и ночной сон, общая длительность пребывания ребенка на открытом воздухе.</a:t>
            </a:r>
          </a:p>
          <a:p>
            <a:pPr>
              <a:lnSpc>
                <a:spcPct val="120000"/>
              </a:lnSpc>
            </a:pPr>
            <a:r>
              <a:rPr lang="ru-RU" dirty="0" smtClean="0"/>
              <a:t>5. Ежедневное пребывание детей на свежем воздухе.</a:t>
            </a:r>
          </a:p>
          <a:p>
            <a:pPr>
              <a:lnSpc>
                <a:spcPct val="120000"/>
              </a:lnSpc>
            </a:pPr>
            <a:r>
              <a:rPr lang="ru-RU" dirty="0" smtClean="0"/>
              <a:t>6. Строго учитывать характер погоды при проведении подвижных игр, если температура ниже –15° С проводить с детьми игры с наиболее интенсивной двигательной нагрузкой, в теплую погоду – спокойные игры.</a:t>
            </a:r>
          </a:p>
          <a:p>
            <a:pPr>
              <a:lnSpc>
                <a:spcPct val="120000"/>
              </a:lnSpc>
            </a:pPr>
            <a:r>
              <a:rPr lang="ru-RU" dirty="0" smtClean="0"/>
              <a:t>7. Уделять особое внимание беговым упражнениям для тренировки и совершенствования общей выносливости, наиболее ценного оздоровительного качества с учетом заболеваемости туберкулезной интоксикацией и затухающими формами туберкулеза.</a:t>
            </a:r>
          </a:p>
          <a:p>
            <a:pPr>
              <a:lnSpc>
                <a:spcPct val="120000"/>
              </a:lnSpc>
            </a:pPr>
            <a:r>
              <a:rPr lang="ru-RU" dirty="0" smtClean="0"/>
              <a:t>8. Исключить шумные игры за 30 минут до возвращения детей с прогулки.</a:t>
            </a:r>
          </a:p>
          <a:p>
            <a:pPr>
              <a:lnSpc>
                <a:spcPct val="120000"/>
              </a:lnSpc>
            </a:pPr>
            <a:r>
              <a:rPr lang="ru-RU" dirty="0" smtClean="0"/>
              <a:t>9. Обеспечить условия для преобладания положительных эмоций во всех видах двигательной активности и ежедневном распорядке дня ребенка.</a:t>
            </a:r>
          </a:p>
          <a:p>
            <a:pPr>
              <a:lnSpc>
                <a:spcPct val="120000"/>
              </a:lnSpc>
            </a:pPr>
            <a:r>
              <a:rPr lang="ru-RU" dirty="0" smtClean="0"/>
              <a:t>10. Обеспечить спокойную обстановку в подготовке детей ко сну.</a:t>
            </a:r>
          </a:p>
          <a:p>
            <a:pPr>
              <a:lnSpc>
                <a:spcPct val="120000"/>
              </a:lnSpc>
            </a:pPr>
            <a:r>
              <a:rPr lang="ru-RU" dirty="0" smtClean="0"/>
              <a:t>11. Строго соблюдать время, отведенное для сна.</a:t>
            </a:r>
          </a:p>
          <a:p>
            <a:pPr>
              <a:lnSpc>
                <a:spcPct val="120000"/>
              </a:lnSpc>
            </a:pPr>
            <a:r>
              <a:rPr lang="ru-RU" dirty="0" smtClean="0"/>
              <a:t>12. Специальные меры закаливания: воздушные ванны в сочетании с физическими упражнениями для ног, плеч, туловища, рук, на дыхание (упражнения выполнять после сна, лежа в постели).</a:t>
            </a:r>
          </a:p>
          <a:p>
            <a:pPr>
              <a:lnSpc>
                <a:spcPct val="120000"/>
              </a:lnSpc>
            </a:pPr>
            <a:r>
              <a:rPr lang="ru-RU" dirty="0" smtClean="0"/>
              <a:t>13. Полоскание рта кипяченной водой комнатной температуры после приема пищи. При каждом полоскании использовать около 1/3 стакана воды.</a:t>
            </a:r>
          </a:p>
          <a:p>
            <a:pPr>
              <a:lnSpc>
                <a:spcPct val="120000"/>
              </a:lnSpc>
            </a:pPr>
            <a:r>
              <a:rPr lang="ru-RU" dirty="0" smtClean="0"/>
              <a:t>14. В летний период:</a:t>
            </a:r>
          </a:p>
          <a:p>
            <a:pPr>
              <a:lnSpc>
                <a:spcPct val="120000"/>
              </a:lnSpc>
            </a:pPr>
            <a:r>
              <a:rPr lang="ru-RU" dirty="0" smtClean="0"/>
              <a:t>•  хождение босиком по траве, земле, асфальту;</a:t>
            </a:r>
          </a:p>
          <a:p>
            <a:pPr>
              <a:lnSpc>
                <a:spcPct val="120000"/>
              </a:lnSpc>
            </a:pPr>
            <a:r>
              <a:rPr lang="ru-RU" dirty="0" smtClean="0"/>
              <a:t>•  игры детей с водой;</a:t>
            </a:r>
          </a:p>
          <a:p>
            <a:pPr>
              <a:lnSpc>
                <a:spcPct val="120000"/>
              </a:lnSpc>
            </a:pPr>
            <a:r>
              <a:rPr lang="ru-RU" dirty="0" smtClean="0"/>
              <a:t>•  все виды занятий, кроме ИЗО, проводить на свежем воздухе.</a:t>
            </a:r>
          </a:p>
          <a:p>
            <a:pPr>
              <a:lnSpc>
                <a:spcPct val="120000"/>
              </a:lnSpc>
            </a:pPr>
            <a:r>
              <a:rPr lang="ru-RU" dirty="0" smtClean="0"/>
              <a:t>•  использовать </a:t>
            </a:r>
            <a:r>
              <a:rPr lang="ru-RU" dirty="0" err="1" smtClean="0"/>
              <a:t>босохождение</a:t>
            </a:r>
            <a:r>
              <a:rPr lang="ru-RU" dirty="0" smtClean="0"/>
              <a:t> по нестандартному физкультурному оборудованию.</a:t>
            </a:r>
          </a:p>
          <a:p>
            <a:pPr>
              <a:lnSpc>
                <a:spcPct val="120000"/>
              </a:lnSpc>
            </a:pPr>
            <a:r>
              <a:rPr lang="ru-RU" dirty="0" smtClean="0"/>
              <a:t>15. Проводить контрольное обследование детей в группах сада.</a:t>
            </a:r>
          </a:p>
          <a:p>
            <a:pPr>
              <a:lnSpc>
                <a:spcPct val="120000"/>
              </a:lnSpc>
            </a:pPr>
            <a:r>
              <a:rPr lang="en-US" dirty="0" smtClean="0"/>
              <a:t> </a:t>
            </a:r>
            <a:endParaRPr lang="ru-RU" dirty="0" smtClean="0"/>
          </a:p>
          <a:p>
            <a:endParaRPr lang="ru-RU" sz="4800" dirty="0"/>
          </a:p>
        </p:txBody>
      </p:sp>
      <p:pic>
        <p:nvPicPr>
          <p:cNvPr id="57346" name="Picture 2" descr="C:\Documents and Settings\Admin\Local Settings\Temporary Internet Files\Content.IE5\46XCJ92F\MM900223761[1].gif"/>
          <p:cNvPicPr>
            <a:picLocks noChangeAspect="1" noChangeArrowheads="1" noCrop="1"/>
          </p:cNvPicPr>
          <p:nvPr/>
        </p:nvPicPr>
        <p:blipFill>
          <a:blip r:embed="rId2" cstate="print"/>
          <a:srcRect/>
          <a:stretch>
            <a:fillRect/>
          </a:stretch>
        </p:blipFill>
        <p:spPr bwMode="auto">
          <a:xfrm>
            <a:off x="4017963" y="130174"/>
            <a:ext cx="1927831" cy="144142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a:xfrm>
            <a:off x="436545" y="199997"/>
            <a:ext cx="6057920" cy="8072462"/>
          </a:xfrm>
        </p:spPr>
        <p:txBody>
          <a:bodyPr>
            <a:normAutofit fontScale="92500" lnSpcReduction="10000"/>
          </a:bodyPr>
          <a:lstStyle/>
          <a:p>
            <a:endParaRPr lang="ru-RU" sz="1050" b="1" dirty="0" smtClean="0"/>
          </a:p>
          <a:p>
            <a:endParaRPr lang="ru-RU" sz="1050" b="1" dirty="0" smtClean="0"/>
          </a:p>
          <a:p>
            <a:endParaRPr lang="ru-RU" sz="1050" b="1" dirty="0" smtClean="0"/>
          </a:p>
          <a:p>
            <a:endParaRPr lang="ru-RU" sz="1050" b="1" dirty="0" smtClean="0"/>
          </a:p>
          <a:p>
            <a:endParaRPr lang="ru-RU" sz="1200" b="1" dirty="0" smtClean="0"/>
          </a:p>
          <a:p>
            <a:endParaRPr lang="ru-RU" sz="1200" b="1" dirty="0" smtClean="0"/>
          </a:p>
          <a:p>
            <a:endParaRPr lang="ru-RU" sz="1200" b="1" dirty="0" smtClean="0"/>
          </a:p>
          <a:p>
            <a:r>
              <a:rPr lang="ru-RU" sz="1200" b="1" dirty="0" smtClean="0"/>
              <a:t>СПЕЦИАЛЬНЫЕ МЕРЫ ЗАКАЛИВАНИЯ</a:t>
            </a:r>
            <a:endParaRPr lang="ru-RU" sz="1200" dirty="0" smtClean="0"/>
          </a:p>
          <a:p>
            <a:r>
              <a:rPr lang="ru-RU" sz="1050" dirty="0" smtClean="0"/>
              <a:t>1. Ежедневно проводить воздушные ванны в сочетании с физическими упражнениями.</a:t>
            </a:r>
          </a:p>
          <a:p>
            <a:r>
              <a:rPr lang="ru-RU" sz="1050" dirty="0" smtClean="0"/>
              <a:t>2. Полоскать рот кипяченой водой комнатной температуры после каждого приема пищи.</a:t>
            </a:r>
          </a:p>
          <a:p>
            <a:r>
              <a:rPr lang="ru-RU" sz="1050" dirty="0" smtClean="0"/>
              <a:t>3. Широко использовать для закаливания и оздоровления нетрадиционное физкультурное оборудование.</a:t>
            </a:r>
          </a:p>
          <a:p>
            <a:r>
              <a:rPr lang="ru-RU" sz="1050" dirty="0" smtClean="0"/>
              <a:t>4. Ежедневно в утренней гимнастике использовать ритмические движения.</a:t>
            </a:r>
          </a:p>
          <a:p>
            <a:r>
              <a:rPr lang="ru-RU" sz="1050" dirty="0" smtClean="0"/>
              <a:t>5. Использовать в своей работе динамические, статические дыхательные упражнения </a:t>
            </a:r>
            <a:r>
              <a:rPr lang="ru-RU" sz="1050" dirty="0" err="1" smtClean="0"/>
              <a:t>хатха-йога</a:t>
            </a:r>
            <a:r>
              <a:rPr lang="ru-RU" sz="1050" dirty="0" smtClean="0"/>
              <a:t> и упражнения, разработанные на основе китайских оздоровительных систем.</a:t>
            </a:r>
          </a:p>
          <a:p>
            <a:r>
              <a:rPr lang="ru-RU" sz="1050" dirty="0" smtClean="0"/>
              <a:t>6. После сна выполнять упражнения для пробуждения.</a:t>
            </a:r>
          </a:p>
          <a:p>
            <a:r>
              <a:rPr lang="ru-RU" sz="1050" dirty="0" smtClean="0"/>
              <a:t>7. Применять точечный массаж.</a:t>
            </a:r>
          </a:p>
          <a:p>
            <a:r>
              <a:rPr lang="ru-RU" sz="1050" dirty="0" smtClean="0"/>
              <a:t>8. В весенне-зимний период вводить витаминизацию и </a:t>
            </a:r>
            <a:r>
              <a:rPr lang="ru-RU" sz="1050" dirty="0" err="1" smtClean="0"/>
              <a:t>фитотерапию</a:t>
            </a:r>
            <a:r>
              <a:rPr lang="ru-RU" sz="1050" dirty="0" smtClean="0"/>
              <a:t>.</a:t>
            </a:r>
          </a:p>
          <a:p>
            <a:r>
              <a:rPr lang="ru-RU" sz="1050" b="1" dirty="0" smtClean="0"/>
              <a:t>ЗАКАЛИВАНИЕ ВОЗДУХОМ</a:t>
            </a:r>
            <a:endParaRPr lang="ru-RU" sz="1050" dirty="0" smtClean="0"/>
          </a:p>
          <a:p>
            <a:r>
              <a:rPr lang="ru-RU" sz="1050" dirty="0" smtClean="0"/>
              <a:t>Первым требованием для проветривания при проведении закаливания детей в детских учреждениях является сочетание гигиенических условий жизни детей. Это прежде всего обеспечение чистого воздуха и рациональное сочетание температуры окружающего воздуха и одежды детей.</a:t>
            </a:r>
          </a:p>
          <a:p>
            <a:r>
              <a:rPr lang="ru-RU" sz="1050" dirty="0" smtClean="0"/>
              <a:t>Температура на уровне ребенка от 2 лет до 3 лет +19° – +20°. При такой температуре напряжение процессов терморегуляции у ребенка минимально. Дети должны находиться в 2-слойной одежде:</a:t>
            </a:r>
          </a:p>
          <a:p>
            <a:r>
              <a:rPr lang="ru-RU" sz="1050" dirty="0" smtClean="0"/>
              <a:t>– у  м а л </a:t>
            </a:r>
            <a:r>
              <a:rPr lang="ru-RU" sz="1050" dirty="0" err="1" smtClean="0"/>
              <a:t>ь</a:t>
            </a:r>
            <a:r>
              <a:rPr lang="ru-RU" sz="1050" dirty="0" smtClean="0"/>
              <a:t> ч и к о в: шорты, майка, рубашка;</a:t>
            </a:r>
          </a:p>
          <a:p>
            <a:r>
              <a:rPr lang="ru-RU" sz="1050" dirty="0" smtClean="0"/>
              <a:t>– у  </a:t>
            </a:r>
            <a:r>
              <a:rPr lang="ru-RU" sz="1050" dirty="0" err="1" smtClean="0"/>
              <a:t>д</a:t>
            </a:r>
            <a:r>
              <a:rPr lang="ru-RU" sz="1050" dirty="0" smtClean="0"/>
              <a:t> е в о ч е к: майка, хлопчатобумажное платье, гольфы; босоножки.</a:t>
            </a:r>
          </a:p>
          <a:p>
            <a:r>
              <a:rPr lang="ru-RU" sz="1050" dirty="0" smtClean="0"/>
              <a:t>Хождение босиком после сна до 5 минут.</a:t>
            </a:r>
          </a:p>
          <a:p>
            <a:r>
              <a:rPr lang="ru-RU" sz="1050" dirty="0" smtClean="0"/>
              <a:t>Проводится сквозное проветривание (5–7 мин) в отсутствии детей, температура не должна снижаться ниже +18 градусов.</a:t>
            </a:r>
          </a:p>
          <a:p>
            <a:r>
              <a:rPr lang="ru-RU" sz="1050" b="1" dirty="0" smtClean="0"/>
              <a:t>График проветривания</a:t>
            </a:r>
            <a:endParaRPr lang="ru-RU" sz="1050" dirty="0" smtClean="0"/>
          </a:p>
          <a:p>
            <a:r>
              <a:rPr lang="ru-RU" sz="1050" dirty="0" smtClean="0"/>
              <a:t>1. Утром, перед приходом детей.</a:t>
            </a:r>
          </a:p>
          <a:p>
            <a:r>
              <a:rPr lang="ru-RU" sz="1050" dirty="0" smtClean="0"/>
              <a:t>2. Перед занятием.</a:t>
            </a:r>
          </a:p>
          <a:p>
            <a:r>
              <a:rPr lang="ru-RU" sz="1050" dirty="0" smtClean="0"/>
              <a:t>3. После ухода детей на прогулку.</a:t>
            </a:r>
          </a:p>
          <a:p>
            <a:r>
              <a:rPr lang="ru-RU" sz="1050" dirty="0" smtClean="0"/>
              <a:t>4. Перед сном.</a:t>
            </a:r>
          </a:p>
          <a:p>
            <a:r>
              <a:rPr lang="ru-RU" sz="1050" dirty="0" smtClean="0"/>
              <a:t>5. После полдника</a:t>
            </a:r>
          </a:p>
          <a:p>
            <a:r>
              <a:rPr lang="en-US" sz="1050" dirty="0" smtClean="0"/>
              <a:t> </a:t>
            </a:r>
            <a:endParaRPr lang="ru-RU" sz="1050" dirty="0" smtClean="0"/>
          </a:p>
          <a:p>
            <a:r>
              <a:rPr lang="en-US" sz="1050" dirty="0" smtClean="0"/>
              <a:t> </a:t>
            </a:r>
            <a:endParaRPr lang="ru-RU" sz="1050" dirty="0" smtClean="0"/>
          </a:p>
          <a:p>
            <a:r>
              <a:rPr lang="en-US" sz="1050" dirty="0" smtClean="0"/>
              <a:t> </a:t>
            </a:r>
            <a:endParaRPr lang="ru-RU" sz="1050" dirty="0" smtClean="0"/>
          </a:p>
          <a:p>
            <a:endParaRPr lang="ru-RU" sz="1050" dirty="0"/>
          </a:p>
        </p:txBody>
      </p:sp>
      <p:pic>
        <p:nvPicPr>
          <p:cNvPr id="58370" name="Picture 2" descr="C:\Documents and Settings\Admin\Local Settings\Temporary Internet Files\Content.IE5\P11PTRJA\MM900303458[1].gif"/>
          <p:cNvPicPr>
            <a:picLocks noChangeAspect="1" noChangeArrowheads="1" noCrop="1"/>
          </p:cNvPicPr>
          <p:nvPr/>
        </p:nvPicPr>
        <p:blipFill>
          <a:blip r:embed="rId2" cstate="print"/>
          <a:srcRect/>
          <a:stretch>
            <a:fillRect/>
          </a:stretch>
        </p:blipFill>
        <p:spPr bwMode="auto">
          <a:xfrm>
            <a:off x="4572008" y="214282"/>
            <a:ext cx="1954885" cy="135732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81464" y="642910"/>
            <a:ext cx="5623560" cy="7824791"/>
          </a:xfrm>
        </p:spPr>
        <p:txBody>
          <a:bodyPr>
            <a:normAutofit fontScale="25000" lnSpcReduction="20000"/>
          </a:bodyPr>
          <a:lstStyle/>
          <a:p>
            <a:r>
              <a:rPr lang="ru-RU" sz="6400" dirty="0" smtClean="0"/>
              <a:t>Структура проведения Дня Здоровья</a:t>
            </a:r>
            <a:r>
              <a:rPr lang="ru-RU" sz="4200" dirty="0" smtClean="0"/>
              <a:t>.</a:t>
            </a:r>
          </a:p>
          <a:p>
            <a:r>
              <a:rPr lang="ru-RU" sz="4200" dirty="0" smtClean="0"/>
              <a:t>1.“Доброе утро”</a:t>
            </a:r>
          </a:p>
          <a:p>
            <a:r>
              <a:rPr lang="ru-RU" sz="4200" dirty="0" smtClean="0"/>
              <a:t>    Утренняя спортивная гимнастика	</a:t>
            </a:r>
          </a:p>
          <a:p>
            <a:r>
              <a:rPr lang="ru-RU" sz="4200" dirty="0" smtClean="0"/>
              <a:t>    8.00- 8.15	</a:t>
            </a:r>
          </a:p>
          <a:p>
            <a:r>
              <a:rPr lang="ru-RU" sz="4200" dirty="0" smtClean="0"/>
              <a:t>2.“Наука - о здоровье”- занятия</a:t>
            </a:r>
          </a:p>
          <a:p>
            <a:r>
              <a:rPr lang="ru-RU" sz="4200" dirty="0" smtClean="0"/>
              <a:t>    9.00-9.35</a:t>
            </a:r>
          </a:p>
          <a:p>
            <a:r>
              <a:rPr lang="ru-RU" sz="4200" dirty="0" smtClean="0"/>
              <a:t>3.“Что? Как? Почему?” – игровые ситуации</a:t>
            </a:r>
          </a:p>
          <a:p>
            <a:r>
              <a:rPr lang="ru-RU" sz="4200" dirty="0" smtClean="0"/>
              <a:t>    9.45-10.20</a:t>
            </a:r>
          </a:p>
          <a:p>
            <a:r>
              <a:rPr lang="ru-RU" sz="4200" dirty="0" smtClean="0"/>
              <a:t>4.“Наше здоровье” занятия- по темам: </a:t>
            </a:r>
          </a:p>
          <a:p>
            <a:r>
              <a:rPr lang="ru-RU" sz="4200" dirty="0" smtClean="0"/>
              <a:t>  “У нас нет места вредным привычкам!”, “Спорт, здоровье, красота”.	</a:t>
            </a:r>
          </a:p>
          <a:p>
            <a:r>
              <a:rPr lang="ru-RU" sz="4200" dirty="0" smtClean="0"/>
              <a:t>                   10.30-11.10		</a:t>
            </a:r>
          </a:p>
          <a:p>
            <a:r>
              <a:rPr lang="ru-RU" sz="4200" dirty="0" smtClean="0"/>
              <a:t>5. . Игры на воздухе , свободная игровая деятельность в зависимости </a:t>
            </a:r>
          </a:p>
          <a:p>
            <a:r>
              <a:rPr lang="ru-RU" sz="4200" dirty="0" smtClean="0"/>
              <a:t>от времени года.</a:t>
            </a:r>
          </a:p>
          <a:p>
            <a:r>
              <a:rPr lang="ru-RU" sz="4200" dirty="0" smtClean="0"/>
              <a:t>6.  Спортивный праздник:</a:t>
            </a:r>
          </a:p>
          <a:p>
            <a:r>
              <a:rPr lang="ru-RU" sz="4200" dirty="0" smtClean="0"/>
              <a:t>    11.30-12.20	</a:t>
            </a:r>
          </a:p>
          <a:p>
            <a:r>
              <a:rPr lang="ru-RU" sz="4200" dirty="0" smtClean="0"/>
              <a:t>“Быстрее, выше, дальше, смелее!” - основная часть Дня здоровья	</a:t>
            </a:r>
          </a:p>
          <a:p>
            <a:r>
              <a:rPr lang="ru-RU" sz="4200" dirty="0" smtClean="0"/>
              <a:t>	игровая площадка </a:t>
            </a:r>
          </a:p>
          <a:p>
            <a:r>
              <a:rPr lang="ru-RU" sz="4200" dirty="0" smtClean="0"/>
              <a:t>                 7. Обед	</a:t>
            </a:r>
          </a:p>
          <a:p>
            <a:r>
              <a:rPr lang="ru-RU" sz="4200" dirty="0" smtClean="0"/>
              <a:t>    12.30-13.00	</a:t>
            </a:r>
          </a:p>
          <a:p>
            <a:r>
              <a:rPr lang="ru-RU" sz="4200" dirty="0" smtClean="0"/>
              <a:t>8. Тихий час</a:t>
            </a:r>
          </a:p>
          <a:p>
            <a:r>
              <a:rPr lang="ru-RU" sz="4200" dirty="0" smtClean="0"/>
              <a:t>   13.10-15.00</a:t>
            </a:r>
          </a:p>
          <a:p>
            <a:r>
              <a:rPr lang="ru-RU" sz="4200" dirty="0" smtClean="0"/>
              <a:t>	 8.Полдник</a:t>
            </a:r>
          </a:p>
          <a:p>
            <a:r>
              <a:rPr lang="ru-RU" sz="4200" dirty="0" smtClean="0"/>
              <a:t>                      15.20-15.45</a:t>
            </a:r>
          </a:p>
          <a:p>
            <a:r>
              <a:rPr lang="ru-RU" sz="4200" dirty="0" smtClean="0"/>
              <a:t>9.Прогулка. Соревнования, эстафеты, народные, спортивные игры, </a:t>
            </a:r>
          </a:p>
          <a:p>
            <a:r>
              <a:rPr lang="ru-RU" sz="4200" dirty="0" smtClean="0"/>
              <a:t>игры-развлечения на свежем   воздухе.	</a:t>
            </a:r>
          </a:p>
          <a:p>
            <a:r>
              <a:rPr lang="ru-RU" sz="4200" dirty="0" smtClean="0"/>
              <a:t>    16.00.-17.00	</a:t>
            </a:r>
          </a:p>
          <a:p>
            <a:r>
              <a:rPr lang="ru-RU" sz="4200" dirty="0" smtClean="0"/>
              <a:t>спортивная  площадка	</a:t>
            </a:r>
          </a:p>
          <a:p>
            <a:r>
              <a:rPr lang="ru-RU" sz="4200" dirty="0" smtClean="0"/>
              <a:t>10.Конкурс “Красный, желтый, зеленый”	</a:t>
            </a:r>
          </a:p>
          <a:p>
            <a:r>
              <a:rPr lang="ru-RU" sz="4200" dirty="0" smtClean="0"/>
              <a:t>    17.00-18.00	</a:t>
            </a:r>
          </a:p>
          <a:p>
            <a:r>
              <a:rPr lang="ru-RU" sz="4200" dirty="0" smtClean="0"/>
              <a:t>11.Фотовыставка “Мама, папа, Я - спортивная семья” и в соответствии</a:t>
            </a:r>
          </a:p>
          <a:p>
            <a:r>
              <a:rPr lang="ru-RU" sz="4200" dirty="0" smtClean="0"/>
              <a:t> с тематикой Дня здоровья.	</a:t>
            </a:r>
          </a:p>
          <a:p>
            <a:r>
              <a:rPr lang="ru-RU" sz="4200" dirty="0" smtClean="0"/>
              <a:t>в течение дня	</a:t>
            </a:r>
          </a:p>
          <a:p>
            <a:r>
              <a:rPr lang="ru-RU" sz="4200" dirty="0" smtClean="0"/>
              <a:t>холл	</a:t>
            </a:r>
          </a:p>
          <a:p>
            <a:r>
              <a:rPr lang="ru-RU" sz="4200" dirty="0" smtClean="0"/>
              <a:t>12.“Мир увлечений” - творчество и здоровье, выставка – в группах	</a:t>
            </a:r>
          </a:p>
          <a:p>
            <a:r>
              <a:rPr lang="ru-RU" sz="4200" dirty="0" smtClean="0"/>
              <a:t>в течение дня	</a:t>
            </a:r>
          </a:p>
          <a:p>
            <a:r>
              <a:rPr lang="ru-RU" sz="4200" dirty="0" smtClean="0"/>
              <a:t>члены родительского комитета</a:t>
            </a:r>
          </a:p>
          <a:p>
            <a:r>
              <a:rPr lang="ru-RU" sz="4200" dirty="0" smtClean="0"/>
              <a:t>13.“Мамина школа” - консультации для родителей по сохранению </a:t>
            </a:r>
          </a:p>
          <a:p>
            <a:r>
              <a:rPr lang="ru-RU" sz="4200" dirty="0" smtClean="0"/>
              <a:t>здоровья детей, закаливанию, рациональному питанию и т.д.</a:t>
            </a:r>
          </a:p>
          <a:p>
            <a:r>
              <a:rPr lang="ru-RU" sz="4200" dirty="0" smtClean="0"/>
              <a:t>     18.00-19.00</a:t>
            </a:r>
          </a:p>
          <a:p>
            <a:r>
              <a:rPr lang="ru-RU" sz="4200" dirty="0" smtClean="0"/>
              <a:t> </a:t>
            </a:r>
          </a:p>
          <a:p>
            <a:endParaRPr lang="ru-RU" sz="4200" dirty="0"/>
          </a:p>
        </p:txBody>
      </p:sp>
      <p:pic>
        <p:nvPicPr>
          <p:cNvPr id="59394" name="Picture 2" descr="C:\Documents and Settings\Admin\Local Settings\Temporary Internet Files\Content.IE5\46XCJ92F\MM900219113[1].gif"/>
          <p:cNvPicPr>
            <a:picLocks noChangeAspect="1" noChangeArrowheads="1" noCrop="1"/>
          </p:cNvPicPr>
          <p:nvPr/>
        </p:nvPicPr>
        <p:blipFill>
          <a:blip r:embed="rId2" cstate="print"/>
          <a:srcRect/>
          <a:stretch>
            <a:fillRect/>
          </a:stretch>
        </p:blipFill>
        <p:spPr bwMode="auto">
          <a:xfrm>
            <a:off x="4572008" y="928662"/>
            <a:ext cx="1804612" cy="100330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368408"/>
            <a:ext cx="6858000" cy="8561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l" defTabSz="914400" rtl="0" eaLnBrk="1" fontAlgn="base" latinLnBrk="0" hangingPunct="1">
              <a:lnSpc>
                <a:spcPct val="100000"/>
              </a:lnSpc>
              <a:spcBef>
                <a:spcPct val="0"/>
              </a:spcBef>
              <a:spcAft>
                <a:spcPct val="0"/>
              </a:spcAft>
              <a:buClrTx/>
              <a:buSzTx/>
              <a:buFontTx/>
              <a:buNone/>
              <a:tabLst/>
            </a:pPr>
            <a:endPar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endParaRPr>
          </a:p>
          <a:p>
            <a:pPr marL="0" marR="0" lvl="0" indent="180975"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СЦЕНАРИЙ ОСЕННЕГО СПОРТИВНОГО ДОСУГА</a:t>
            </a:r>
            <a:b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br>
            <a:r>
              <a:rPr kumimoji="0" lang="ru-RU" sz="1400" b="1"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ОСЕННИЕ ИГРЫ</a:t>
            </a:r>
            <a:r>
              <a:rPr kumimoji="0" lang="ru-RU" sz="1400" b="1" i="0" u="none" strike="noStrike" cap="none" normalizeH="0" baseline="0" dirty="0" smtClean="0">
                <a:ln>
                  <a:noFill/>
                </a:ln>
                <a:solidFill>
                  <a:srgbClr val="000000"/>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Участвуют две команды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команда 1.под гр.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и команда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a:t>
            </a:r>
            <a:r>
              <a:rPr kumimoji="0" lang="ru-RU"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под.гр</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Команды строятся.</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В нашем зале осенний стадион.</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Всех спортсменов-ребят приглашает он.</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Осень, осень пришла,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Любит осенью играть веселая детвора.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Сегодня мы собрались, чтобы еще раз убедиться, какими вы выросли крепкими, здоровыми, сильными, ловкими.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Я представляю участников осенних игр:</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Команда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(номер группы) </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и команда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(номер группы) </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и их болельщики.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Приветствие команд.</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Команда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приветствует команду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Физкулът-привет</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Команда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приветствует команду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Физкулът-привет</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r>
              <a:rPr kumimoji="0" lang="ru-RU" sz="1400" b="0" i="1" u="none" strike="noStrike" cap="none" normalizeH="0" baseline="0" dirty="0" smtClean="0">
                <a:ln>
                  <a:noFill/>
                </a:ln>
                <a:solidFill>
                  <a:srgbClr val="000000"/>
                </a:solidFill>
                <a:effectLst/>
                <a:latin typeface="Calibri"/>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Сегодня у нас необычные соревнования, они посвящены всему, что связано с осенью, а это сбор урожая овощей. И как все настоящие соревнования оценивать результаты будет жюри.</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Представление.</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Эстафеты будут оцениваться по двухбалльной системе, то есть, если команда выигрывает,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получает 2 очка, проигрывает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одно очко.</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Желаем Вам успехов!</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Ведущая</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Внимание, внимание, начинаем наши осенние соревнования!</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И первое задание для разминки: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Чья команда первой построится?</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(Проверим реакцию и организованность ребят.)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оценивает.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Посмотрим, все ли ребята готовы к сбору урожая, какие они быстрые. Передача эстафетного флажка.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Жюри оценивает.</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 К сбору урожая все готовы, а теперь поехали на поле. Эстафета </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Такси</a:t>
            </a:r>
            <a:r>
              <a:rPr kumimoji="0" lang="ru-RU" sz="1400" b="0"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(С </a:t>
            </a: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помощью обруча дети перевозят друг друга.)</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a:t>
            </a:r>
            <a:r>
              <a:rPr kumimoji="0" lang="ru-RU"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Репка</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Участвуют две команды по 6 детей. Это - дед, бабка, Жучка, внучка, кошка и мышка. на противоположной стороне  2 стульчика. На каждом стульчике сидит репка - ребенок в шапочке с изображением репки.</a:t>
            </a:r>
            <a:endParaRPr kumimoji="0" lang="ru-RU" sz="1800" b="0" i="0" u="none" strike="noStrike" cap="none" normalizeH="0" baseline="0" dirty="0" smtClean="0">
              <a:ln>
                <a:noFill/>
              </a:ln>
              <a:solidFill>
                <a:schemeClr val="tx1"/>
              </a:solidFill>
              <a:effectLst/>
              <a:latin typeface="Arial" pitchFamily="34" charset="0"/>
            </a:endParaRPr>
          </a:p>
        </p:txBody>
      </p:sp>
      <p:pic>
        <p:nvPicPr>
          <p:cNvPr id="60418" name="Picture 2" descr="C:\Documents and Settings\Admin\Local Settings\Temporary Internet Files\Content.IE5\4SI6E0KM\MM900303488[1].gif"/>
          <p:cNvPicPr>
            <a:picLocks noChangeAspect="1" noChangeArrowheads="1" noCrop="1"/>
          </p:cNvPicPr>
          <p:nvPr/>
        </p:nvPicPr>
        <p:blipFill>
          <a:blip r:embed="rId2" cstate="print"/>
          <a:srcRect/>
          <a:stretch>
            <a:fillRect/>
          </a:stretch>
        </p:blipFill>
        <p:spPr bwMode="auto">
          <a:xfrm>
            <a:off x="5266062" y="0"/>
            <a:ext cx="1591938" cy="1327788"/>
          </a:xfrm>
          <a:prstGeom prst="rect">
            <a:avLst/>
          </a:prstGeom>
          <a:noFill/>
        </p:spPr>
      </p:pic>
      <p:pic>
        <p:nvPicPr>
          <p:cNvPr id="60419" name="Picture 3" descr="C:\Documents and Settings\Admin\Local Settings\Temporary Internet Files\Content.IE5\P11PTRJA\MM900303401[1].gif"/>
          <p:cNvPicPr>
            <a:picLocks noChangeAspect="1" noChangeArrowheads="1" noCrop="1"/>
          </p:cNvPicPr>
          <p:nvPr/>
        </p:nvPicPr>
        <p:blipFill>
          <a:blip r:embed="rId3" cstate="print"/>
          <a:srcRect/>
          <a:stretch>
            <a:fillRect/>
          </a:stretch>
        </p:blipFill>
        <p:spPr bwMode="auto">
          <a:xfrm>
            <a:off x="3970338" y="1717675"/>
            <a:ext cx="795337" cy="89693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119</TotalTime>
  <Words>2257</Words>
  <Application>Microsoft Office PowerPoint</Application>
  <PresentationFormat>Экран (4:3)</PresentationFormat>
  <Paragraphs>538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Юра</cp:lastModifiedBy>
  <cp:revision>12</cp:revision>
  <dcterms:created xsi:type="dcterms:W3CDTF">2010-09-20T17:42:13Z</dcterms:created>
  <dcterms:modified xsi:type="dcterms:W3CDTF">2016-02-19T20:41:05Z</dcterms:modified>
</cp:coreProperties>
</file>