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7" r:id="rId4"/>
    <p:sldId id="259" r:id="rId5"/>
    <p:sldId id="261" r:id="rId6"/>
    <p:sldId id="263" r:id="rId7"/>
    <p:sldId id="264" r:id="rId8"/>
    <p:sldId id="265" r:id="rId9"/>
    <p:sldId id="262" r:id="rId10"/>
    <p:sldId id="266" r:id="rId11"/>
    <p:sldId id="267" r:id="rId12"/>
    <p:sldId id="269" r:id="rId13"/>
    <p:sldId id="268" r:id="rId14"/>
    <p:sldId id="271" r:id="rId15"/>
    <p:sldId id="270" r:id="rId16"/>
    <p:sldId id="272" r:id="rId17"/>
    <p:sldId id="273" r:id="rId18"/>
    <p:sldId id="274" r:id="rId19"/>
    <p:sldId id="275" r:id="rId20"/>
    <p:sldId id="277" r:id="rId21"/>
    <p:sldId id="278" r:id="rId22"/>
    <p:sldId id="276" r:id="rId23"/>
    <p:sldId id="279" r:id="rId24"/>
    <p:sldId id="281" r:id="rId25"/>
    <p:sldId id="280" r:id="rId26"/>
    <p:sldId id="282" r:id="rId27"/>
    <p:sldId id="283" r:id="rId28"/>
    <p:sldId id="284" r:id="rId29"/>
    <p:sldId id="285" r:id="rId30"/>
    <p:sldId id="286" r:id="rId31"/>
    <p:sldId id="288" r:id="rId32"/>
    <p:sldId id="290" r:id="rId33"/>
    <p:sldId id="289" r:id="rId34"/>
    <p:sldId id="291" r:id="rId35"/>
    <p:sldId id="287" r:id="rId36"/>
    <p:sldId id="292" r:id="rId37"/>
    <p:sldId id="293" r:id="rId38"/>
    <p:sldId id="295" r:id="rId39"/>
    <p:sldId id="296" r:id="rId40"/>
    <p:sldId id="294"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99FF66"/>
    <a:srgbClr val="800080"/>
    <a:srgbClr val="CC0099"/>
    <a:srgbClr val="0033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4E0D7-84BC-4C23-9376-ACAD492463C4}" type="doc">
      <dgm:prSet loTypeId="urn:microsoft.com/office/officeart/2005/8/layout/radial5" loCatId="cycle" qsTypeId="urn:microsoft.com/office/officeart/2005/8/quickstyle/simple1#1" qsCatId="simple" csTypeId="urn:microsoft.com/office/officeart/2005/8/colors/accent1_2#1" csCatId="accent1" phldr="1"/>
      <dgm:spPr/>
      <dgm:t>
        <a:bodyPr/>
        <a:lstStyle/>
        <a:p>
          <a:endParaRPr lang="ru-RU"/>
        </a:p>
      </dgm:t>
    </dgm:pt>
    <dgm:pt modelId="{82E55155-F939-488E-A6AF-7E14ABA63B64}">
      <dgm:prSet phldrT="[Текст]"/>
      <dgm:spPr>
        <a:solidFill>
          <a:srgbClr val="FFC000"/>
        </a:solidFill>
      </dgm:spPr>
      <dgm:t>
        <a:bodyPr/>
        <a:lstStyle/>
        <a:p>
          <a:pPr algn="ctr"/>
          <a:r>
            <a:rPr lang="ru-RU" dirty="0"/>
            <a:t>Здоровый образ жизни</a:t>
          </a:r>
        </a:p>
      </dgm:t>
    </dgm:pt>
    <dgm:pt modelId="{CCBFE136-F72E-46AD-AF6E-E40FDC461ABA}" type="parTrans" cxnId="{5D593FE8-197F-48BC-BF27-315953BC9EC5}">
      <dgm:prSet/>
      <dgm:spPr/>
      <dgm:t>
        <a:bodyPr/>
        <a:lstStyle/>
        <a:p>
          <a:pPr algn="ctr"/>
          <a:endParaRPr lang="ru-RU"/>
        </a:p>
      </dgm:t>
    </dgm:pt>
    <dgm:pt modelId="{43B82026-FAED-477C-AC30-FA2950E23BC0}" type="sibTrans" cxnId="{5D593FE8-197F-48BC-BF27-315953BC9EC5}">
      <dgm:prSet/>
      <dgm:spPr/>
      <dgm:t>
        <a:bodyPr/>
        <a:lstStyle/>
        <a:p>
          <a:pPr algn="ctr"/>
          <a:endParaRPr lang="ru-RU"/>
        </a:p>
      </dgm:t>
    </dgm:pt>
    <dgm:pt modelId="{E0DF5425-225B-464A-9B39-B2FFFE3632B9}">
      <dgm:prSet phldrT="[Текст]"/>
      <dgm:spPr>
        <a:solidFill>
          <a:srgbClr val="0033CC"/>
        </a:solidFill>
      </dgm:spPr>
      <dgm:t>
        <a:bodyPr/>
        <a:lstStyle/>
        <a:p>
          <a:pPr algn="ctr"/>
          <a:r>
            <a:rPr lang="ru-RU"/>
            <a:t>соблюдать чистоту в помещении</a:t>
          </a:r>
        </a:p>
      </dgm:t>
    </dgm:pt>
    <dgm:pt modelId="{14D98AD8-D522-481F-B535-9AB0DA0CFA38}" type="parTrans" cxnId="{35E91BD8-D3EE-4B04-8652-38411233CCC2}">
      <dgm:prSet/>
      <dgm:spPr>
        <a:solidFill>
          <a:schemeClr val="tx1"/>
        </a:solidFill>
      </dgm:spPr>
      <dgm:t>
        <a:bodyPr/>
        <a:lstStyle/>
        <a:p>
          <a:pPr algn="ctr"/>
          <a:endParaRPr lang="ru-RU"/>
        </a:p>
      </dgm:t>
    </dgm:pt>
    <dgm:pt modelId="{BB169756-73A3-45BF-AB97-64E7C320AE04}" type="sibTrans" cxnId="{35E91BD8-D3EE-4B04-8652-38411233CCC2}">
      <dgm:prSet/>
      <dgm:spPr/>
      <dgm:t>
        <a:bodyPr/>
        <a:lstStyle/>
        <a:p>
          <a:pPr algn="ctr"/>
          <a:endParaRPr lang="ru-RU"/>
        </a:p>
      </dgm:t>
    </dgm:pt>
    <dgm:pt modelId="{AD813934-B924-4715-B0D7-435DF3E4DFF1}">
      <dgm:prSet phldrT="[Текст]"/>
      <dgm:spPr>
        <a:solidFill>
          <a:srgbClr val="0033CC"/>
        </a:solidFill>
      </dgm:spPr>
      <dgm:t>
        <a:bodyPr/>
        <a:lstStyle/>
        <a:p>
          <a:pPr algn="ctr"/>
          <a:r>
            <a:rPr lang="ru-RU" dirty="0"/>
            <a:t>соблюдать правила  </a:t>
          </a:r>
          <a:r>
            <a:rPr lang="ru-RU" dirty="0" smtClean="0"/>
            <a:t>гигиены </a:t>
          </a:r>
          <a:endParaRPr lang="ru-RU" dirty="0"/>
        </a:p>
      </dgm:t>
    </dgm:pt>
    <dgm:pt modelId="{3BD0A655-2105-432C-9075-2C2B96F98902}" type="parTrans" cxnId="{A4ABB7DD-FED6-4F89-8221-413C5BB8288B}">
      <dgm:prSet/>
      <dgm:spPr>
        <a:solidFill>
          <a:schemeClr val="tx1"/>
        </a:solidFill>
      </dgm:spPr>
      <dgm:t>
        <a:bodyPr/>
        <a:lstStyle/>
        <a:p>
          <a:pPr algn="ctr"/>
          <a:endParaRPr lang="ru-RU"/>
        </a:p>
      </dgm:t>
    </dgm:pt>
    <dgm:pt modelId="{B5FA2CF6-058F-415A-BC95-5D9BAEF52DEA}" type="sibTrans" cxnId="{A4ABB7DD-FED6-4F89-8221-413C5BB8288B}">
      <dgm:prSet/>
      <dgm:spPr/>
      <dgm:t>
        <a:bodyPr/>
        <a:lstStyle/>
        <a:p>
          <a:pPr algn="ctr"/>
          <a:endParaRPr lang="ru-RU"/>
        </a:p>
      </dgm:t>
    </dgm:pt>
    <dgm:pt modelId="{8928B425-71E5-483E-853F-E92656AA170E}">
      <dgm:prSet phldrT="[Текст]"/>
      <dgm:spPr>
        <a:solidFill>
          <a:srgbClr val="0033CC"/>
        </a:solidFill>
      </dgm:spPr>
      <dgm:t>
        <a:bodyPr/>
        <a:lstStyle/>
        <a:p>
          <a:pPr algn="ctr"/>
          <a:r>
            <a:rPr lang="ru-RU" dirty="0"/>
            <a:t>делать</a:t>
          </a:r>
        </a:p>
        <a:p>
          <a:pPr algn="ctr"/>
          <a:r>
            <a:rPr lang="ru-RU" dirty="0"/>
            <a:t>зарядку</a:t>
          </a:r>
        </a:p>
      </dgm:t>
    </dgm:pt>
    <dgm:pt modelId="{092477D6-78C1-48FC-80D6-5A2B4692BBBF}" type="parTrans" cxnId="{892A091D-EF64-4A4E-A978-3EBFE1B40174}">
      <dgm:prSet/>
      <dgm:spPr>
        <a:solidFill>
          <a:schemeClr val="tx1"/>
        </a:solidFill>
      </dgm:spPr>
      <dgm:t>
        <a:bodyPr/>
        <a:lstStyle/>
        <a:p>
          <a:pPr algn="ctr"/>
          <a:endParaRPr lang="ru-RU"/>
        </a:p>
      </dgm:t>
    </dgm:pt>
    <dgm:pt modelId="{96166D44-DFA8-48D3-896D-2FC9332895CF}" type="sibTrans" cxnId="{892A091D-EF64-4A4E-A978-3EBFE1B40174}">
      <dgm:prSet/>
      <dgm:spPr/>
      <dgm:t>
        <a:bodyPr/>
        <a:lstStyle/>
        <a:p>
          <a:pPr algn="ctr"/>
          <a:endParaRPr lang="ru-RU"/>
        </a:p>
      </dgm:t>
    </dgm:pt>
    <dgm:pt modelId="{A33AA73A-EAD1-4A57-BE7C-EEB70CEF48EA}">
      <dgm:prSet phldrT="[Текст]"/>
      <dgm:spPr>
        <a:solidFill>
          <a:srgbClr val="0033CC"/>
        </a:solidFill>
      </dgm:spPr>
      <dgm:t>
        <a:bodyPr/>
        <a:lstStyle/>
        <a:p>
          <a:pPr algn="ctr"/>
          <a:r>
            <a:rPr lang="ru-RU" dirty="0"/>
            <a:t>правильно питаться</a:t>
          </a:r>
        </a:p>
      </dgm:t>
    </dgm:pt>
    <dgm:pt modelId="{87019CC0-9715-4FAE-AFFE-4818A2CEF5D7}" type="parTrans" cxnId="{09DA434B-1EFD-49FC-93CD-B7157918AB85}">
      <dgm:prSet/>
      <dgm:spPr>
        <a:solidFill>
          <a:schemeClr val="tx1"/>
        </a:solidFill>
      </dgm:spPr>
      <dgm:t>
        <a:bodyPr/>
        <a:lstStyle/>
        <a:p>
          <a:pPr algn="ctr"/>
          <a:endParaRPr lang="ru-RU">
            <a:solidFill>
              <a:schemeClr val="tx1"/>
            </a:solidFill>
          </a:endParaRPr>
        </a:p>
      </dgm:t>
    </dgm:pt>
    <dgm:pt modelId="{E6B47471-2433-4A06-890E-ED4E0259B313}" type="sibTrans" cxnId="{09DA434B-1EFD-49FC-93CD-B7157918AB85}">
      <dgm:prSet/>
      <dgm:spPr/>
      <dgm:t>
        <a:bodyPr/>
        <a:lstStyle/>
        <a:p>
          <a:pPr algn="ctr"/>
          <a:endParaRPr lang="ru-RU"/>
        </a:p>
      </dgm:t>
    </dgm:pt>
    <dgm:pt modelId="{E5009BE7-33DB-4F20-A5E4-E0DC5D1FA21C}">
      <dgm:prSet/>
      <dgm:spPr>
        <a:solidFill>
          <a:srgbClr val="0033CC"/>
        </a:solidFill>
      </dgm:spPr>
      <dgm:t>
        <a:bodyPr/>
        <a:lstStyle/>
        <a:p>
          <a:pPr algn="ctr"/>
          <a:r>
            <a:rPr lang="ru-RU" dirty="0"/>
            <a:t>не иметь вредных привычек</a:t>
          </a:r>
        </a:p>
      </dgm:t>
    </dgm:pt>
    <dgm:pt modelId="{6DAB641A-C738-4E47-A4BC-B2A53E44C6CA}" type="parTrans" cxnId="{81D1C776-8903-4C25-9ECA-12C3F8C50A76}">
      <dgm:prSet/>
      <dgm:spPr>
        <a:solidFill>
          <a:schemeClr val="tx1"/>
        </a:solidFill>
      </dgm:spPr>
      <dgm:t>
        <a:bodyPr/>
        <a:lstStyle/>
        <a:p>
          <a:pPr algn="ctr"/>
          <a:endParaRPr lang="ru-RU"/>
        </a:p>
      </dgm:t>
    </dgm:pt>
    <dgm:pt modelId="{AEE520C6-039E-4736-A58C-0ACCB0EF7BB9}" type="sibTrans" cxnId="{81D1C776-8903-4C25-9ECA-12C3F8C50A76}">
      <dgm:prSet/>
      <dgm:spPr/>
      <dgm:t>
        <a:bodyPr/>
        <a:lstStyle/>
        <a:p>
          <a:pPr algn="ctr"/>
          <a:endParaRPr lang="ru-RU"/>
        </a:p>
      </dgm:t>
    </dgm:pt>
    <dgm:pt modelId="{A95EC42E-7D0E-4BE7-8778-37563F322B5F}">
      <dgm:prSet/>
      <dgm:spPr>
        <a:solidFill>
          <a:srgbClr val="0033CC"/>
        </a:solidFill>
      </dgm:spPr>
      <dgm:t>
        <a:bodyPr/>
        <a:lstStyle/>
        <a:p>
          <a:pPr algn="ctr"/>
          <a:r>
            <a:rPr lang="ru-RU"/>
            <a:t>больше двигаться</a:t>
          </a:r>
        </a:p>
      </dgm:t>
    </dgm:pt>
    <dgm:pt modelId="{E79D3E29-58FE-4F62-80FE-F7E872038667}" type="parTrans" cxnId="{BAE204CE-51A6-4F91-9DBE-3BB84AD52B3D}">
      <dgm:prSet/>
      <dgm:spPr>
        <a:solidFill>
          <a:schemeClr val="tx1"/>
        </a:solidFill>
      </dgm:spPr>
      <dgm:t>
        <a:bodyPr/>
        <a:lstStyle/>
        <a:p>
          <a:pPr algn="ctr"/>
          <a:endParaRPr lang="ru-RU"/>
        </a:p>
      </dgm:t>
    </dgm:pt>
    <dgm:pt modelId="{31DC778A-ED11-4866-AC57-1ACB0115207C}" type="sibTrans" cxnId="{BAE204CE-51A6-4F91-9DBE-3BB84AD52B3D}">
      <dgm:prSet/>
      <dgm:spPr/>
      <dgm:t>
        <a:bodyPr/>
        <a:lstStyle/>
        <a:p>
          <a:pPr algn="ctr"/>
          <a:endParaRPr lang="ru-RU"/>
        </a:p>
      </dgm:t>
    </dgm:pt>
    <dgm:pt modelId="{436828CE-7C30-4ADC-B89B-FD89833BB42D}" type="pres">
      <dgm:prSet presAssocID="{A704E0D7-84BC-4C23-9376-ACAD492463C4}" presName="Name0" presStyleCnt="0">
        <dgm:presLayoutVars>
          <dgm:chMax val="1"/>
          <dgm:dir/>
          <dgm:animLvl val="ctr"/>
          <dgm:resizeHandles val="exact"/>
        </dgm:presLayoutVars>
      </dgm:prSet>
      <dgm:spPr/>
      <dgm:t>
        <a:bodyPr/>
        <a:lstStyle/>
        <a:p>
          <a:endParaRPr lang="ru-RU"/>
        </a:p>
      </dgm:t>
    </dgm:pt>
    <dgm:pt modelId="{BF890FA3-85BD-4945-97C9-0994153B3819}" type="pres">
      <dgm:prSet presAssocID="{82E55155-F939-488E-A6AF-7E14ABA63B64}" presName="centerShape" presStyleLbl="node0" presStyleIdx="0" presStyleCnt="1"/>
      <dgm:spPr/>
      <dgm:t>
        <a:bodyPr/>
        <a:lstStyle/>
        <a:p>
          <a:endParaRPr lang="ru-RU"/>
        </a:p>
      </dgm:t>
    </dgm:pt>
    <dgm:pt modelId="{EB8B63B2-3220-4E98-BBF4-7DE866435585}" type="pres">
      <dgm:prSet presAssocID="{14D98AD8-D522-481F-B535-9AB0DA0CFA38}" presName="parTrans" presStyleLbl="sibTrans2D1" presStyleIdx="0" presStyleCnt="6"/>
      <dgm:spPr/>
      <dgm:t>
        <a:bodyPr/>
        <a:lstStyle/>
        <a:p>
          <a:endParaRPr lang="ru-RU"/>
        </a:p>
      </dgm:t>
    </dgm:pt>
    <dgm:pt modelId="{1064139C-9FC3-4784-AA7C-1AE546FE8BC5}" type="pres">
      <dgm:prSet presAssocID="{14D98AD8-D522-481F-B535-9AB0DA0CFA38}" presName="connectorText" presStyleLbl="sibTrans2D1" presStyleIdx="0" presStyleCnt="6"/>
      <dgm:spPr/>
      <dgm:t>
        <a:bodyPr/>
        <a:lstStyle/>
        <a:p>
          <a:endParaRPr lang="ru-RU"/>
        </a:p>
      </dgm:t>
    </dgm:pt>
    <dgm:pt modelId="{CFECBA59-EC45-4403-990B-D7088DA293AE}" type="pres">
      <dgm:prSet presAssocID="{E0DF5425-225B-464A-9B39-B2FFFE3632B9}" presName="node" presStyleLbl="node1" presStyleIdx="0" presStyleCnt="6">
        <dgm:presLayoutVars>
          <dgm:bulletEnabled val="1"/>
        </dgm:presLayoutVars>
      </dgm:prSet>
      <dgm:spPr/>
      <dgm:t>
        <a:bodyPr/>
        <a:lstStyle/>
        <a:p>
          <a:endParaRPr lang="ru-RU"/>
        </a:p>
      </dgm:t>
    </dgm:pt>
    <dgm:pt modelId="{7ADC9953-A706-4D1A-8C9C-714C310C8605}" type="pres">
      <dgm:prSet presAssocID="{3BD0A655-2105-432C-9075-2C2B96F98902}" presName="parTrans" presStyleLbl="sibTrans2D1" presStyleIdx="1" presStyleCnt="6"/>
      <dgm:spPr/>
      <dgm:t>
        <a:bodyPr/>
        <a:lstStyle/>
        <a:p>
          <a:endParaRPr lang="ru-RU"/>
        </a:p>
      </dgm:t>
    </dgm:pt>
    <dgm:pt modelId="{C2BA027C-DDBC-462A-8D4F-D900643D9B65}" type="pres">
      <dgm:prSet presAssocID="{3BD0A655-2105-432C-9075-2C2B96F98902}" presName="connectorText" presStyleLbl="sibTrans2D1" presStyleIdx="1" presStyleCnt="6"/>
      <dgm:spPr/>
      <dgm:t>
        <a:bodyPr/>
        <a:lstStyle/>
        <a:p>
          <a:endParaRPr lang="ru-RU"/>
        </a:p>
      </dgm:t>
    </dgm:pt>
    <dgm:pt modelId="{1BB66086-6D98-4D71-A002-A1D0A625F45A}" type="pres">
      <dgm:prSet presAssocID="{AD813934-B924-4715-B0D7-435DF3E4DFF1}" presName="node" presStyleLbl="node1" presStyleIdx="1" presStyleCnt="6">
        <dgm:presLayoutVars>
          <dgm:bulletEnabled val="1"/>
        </dgm:presLayoutVars>
      </dgm:prSet>
      <dgm:spPr/>
      <dgm:t>
        <a:bodyPr/>
        <a:lstStyle/>
        <a:p>
          <a:endParaRPr lang="ru-RU"/>
        </a:p>
      </dgm:t>
    </dgm:pt>
    <dgm:pt modelId="{968627F9-398E-44D1-BD7E-F0240E37BA7A}" type="pres">
      <dgm:prSet presAssocID="{6DAB641A-C738-4E47-A4BC-B2A53E44C6CA}" presName="parTrans" presStyleLbl="sibTrans2D1" presStyleIdx="2" presStyleCnt="6"/>
      <dgm:spPr/>
      <dgm:t>
        <a:bodyPr/>
        <a:lstStyle/>
        <a:p>
          <a:endParaRPr lang="ru-RU"/>
        </a:p>
      </dgm:t>
    </dgm:pt>
    <dgm:pt modelId="{444D8B22-52F0-4834-A0BE-8896579F4C5F}" type="pres">
      <dgm:prSet presAssocID="{6DAB641A-C738-4E47-A4BC-B2A53E44C6CA}" presName="connectorText" presStyleLbl="sibTrans2D1" presStyleIdx="2" presStyleCnt="6"/>
      <dgm:spPr/>
      <dgm:t>
        <a:bodyPr/>
        <a:lstStyle/>
        <a:p>
          <a:endParaRPr lang="ru-RU"/>
        </a:p>
      </dgm:t>
    </dgm:pt>
    <dgm:pt modelId="{66126D7B-EACB-4BB7-B945-39C6CC6B8D4C}" type="pres">
      <dgm:prSet presAssocID="{E5009BE7-33DB-4F20-A5E4-E0DC5D1FA21C}" presName="node" presStyleLbl="node1" presStyleIdx="2" presStyleCnt="6">
        <dgm:presLayoutVars>
          <dgm:bulletEnabled val="1"/>
        </dgm:presLayoutVars>
      </dgm:prSet>
      <dgm:spPr/>
      <dgm:t>
        <a:bodyPr/>
        <a:lstStyle/>
        <a:p>
          <a:endParaRPr lang="ru-RU"/>
        </a:p>
      </dgm:t>
    </dgm:pt>
    <dgm:pt modelId="{DE41678C-00BD-443B-BCB2-C81E85EBD605}" type="pres">
      <dgm:prSet presAssocID="{092477D6-78C1-48FC-80D6-5A2B4692BBBF}" presName="parTrans" presStyleLbl="sibTrans2D1" presStyleIdx="3" presStyleCnt="6"/>
      <dgm:spPr/>
      <dgm:t>
        <a:bodyPr/>
        <a:lstStyle/>
        <a:p>
          <a:endParaRPr lang="ru-RU"/>
        </a:p>
      </dgm:t>
    </dgm:pt>
    <dgm:pt modelId="{0D920426-09B8-48AB-A17F-1271AFDE594D}" type="pres">
      <dgm:prSet presAssocID="{092477D6-78C1-48FC-80D6-5A2B4692BBBF}" presName="connectorText" presStyleLbl="sibTrans2D1" presStyleIdx="3" presStyleCnt="6"/>
      <dgm:spPr/>
      <dgm:t>
        <a:bodyPr/>
        <a:lstStyle/>
        <a:p>
          <a:endParaRPr lang="ru-RU"/>
        </a:p>
      </dgm:t>
    </dgm:pt>
    <dgm:pt modelId="{8FE493FF-B390-4DE3-893B-D1B0EC0EFBF4}" type="pres">
      <dgm:prSet presAssocID="{8928B425-71E5-483E-853F-E92656AA170E}" presName="node" presStyleLbl="node1" presStyleIdx="3" presStyleCnt="6">
        <dgm:presLayoutVars>
          <dgm:bulletEnabled val="1"/>
        </dgm:presLayoutVars>
      </dgm:prSet>
      <dgm:spPr/>
      <dgm:t>
        <a:bodyPr/>
        <a:lstStyle/>
        <a:p>
          <a:endParaRPr lang="ru-RU"/>
        </a:p>
      </dgm:t>
    </dgm:pt>
    <dgm:pt modelId="{E211225A-E524-474B-82DE-9BA5B56AFC9D}" type="pres">
      <dgm:prSet presAssocID="{E79D3E29-58FE-4F62-80FE-F7E872038667}" presName="parTrans" presStyleLbl="sibTrans2D1" presStyleIdx="4" presStyleCnt="6"/>
      <dgm:spPr/>
      <dgm:t>
        <a:bodyPr/>
        <a:lstStyle/>
        <a:p>
          <a:endParaRPr lang="ru-RU"/>
        </a:p>
      </dgm:t>
    </dgm:pt>
    <dgm:pt modelId="{DEB050FD-02C9-46E4-801E-8E9D39678486}" type="pres">
      <dgm:prSet presAssocID="{E79D3E29-58FE-4F62-80FE-F7E872038667}" presName="connectorText" presStyleLbl="sibTrans2D1" presStyleIdx="4" presStyleCnt="6"/>
      <dgm:spPr/>
      <dgm:t>
        <a:bodyPr/>
        <a:lstStyle/>
        <a:p>
          <a:endParaRPr lang="ru-RU"/>
        </a:p>
      </dgm:t>
    </dgm:pt>
    <dgm:pt modelId="{17A3FCAF-8778-4D13-BA60-A3806141D5D5}" type="pres">
      <dgm:prSet presAssocID="{A95EC42E-7D0E-4BE7-8778-37563F322B5F}" presName="node" presStyleLbl="node1" presStyleIdx="4" presStyleCnt="6">
        <dgm:presLayoutVars>
          <dgm:bulletEnabled val="1"/>
        </dgm:presLayoutVars>
      </dgm:prSet>
      <dgm:spPr/>
      <dgm:t>
        <a:bodyPr/>
        <a:lstStyle/>
        <a:p>
          <a:endParaRPr lang="ru-RU"/>
        </a:p>
      </dgm:t>
    </dgm:pt>
    <dgm:pt modelId="{EE19A32D-E222-4556-B581-FFC1A6480628}" type="pres">
      <dgm:prSet presAssocID="{87019CC0-9715-4FAE-AFFE-4818A2CEF5D7}" presName="parTrans" presStyleLbl="sibTrans2D1" presStyleIdx="5" presStyleCnt="6"/>
      <dgm:spPr/>
      <dgm:t>
        <a:bodyPr/>
        <a:lstStyle/>
        <a:p>
          <a:endParaRPr lang="ru-RU"/>
        </a:p>
      </dgm:t>
    </dgm:pt>
    <dgm:pt modelId="{2DE2827E-23AD-4BCF-B47C-17996DB5907B}" type="pres">
      <dgm:prSet presAssocID="{87019CC0-9715-4FAE-AFFE-4818A2CEF5D7}" presName="connectorText" presStyleLbl="sibTrans2D1" presStyleIdx="5" presStyleCnt="6"/>
      <dgm:spPr/>
      <dgm:t>
        <a:bodyPr/>
        <a:lstStyle/>
        <a:p>
          <a:endParaRPr lang="ru-RU"/>
        </a:p>
      </dgm:t>
    </dgm:pt>
    <dgm:pt modelId="{152C8BAE-E212-4660-B301-1922CAEDDF47}" type="pres">
      <dgm:prSet presAssocID="{A33AA73A-EAD1-4A57-BE7C-EEB70CEF48EA}" presName="node" presStyleLbl="node1" presStyleIdx="5" presStyleCnt="6">
        <dgm:presLayoutVars>
          <dgm:bulletEnabled val="1"/>
        </dgm:presLayoutVars>
      </dgm:prSet>
      <dgm:spPr/>
      <dgm:t>
        <a:bodyPr/>
        <a:lstStyle/>
        <a:p>
          <a:endParaRPr lang="ru-RU"/>
        </a:p>
      </dgm:t>
    </dgm:pt>
  </dgm:ptLst>
  <dgm:cxnLst>
    <dgm:cxn modelId="{383F6401-C33D-4458-92A4-B889D42157E7}" type="presOf" srcId="{A33AA73A-EAD1-4A57-BE7C-EEB70CEF48EA}" destId="{152C8BAE-E212-4660-B301-1922CAEDDF47}" srcOrd="0" destOrd="0" presId="urn:microsoft.com/office/officeart/2005/8/layout/radial5"/>
    <dgm:cxn modelId="{6A020D2C-0BAE-4857-8B1B-5D0913A8569F}" type="presOf" srcId="{3BD0A655-2105-432C-9075-2C2B96F98902}" destId="{C2BA027C-DDBC-462A-8D4F-D900643D9B65}" srcOrd="1" destOrd="0" presId="urn:microsoft.com/office/officeart/2005/8/layout/radial5"/>
    <dgm:cxn modelId="{CBFCAD48-E335-4C88-89F4-281A1AEB7602}" type="presOf" srcId="{82E55155-F939-488E-A6AF-7E14ABA63B64}" destId="{BF890FA3-85BD-4945-97C9-0994153B3819}" srcOrd="0" destOrd="0" presId="urn:microsoft.com/office/officeart/2005/8/layout/radial5"/>
    <dgm:cxn modelId="{A4ABB7DD-FED6-4F89-8221-413C5BB8288B}" srcId="{82E55155-F939-488E-A6AF-7E14ABA63B64}" destId="{AD813934-B924-4715-B0D7-435DF3E4DFF1}" srcOrd="1" destOrd="0" parTransId="{3BD0A655-2105-432C-9075-2C2B96F98902}" sibTransId="{B5FA2CF6-058F-415A-BC95-5D9BAEF52DEA}"/>
    <dgm:cxn modelId="{892A091D-EF64-4A4E-A978-3EBFE1B40174}" srcId="{82E55155-F939-488E-A6AF-7E14ABA63B64}" destId="{8928B425-71E5-483E-853F-E92656AA170E}" srcOrd="3" destOrd="0" parTransId="{092477D6-78C1-48FC-80D6-5A2B4692BBBF}" sibTransId="{96166D44-DFA8-48D3-896D-2FC9332895CF}"/>
    <dgm:cxn modelId="{4E3A3D69-5EB3-4CAD-8E32-2E0EF5951023}" type="presOf" srcId="{E0DF5425-225B-464A-9B39-B2FFFE3632B9}" destId="{CFECBA59-EC45-4403-990B-D7088DA293AE}" srcOrd="0" destOrd="0" presId="urn:microsoft.com/office/officeart/2005/8/layout/radial5"/>
    <dgm:cxn modelId="{2811C0C3-1397-47FC-B01C-BA5C6223BC93}" type="presOf" srcId="{14D98AD8-D522-481F-B535-9AB0DA0CFA38}" destId="{1064139C-9FC3-4784-AA7C-1AE546FE8BC5}" srcOrd="1" destOrd="0" presId="urn:microsoft.com/office/officeart/2005/8/layout/radial5"/>
    <dgm:cxn modelId="{5D593FE8-197F-48BC-BF27-315953BC9EC5}" srcId="{A704E0D7-84BC-4C23-9376-ACAD492463C4}" destId="{82E55155-F939-488E-A6AF-7E14ABA63B64}" srcOrd="0" destOrd="0" parTransId="{CCBFE136-F72E-46AD-AF6E-E40FDC461ABA}" sibTransId="{43B82026-FAED-477C-AC30-FA2950E23BC0}"/>
    <dgm:cxn modelId="{CDCE0FD5-12FA-43E2-870B-EE6381142FD5}" type="presOf" srcId="{87019CC0-9715-4FAE-AFFE-4818A2CEF5D7}" destId="{2DE2827E-23AD-4BCF-B47C-17996DB5907B}" srcOrd="1" destOrd="0" presId="urn:microsoft.com/office/officeart/2005/8/layout/radial5"/>
    <dgm:cxn modelId="{C0D9683B-B3B4-4A21-BF56-F5A04C163EAB}" type="presOf" srcId="{092477D6-78C1-48FC-80D6-5A2B4692BBBF}" destId="{DE41678C-00BD-443B-BCB2-C81E85EBD605}" srcOrd="0" destOrd="0" presId="urn:microsoft.com/office/officeart/2005/8/layout/radial5"/>
    <dgm:cxn modelId="{59B9BA4F-BA13-42BE-AFF9-46A215970B25}" type="presOf" srcId="{092477D6-78C1-48FC-80D6-5A2B4692BBBF}" destId="{0D920426-09B8-48AB-A17F-1271AFDE594D}" srcOrd="1" destOrd="0" presId="urn:microsoft.com/office/officeart/2005/8/layout/radial5"/>
    <dgm:cxn modelId="{BAE204CE-51A6-4F91-9DBE-3BB84AD52B3D}" srcId="{82E55155-F939-488E-A6AF-7E14ABA63B64}" destId="{A95EC42E-7D0E-4BE7-8778-37563F322B5F}" srcOrd="4" destOrd="0" parTransId="{E79D3E29-58FE-4F62-80FE-F7E872038667}" sibTransId="{31DC778A-ED11-4866-AC57-1ACB0115207C}"/>
    <dgm:cxn modelId="{9345EEE6-0553-4A35-8258-F2B9BC0C37BE}" type="presOf" srcId="{A704E0D7-84BC-4C23-9376-ACAD492463C4}" destId="{436828CE-7C30-4ADC-B89B-FD89833BB42D}" srcOrd="0" destOrd="0" presId="urn:microsoft.com/office/officeart/2005/8/layout/radial5"/>
    <dgm:cxn modelId="{C4D6C370-2C98-4279-B96A-EA48A54EF90C}" type="presOf" srcId="{AD813934-B924-4715-B0D7-435DF3E4DFF1}" destId="{1BB66086-6D98-4D71-A002-A1D0A625F45A}" srcOrd="0" destOrd="0" presId="urn:microsoft.com/office/officeart/2005/8/layout/radial5"/>
    <dgm:cxn modelId="{572216B1-7543-4EE4-BD2B-36178CAF6457}" type="presOf" srcId="{E79D3E29-58FE-4F62-80FE-F7E872038667}" destId="{DEB050FD-02C9-46E4-801E-8E9D39678486}" srcOrd="1" destOrd="0" presId="urn:microsoft.com/office/officeart/2005/8/layout/radial5"/>
    <dgm:cxn modelId="{81D1C776-8903-4C25-9ECA-12C3F8C50A76}" srcId="{82E55155-F939-488E-A6AF-7E14ABA63B64}" destId="{E5009BE7-33DB-4F20-A5E4-E0DC5D1FA21C}" srcOrd="2" destOrd="0" parTransId="{6DAB641A-C738-4E47-A4BC-B2A53E44C6CA}" sibTransId="{AEE520C6-039E-4736-A58C-0ACCB0EF7BB9}"/>
    <dgm:cxn modelId="{35E91BD8-D3EE-4B04-8652-38411233CCC2}" srcId="{82E55155-F939-488E-A6AF-7E14ABA63B64}" destId="{E0DF5425-225B-464A-9B39-B2FFFE3632B9}" srcOrd="0" destOrd="0" parTransId="{14D98AD8-D522-481F-B535-9AB0DA0CFA38}" sibTransId="{BB169756-73A3-45BF-AB97-64E7C320AE04}"/>
    <dgm:cxn modelId="{7EB2ED77-B302-400D-AD46-3106C247990B}" type="presOf" srcId="{E79D3E29-58FE-4F62-80FE-F7E872038667}" destId="{E211225A-E524-474B-82DE-9BA5B56AFC9D}" srcOrd="0" destOrd="0" presId="urn:microsoft.com/office/officeart/2005/8/layout/radial5"/>
    <dgm:cxn modelId="{09DA434B-1EFD-49FC-93CD-B7157918AB85}" srcId="{82E55155-F939-488E-A6AF-7E14ABA63B64}" destId="{A33AA73A-EAD1-4A57-BE7C-EEB70CEF48EA}" srcOrd="5" destOrd="0" parTransId="{87019CC0-9715-4FAE-AFFE-4818A2CEF5D7}" sibTransId="{E6B47471-2433-4A06-890E-ED4E0259B313}"/>
    <dgm:cxn modelId="{5DDCBA0B-6570-4A31-B5BA-4F685A44BAEF}" type="presOf" srcId="{6DAB641A-C738-4E47-A4BC-B2A53E44C6CA}" destId="{968627F9-398E-44D1-BD7E-F0240E37BA7A}" srcOrd="0" destOrd="0" presId="urn:microsoft.com/office/officeart/2005/8/layout/radial5"/>
    <dgm:cxn modelId="{217E9EDF-E9CF-4540-A965-53B67CDA0BD0}" type="presOf" srcId="{3BD0A655-2105-432C-9075-2C2B96F98902}" destId="{7ADC9953-A706-4D1A-8C9C-714C310C8605}" srcOrd="0" destOrd="0" presId="urn:microsoft.com/office/officeart/2005/8/layout/radial5"/>
    <dgm:cxn modelId="{91A2F607-A354-4015-9639-9F4329C457EF}" type="presOf" srcId="{8928B425-71E5-483E-853F-E92656AA170E}" destId="{8FE493FF-B390-4DE3-893B-D1B0EC0EFBF4}" srcOrd="0" destOrd="0" presId="urn:microsoft.com/office/officeart/2005/8/layout/radial5"/>
    <dgm:cxn modelId="{196FE63A-BCCA-4172-AF68-548926983881}" type="presOf" srcId="{14D98AD8-D522-481F-B535-9AB0DA0CFA38}" destId="{EB8B63B2-3220-4E98-BBF4-7DE866435585}" srcOrd="0" destOrd="0" presId="urn:microsoft.com/office/officeart/2005/8/layout/radial5"/>
    <dgm:cxn modelId="{A0EE11D0-1F7A-4E33-BD58-03D9AF17E63F}" type="presOf" srcId="{6DAB641A-C738-4E47-A4BC-B2A53E44C6CA}" destId="{444D8B22-52F0-4834-A0BE-8896579F4C5F}" srcOrd="1" destOrd="0" presId="urn:microsoft.com/office/officeart/2005/8/layout/radial5"/>
    <dgm:cxn modelId="{B373A0D5-E803-4A36-838A-119A9BF3CF89}" type="presOf" srcId="{E5009BE7-33DB-4F20-A5E4-E0DC5D1FA21C}" destId="{66126D7B-EACB-4BB7-B945-39C6CC6B8D4C}" srcOrd="0" destOrd="0" presId="urn:microsoft.com/office/officeart/2005/8/layout/radial5"/>
    <dgm:cxn modelId="{76972900-93A7-46AE-B868-6A8A46932366}" type="presOf" srcId="{A95EC42E-7D0E-4BE7-8778-37563F322B5F}" destId="{17A3FCAF-8778-4D13-BA60-A3806141D5D5}" srcOrd="0" destOrd="0" presId="urn:microsoft.com/office/officeart/2005/8/layout/radial5"/>
    <dgm:cxn modelId="{E4E4BDA2-F9A7-4CB7-ADFB-576B8C8A0A46}" type="presOf" srcId="{87019CC0-9715-4FAE-AFFE-4818A2CEF5D7}" destId="{EE19A32D-E222-4556-B581-FFC1A6480628}" srcOrd="0" destOrd="0" presId="urn:microsoft.com/office/officeart/2005/8/layout/radial5"/>
    <dgm:cxn modelId="{D569057D-931F-4FA0-8E4B-508B56906BCC}" type="presParOf" srcId="{436828CE-7C30-4ADC-B89B-FD89833BB42D}" destId="{BF890FA3-85BD-4945-97C9-0994153B3819}" srcOrd="0" destOrd="0" presId="urn:microsoft.com/office/officeart/2005/8/layout/radial5"/>
    <dgm:cxn modelId="{84FDF62D-40FE-447C-AE0C-189013DDF1B4}" type="presParOf" srcId="{436828CE-7C30-4ADC-B89B-FD89833BB42D}" destId="{EB8B63B2-3220-4E98-BBF4-7DE866435585}" srcOrd="1" destOrd="0" presId="urn:microsoft.com/office/officeart/2005/8/layout/radial5"/>
    <dgm:cxn modelId="{1785CABC-D451-46B4-9A01-5E0DA4445559}" type="presParOf" srcId="{EB8B63B2-3220-4E98-BBF4-7DE866435585}" destId="{1064139C-9FC3-4784-AA7C-1AE546FE8BC5}" srcOrd="0" destOrd="0" presId="urn:microsoft.com/office/officeart/2005/8/layout/radial5"/>
    <dgm:cxn modelId="{5646CDBD-415D-4305-887B-36849585B6E6}" type="presParOf" srcId="{436828CE-7C30-4ADC-B89B-FD89833BB42D}" destId="{CFECBA59-EC45-4403-990B-D7088DA293AE}" srcOrd="2" destOrd="0" presId="urn:microsoft.com/office/officeart/2005/8/layout/radial5"/>
    <dgm:cxn modelId="{B0CC800A-492C-45D8-A70B-ACB11BA4448E}" type="presParOf" srcId="{436828CE-7C30-4ADC-B89B-FD89833BB42D}" destId="{7ADC9953-A706-4D1A-8C9C-714C310C8605}" srcOrd="3" destOrd="0" presId="urn:microsoft.com/office/officeart/2005/8/layout/radial5"/>
    <dgm:cxn modelId="{5CF1FD8E-9876-49DA-B347-EBAE789D219C}" type="presParOf" srcId="{7ADC9953-A706-4D1A-8C9C-714C310C8605}" destId="{C2BA027C-DDBC-462A-8D4F-D900643D9B65}" srcOrd="0" destOrd="0" presId="urn:microsoft.com/office/officeart/2005/8/layout/radial5"/>
    <dgm:cxn modelId="{4566BB6F-2748-40D9-B758-FA877F8AF53D}" type="presParOf" srcId="{436828CE-7C30-4ADC-B89B-FD89833BB42D}" destId="{1BB66086-6D98-4D71-A002-A1D0A625F45A}" srcOrd="4" destOrd="0" presId="urn:microsoft.com/office/officeart/2005/8/layout/radial5"/>
    <dgm:cxn modelId="{149B2C7B-6D83-4967-B4EC-C7C5C5CB6D3B}" type="presParOf" srcId="{436828CE-7C30-4ADC-B89B-FD89833BB42D}" destId="{968627F9-398E-44D1-BD7E-F0240E37BA7A}" srcOrd="5" destOrd="0" presId="urn:microsoft.com/office/officeart/2005/8/layout/radial5"/>
    <dgm:cxn modelId="{39DE3F91-E847-409F-ACAC-7920FB2FBC0B}" type="presParOf" srcId="{968627F9-398E-44D1-BD7E-F0240E37BA7A}" destId="{444D8B22-52F0-4834-A0BE-8896579F4C5F}" srcOrd="0" destOrd="0" presId="urn:microsoft.com/office/officeart/2005/8/layout/radial5"/>
    <dgm:cxn modelId="{AF73A235-75CF-4BB0-A6CE-4DE6DFBF0B92}" type="presParOf" srcId="{436828CE-7C30-4ADC-B89B-FD89833BB42D}" destId="{66126D7B-EACB-4BB7-B945-39C6CC6B8D4C}" srcOrd="6" destOrd="0" presId="urn:microsoft.com/office/officeart/2005/8/layout/radial5"/>
    <dgm:cxn modelId="{330909AD-B9FD-4099-839F-7D7C1C498CB4}" type="presParOf" srcId="{436828CE-7C30-4ADC-B89B-FD89833BB42D}" destId="{DE41678C-00BD-443B-BCB2-C81E85EBD605}" srcOrd="7" destOrd="0" presId="urn:microsoft.com/office/officeart/2005/8/layout/radial5"/>
    <dgm:cxn modelId="{D1612DF6-5A07-4E73-9321-D9700862DE2F}" type="presParOf" srcId="{DE41678C-00BD-443B-BCB2-C81E85EBD605}" destId="{0D920426-09B8-48AB-A17F-1271AFDE594D}" srcOrd="0" destOrd="0" presId="urn:microsoft.com/office/officeart/2005/8/layout/radial5"/>
    <dgm:cxn modelId="{3914A582-4F0D-4131-95EF-88197FCFA9B1}" type="presParOf" srcId="{436828CE-7C30-4ADC-B89B-FD89833BB42D}" destId="{8FE493FF-B390-4DE3-893B-D1B0EC0EFBF4}" srcOrd="8" destOrd="0" presId="urn:microsoft.com/office/officeart/2005/8/layout/radial5"/>
    <dgm:cxn modelId="{1390D3D0-BA70-408A-A4F1-8B6E390B396C}" type="presParOf" srcId="{436828CE-7C30-4ADC-B89B-FD89833BB42D}" destId="{E211225A-E524-474B-82DE-9BA5B56AFC9D}" srcOrd="9" destOrd="0" presId="urn:microsoft.com/office/officeart/2005/8/layout/radial5"/>
    <dgm:cxn modelId="{84E5B108-D1FD-4718-ACF2-285E139CE07B}" type="presParOf" srcId="{E211225A-E524-474B-82DE-9BA5B56AFC9D}" destId="{DEB050FD-02C9-46E4-801E-8E9D39678486}" srcOrd="0" destOrd="0" presId="urn:microsoft.com/office/officeart/2005/8/layout/radial5"/>
    <dgm:cxn modelId="{B499F3A3-35BB-4C9B-8678-954C86D83ECB}" type="presParOf" srcId="{436828CE-7C30-4ADC-B89B-FD89833BB42D}" destId="{17A3FCAF-8778-4D13-BA60-A3806141D5D5}" srcOrd="10" destOrd="0" presId="urn:microsoft.com/office/officeart/2005/8/layout/radial5"/>
    <dgm:cxn modelId="{316A8A65-5AA6-4801-87E0-72AB8DA84D2A}" type="presParOf" srcId="{436828CE-7C30-4ADC-B89B-FD89833BB42D}" destId="{EE19A32D-E222-4556-B581-FFC1A6480628}" srcOrd="11" destOrd="0" presId="urn:microsoft.com/office/officeart/2005/8/layout/radial5"/>
    <dgm:cxn modelId="{1D0FF372-C073-4DA2-AD1F-AF3C555CC971}" type="presParOf" srcId="{EE19A32D-E222-4556-B581-FFC1A6480628}" destId="{2DE2827E-23AD-4BCF-B47C-17996DB5907B}" srcOrd="0" destOrd="0" presId="urn:microsoft.com/office/officeart/2005/8/layout/radial5"/>
    <dgm:cxn modelId="{6F93BCB1-205B-4D02-B77B-E3A8575BE9FE}" type="presParOf" srcId="{436828CE-7C30-4ADC-B89B-FD89833BB42D}" destId="{152C8BAE-E212-4660-B301-1922CAEDDF4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BAC26-E995-4B6B-A6CE-DC182492F184}" type="doc">
      <dgm:prSet loTypeId="urn:microsoft.com/office/officeart/2005/8/layout/radial1" loCatId="cycle" qsTypeId="urn:microsoft.com/office/officeart/2005/8/quickstyle/simple1#2" qsCatId="simple" csTypeId="urn:microsoft.com/office/officeart/2005/8/colors/accent1_2#2" csCatId="accent1" phldr="1"/>
      <dgm:spPr/>
      <dgm:t>
        <a:bodyPr/>
        <a:lstStyle/>
        <a:p>
          <a:endParaRPr lang="ru-RU"/>
        </a:p>
      </dgm:t>
    </dgm:pt>
    <dgm:pt modelId="{D45C7D5C-9B20-4A63-B6ED-ACC87EF48DF5}">
      <dgm:prSet phldrT="[Текст]"/>
      <dgm:spPr/>
      <dgm:t>
        <a:bodyPr/>
        <a:lstStyle/>
        <a:p>
          <a:r>
            <a:rPr lang="ru-RU"/>
            <a:t>?</a:t>
          </a:r>
        </a:p>
      </dgm:t>
    </dgm:pt>
    <dgm:pt modelId="{236E7960-242F-43F2-8281-2FA5A2ABAC5D}" type="parTrans" cxnId="{7EA5EA32-C730-45C1-A22D-119004F06775}">
      <dgm:prSet/>
      <dgm:spPr/>
      <dgm:t>
        <a:bodyPr/>
        <a:lstStyle/>
        <a:p>
          <a:endParaRPr lang="ru-RU"/>
        </a:p>
      </dgm:t>
    </dgm:pt>
    <dgm:pt modelId="{7FDD432D-8B2F-4912-BB09-B356485324F3}" type="sibTrans" cxnId="{7EA5EA32-C730-45C1-A22D-119004F06775}">
      <dgm:prSet/>
      <dgm:spPr/>
      <dgm:t>
        <a:bodyPr/>
        <a:lstStyle/>
        <a:p>
          <a:endParaRPr lang="ru-RU"/>
        </a:p>
      </dgm:t>
    </dgm:pt>
    <dgm:pt modelId="{22B70C99-EA95-4A61-900F-EBDA49C76882}">
      <dgm:prSet phldrT="[Текст]" custT="1"/>
      <dgm:spPr/>
      <dgm:t>
        <a:bodyPr/>
        <a:lstStyle/>
        <a:p>
          <a:r>
            <a:rPr lang="ru-RU" sz="1200" i="1" dirty="0"/>
            <a:t>Простой вопрос:</a:t>
          </a:r>
        </a:p>
        <a:p>
          <a:r>
            <a:rPr lang="ru-RU" sz="1200" dirty="0"/>
            <a:t>Как появляются овраги?</a:t>
          </a:r>
        </a:p>
      </dgm:t>
    </dgm:pt>
    <dgm:pt modelId="{B1293231-61D6-40D9-9CD4-1754419D3976}" type="parTrans" cxnId="{228A86C0-7BD7-4E58-9FF7-09FE953FD490}">
      <dgm:prSet/>
      <dgm:spPr/>
      <dgm:t>
        <a:bodyPr/>
        <a:lstStyle/>
        <a:p>
          <a:endParaRPr lang="ru-RU"/>
        </a:p>
      </dgm:t>
    </dgm:pt>
    <dgm:pt modelId="{B3505FA3-38B3-4586-B9FB-8D17C1225456}" type="sibTrans" cxnId="{228A86C0-7BD7-4E58-9FF7-09FE953FD490}">
      <dgm:prSet/>
      <dgm:spPr/>
      <dgm:t>
        <a:bodyPr/>
        <a:lstStyle/>
        <a:p>
          <a:endParaRPr lang="ru-RU"/>
        </a:p>
      </dgm:t>
    </dgm:pt>
    <dgm:pt modelId="{9A73AF51-F5EB-42A3-9FED-D1851B91E7DE}">
      <dgm:prSet phldrT="[Текст]" custT="1"/>
      <dgm:spPr/>
      <dgm:t>
        <a:bodyPr/>
        <a:lstStyle/>
        <a:p>
          <a:r>
            <a:rPr lang="ru-RU" sz="1200" i="1" dirty="0"/>
            <a:t>Оценочный вопрос</a:t>
          </a:r>
          <a:r>
            <a:rPr lang="ru-RU" sz="1200" dirty="0"/>
            <a:t>: Почему борьба с оврагами важна для человека?</a:t>
          </a:r>
        </a:p>
      </dgm:t>
    </dgm:pt>
    <dgm:pt modelId="{F3F1699F-37EA-45C7-8E75-40BACE3347E8}" type="parTrans" cxnId="{B9E4084C-D8F7-46E4-9AB3-CB67D166FE94}">
      <dgm:prSet/>
      <dgm:spPr/>
      <dgm:t>
        <a:bodyPr/>
        <a:lstStyle/>
        <a:p>
          <a:endParaRPr lang="ru-RU"/>
        </a:p>
      </dgm:t>
    </dgm:pt>
    <dgm:pt modelId="{5BCB6DF2-5A90-451C-BC95-0ACD1A54BBE4}" type="sibTrans" cxnId="{B9E4084C-D8F7-46E4-9AB3-CB67D166FE94}">
      <dgm:prSet/>
      <dgm:spPr/>
      <dgm:t>
        <a:bodyPr/>
        <a:lstStyle/>
        <a:p>
          <a:endParaRPr lang="ru-RU"/>
        </a:p>
      </dgm:t>
    </dgm:pt>
    <dgm:pt modelId="{A95D6743-B9C0-4D3D-9D37-5F69D8468C15}">
      <dgm:prSet phldrT="[Текст]" custT="1"/>
      <dgm:spPr/>
      <dgm:t>
        <a:bodyPr/>
        <a:lstStyle/>
        <a:p>
          <a:r>
            <a:rPr lang="ru-RU" sz="1200" i="1" dirty="0">
              <a:latin typeface="Times New Roman" pitchFamily="18" charset="0"/>
              <a:cs typeface="Times New Roman" pitchFamily="18" charset="0"/>
            </a:rPr>
            <a:t>Творческий вопрос: </a:t>
          </a:r>
          <a:r>
            <a:rPr lang="ru-RU" sz="1200" dirty="0"/>
            <a:t> Что будет, если не бороться с оврагами?</a:t>
          </a:r>
        </a:p>
      </dgm:t>
    </dgm:pt>
    <dgm:pt modelId="{DFEF7703-825F-4CE0-A62A-F46CF25C8C73}" type="parTrans" cxnId="{79D77AE2-2FB0-4216-956A-E151EB12D4D4}">
      <dgm:prSet/>
      <dgm:spPr/>
      <dgm:t>
        <a:bodyPr/>
        <a:lstStyle/>
        <a:p>
          <a:endParaRPr lang="ru-RU"/>
        </a:p>
      </dgm:t>
    </dgm:pt>
    <dgm:pt modelId="{FEC975D8-138A-4BFE-B927-5E024BC61B44}" type="sibTrans" cxnId="{79D77AE2-2FB0-4216-956A-E151EB12D4D4}">
      <dgm:prSet/>
      <dgm:spPr/>
      <dgm:t>
        <a:bodyPr/>
        <a:lstStyle/>
        <a:p>
          <a:endParaRPr lang="ru-RU"/>
        </a:p>
      </dgm:t>
    </dgm:pt>
    <dgm:pt modelId="{CE890C94-FF96-44EA-B567-5087B890E7B2}">
      <dgm:prSet phldrT="[Текст]" custT="1"/>
      <dgm:spPr/>
      <dgm:t>
        <a:bodyPr/>
        <a:lstStyle/>
        <a:p>
          <a:r>
            <a:rPr lang="ru-RU" sz="1200" i="1" dirty="0"/>
            <a:t>Вопрос </a:t>
          </a:r>
          <a:r>
            <a:rPr lang="ru-RU" sz="1200" i="1" dirty="0" err="1"/>
            <a:t>интерпритация</a:t>
          </a:r>
          <a:r>
            <a:rPr lang="ru-RU" sz="1200" dirty="0"/>
            <a:t>: </a:t>
          </a:r>
          <a:r>
            <a:rPr lang="ru-RU" sz="1200" dirty="0" err="1"/>
            <a:t>ПОчему</a:t>
          </a:r>
          <a:r>
            <a:rPr lang="ru-RU" sz="1200" dirty="0"/>
            <a:t> появляются овраги?</a:t>
          </a:r>
        </a:p>
      </dgm:t>
    </dgm:pt>
    <dgm:pt modelId="{05932E7F-A21C-4814-81A9-8063E5205A78}" type="parTrans" cxnId="{07329956-EC15-42DC-80F8-39E558BA478D}">
      <dgm:prSet/>
      <dgm:spPr/>
      <dgm:t>
        <a:bodyPr/>
        <a:lstStyle/>
        <a:p>
          <a:endParaRPr lang="ru-RU"/>
        </a:p>
      </dgm:t>
    </dgm:pt>
    <dgm:pt modelId="{2CAA3FFE-F31D-470B-AB2E-719DDA956A8C}" type="sibTrans" cxnId="{07329956-EC15-42DC-80F8-39E558BA478D}">
      <dgm:prSet/>
      <dgm:spPr/>
      <dgm:t>
        <a:bodyPr/>
        <a:lstStyle/>
        <a:p>
          <a:endParaRPr lang="ru-RU"/>
        </a:p>
      </dgm:t>
    </dgm:pt>
    <dgm:pt modelId="{062A0F0B-B13C-4103-A73B-04A69293FF77}">
      <dgm:prSet custT="1"/>
      <dgm:spPr/>
      <dgm:t>
        <a:bodyPr/>
        <a:lstStyle/>
        <a:p>
          <a:r>
            <a:rPr lang="ru-RU" sz="1200" i="1" dirty="0"/>
            <a:t>Практический </a:t>
          </a:r>
          <a:r>
            <a:rPr lang="ru-RU" sz="1200" i="1" dirty="0" err="1"/>
            <a:t>вопрс</a:t>
          </a:r>
          <a:r>
            <a:rPr lang="ru-RU" sz="1200" i="1" dirty="0"/>
            <a:t>: </a:t>
          </a:r>
          <a:r>
            <a:rPr lang="ru-RU" sz="1200" dirty="0"/>
            <a:t> Как мы можем остановить увеличение оврагов?</a:t>
          </a:r>
        </a:p>
      </dgm:t>
    </dgm:pt>
    <dgm:pt modelId="{2A9024FC-D34E-4ADA-8B89-8F21EDB80935}" type="parTrans" cxnId="{43079278-2F0E-42AC-BD27-747DDDFA4AC0}">
      <dgm:prSet/>
      <dgm:spPr/>
      <dgm:t>
        <a:bodyPr/>
        <a:lstStyle/>
        <a:p>
          <a:endParaRPr lang="ru-RU"/>
        </a:p>
      </dgm:t>
    </dgm:pt>
    <dgm:pt modelId="{B961F075-FC73-4E8E-B4FF-325054F64452}" type="sibTrans" cxnId="{43079278-2F0E-42AC-BD27-747DDDFA4AC0}">
      <dgm:prSet/>
      <dgm:spPr/>
      <dgm:t>
        <a:bodyPr/>
        <a:lstStyle/>
        <a:p>
          <a:endParaRPr lang="ru-RU"/>
        </a:p>
      </dgm:t>
    </dgm:pt>
    <dgm:pt modelId="{1284298F-AFE4-4AA5-9B18-4831526E9588}">
      <dgm:prSet custT="1"/>
      <dgm:spPr/>
      <dgm:t>
        <a:bodyPr/>
        <a:lstStyle/>
        <a:p>
          <a:r>
            <a:rPr lang="ru-RU" sz="1200" i="1" dirty="0"/>
            <a:t>Уточняющий вопрос:</a:t>
          </a:r>
        </a:p>
        <a:p>
          <a:r>
            <a:rPr lang="ru-RU" sz="1200" dirty="0"/>
            <a:t>Правильно ли я Вас понял...</a:t>
          </a:r>
        </a:p>
      </dgm:t>
    </dgm:pt>
    <dgm:pt modelId="{311B8043-82E4-4BBB-93B0-9226F846540F}" type="parTrans" cxnId="{BB39FE95-4907-455E-8962-57978F3C326A}">
      <dgm:prSet/>
      <dgm:spPr/>
      <dgm:t>
        <a:bodyPr/>
        <a:lstStyle/>
        <a:p>
          <a:endParaRPr lang="ru-RU"/>
        </a:p>
      </dgm:t>
    </dgm:pt>
    <dgm:pt modelId="{2F2C3A13-6A5D-4521-B42A-C4175CEB62B8}" type="sibTrans" cxnId="{BB39FE95-4907-455E-8962-57978F3C326A}">
      <dgm:prSet/>
      <dgm:spPr/>
      <dgm:t>
        <a:bodyPr/>
        <a:lstStyle/>
        <a:p>
          <a:endParaRPr lang="ru-RU"/>
        </a:p>
      </dgm:t>
    </dgm:pt>
    <dgm:pt modelId="{18AA0BCB-DDA1-4CB4-A928-1FA9313CF34E}" type="pres">
      <dgm:prSet presAssocID="{3D2BAC26-E995-4B6B-A6CE-DC182492F184}" presName="cycle" presStyleCnt="0">
        <dgm:presLayoutVars>
          <dgm:chMax val="1"/>
          <dgm:dir/>
          <dgm:animLvl val="ctr"/>
          <dgm:resizeHandles val="exact"/>
        </dgm:presLayoutVars>
      </dgm:prSet>
      <dgm:spPr/>
      <dgm:t>
        <a:bodyPr/>
        <a:lstStyle/>
        <a:p>
          <a:endParaRPr lang="ru-RU"/>
        </a:p>
      </dgm:t>
    </dgm:pt>
    <dgm:pt modelId="{D6150F81-DAB0-41B9-9CF2-996F168E21AC}" type="pres">
      <dgm:prSet presAssocID="{D45C7D5C-9B20-4A63-B6ED-ACC87EF48DF5}" presName="centerShape" presStyleLbl="node0" presStyleIdx="0" presStyleCnt="1"/>
      <dgm:spPr/>
      <dgm:t>
        <a:bodyPr/>
        <a:lstStyle/>
        <a:p>
          <a:endParaRPr lang="ru-RU"/>
        </a:p>
      </dgm:t>
    </dgm:pt>
    <dgm:pt modelId="{565A0C44-6695-48FD-8A0C-9F42B2B1D4AE}" type="pres">
      <dgm:prSet presAssocID="{B1293231-61D6-40D9-9CD4-1754419D3976}" presName="Name9" presStyleLbl="parChTrans1D2" presStyleIdx="0" presStyleCnt="6"/>
      <dgm:spPr/>
      <dgm:t>
        <a:bodyPr/>
        <a:lstStyle/>
        <a:p>
          <a:endParaRPr lang="ru-RU"/>
        </a:p>
      </dgm:t>
    </dgm:pt>
    <dgm:pt modelId="{D4DFFAE1-6C78-4AB7-A146-A049C98128CE}" type="pres">
      <dgm:prSet presAssocID="{B1293231-61D6-40D9-9CD4-1754419D3976}" presName="connTx" presStyleLbl="parChTrans1D2" presStyleIdx="0" presStyleCnt="6"/>
      <dgm:spPr/>
      <dgm:t>
        <a:bodyPr/>
        <a:lstStyle/>
        <a:p>
          <a:endParaRPr lang="ru-RU"/>
        </a:p>
      </dgm:t>
    </dgm:pt>
    <dgm:pt modelId="{FC24C5CD-875D-4BF9-89C9-2A897E688D7B}" type="pres">
      <dgm:prSet presAssocID="{22B70C99-EA95-4A61-900F-EBDA49C76882}" presName="node" presStyleLbl="node1" presStyleIdx="0" presStyleCnt="6">
        <dgm:presLayoutVars>
          <dgm:bulletEnabled val="1"/>
        </dgm:presLayoutVars>
      </dgm:prSet>
      <dgm:spPr/>
      <dgm:t>
        <a:bodyPr/>
        <a:lstStyle/>
        <a:p>
          <a:endParaRPr lang="ru-RU"/>
        </a:p>
      </dgm:t>
    </dgm:pt>
    <dgm:pt modelId="{81626D64-61BB-4CA0-9C8F-D9A07F5364A6}" type="pres">
      <dgm:prSet presAssocID="{311B8043-82E4-4BBB-93B0-9226F846540F}" presName="Name9" presStyleLbl="parChTrans1D2" presStyleIdx="1" presStyleCnt="6"/>
      <dgm:spPr/>
      <dgm:t>
        <a:bodyPr/>
        <a:lstStyle/>
        <a:p>
          <a:endParaRPr lang="ru-RU"/>
        </a:p>
      </dgm:t>
    </dgm:pt>
    <dgm:pt modelId="{EE364E96-A896-49D8-95F3-E4C66FA7DEF2}" type="pres">
      <dgm:prSet presAssocID="{311B8043-82E4-4BBB-93B0-9226F846540F}" presName="connTx" presStyleLbl="parChTrans1D2" presStyleIdx="1" presStyleCnt="6"/>
      <dgm:spPr/>
      <dgm:t>
        <a:bodyPr/>
        <a:lstStyle/>
        <a:p>
          <a:endParaRPr lang="ru-RU"/>
        </a:p>
      </dgm:t>
    </dgm:pt>
    <dgm:pt modelId="{8170B2D4-EC21-49F5-AA56-0563940D5599}" type="pres">
      <dgm:prSet presAssocID="{1284298F-AFE4-4AA5-9B18-4831526E9588}" presName="node" presStyleLbl="node1" presStyleIdx="1" presStyleCnt="6">
        <dgm:presLayoutVars>
          <dgm:bulletEnabled val="1"/>
        </dgm:presLayoutVars>
      </dgm:prSet>
      <dgm:spPr/>
      <dgm:t>
        <a:bodyPr/>
        <a:lstStyle/>
        <a:p>
          <a:endParaRPr lang="ru-RU"/>
        </a:p>
      </dgm:t>
    </dgm:pt>
    <dgm:pt modelId="{712DC569-7013-4615-9358-4C0F634FD842}" type="pres">
      <dgm:prSet presAssocID="{F3F1699F-37EA-45C7-8E75-40BACE3347E8}" presName="Name9" presStyleLbl="parChTrans1D2" presStyleIdx="2" presStyleCnt="6"/>
      <dgm:spPr/>
      <dgm:t>
        <a:bodyPr/>
        <a:lstStyle/>
        <a:p>
          <a:endParaRPr lang="ru-RU"/>
        </a:p>
      </dgm:t>
    </dgm:pt>
    <dgm:pt modelId="{11D27E4A-2391-4917-9F2F-5B561755E93B}" type="pres">
      <dgm:prSet presAssocID="{F3F1699F-37EA-45C7-8E75-40BACE3347E8}" presName="connTx" presStyleLbl="parChTrans1D2" presStyleIdx="2" presStyleCnt="6"/>
      <dgm:spPr/>
      <dgm:t>
        <a:bodyPr/>
        <a:lstStyle/>
        <a:p>
          <a:endParaRPr lang="ru-RU"/>
        </a:p>
      </dgm:t>
    </dgm:pt>
    <dgm:pt modelId="{72A9BBF2-9031-4583-9CFA-951B694ADFFB}" type="pres">
      <dgm:prSet presAssocID="{9A73AF51-F5EB-42A3-9FED-D1851B91E7DE}" presName="node" presStyleLbl="node1" presStyleIdx="2" presStyleCnt="6">
        <dgm:presLayoutVars>
          <dgm:bulletEnabled val="1"/>
        </dgm:presLayoutVars>
      </dgm:prSet>
      <dgm:spPr/>
      <dgm:t>
        <a:bodyPr/>
        <a:lstStyle/>
        <a:p>
          <a:endParaRPr lang="ru-RU"/>
        </a:p>
      </dgm:t>
    </dgm:pt>
    <dgm:pt modelId="{BD69648A-9476-4C96-8F7B-939119CE1DAD}" type="pres">
      <dgm:prSet presAssocID="{DFEF7703-825F-4CE0-A62A-F46CF25C8C73}" presName="Name9" presStyleLbl="parChTrans1D2" presStyleIdx="3" presStyleCnt="6"/>
      <dgm:spPr/>
      <dgm:t>
        <a:bodyPr/>
        <a:lstStyle/>
        <a:p>
          <a:endParaRPr lang="ru-RU"/>
        </a:p>
      </dgm:t>
    </dgm:pt>
    <dgm:pt modelId="{E4516682-CAC7-4581-8EF5-043EA981E174}" type="pres">
      <dgm:prSet presAssocID="{DFEF7703-825F-4CE0-A62A-F46CF25C8C73}" presName="connTx" presStyleLbl="parChTrans1D2" presStyleIdx="3" presStyleCnt="6"/>
      <dgm:spPr/>
      <dgm:t>
        <a:bodyPr/>
        <a:lstStyle/>
        <a:p>
          <a:endParaRPr lang="ru-RU"/>
        </a:p>
      </dgm:t>
    </dgm:pt>
    <dgm:pt modelId="{C647D26C-291B-4893-9FB1-D7F27525DD7B}" type="pres">
      <dgm:prSet presAssocID="{A95D6743-B9C0-4D3D-9D37-5F69D8468C15}" presName="node" presStyleLbl="node1" presStyleIdx="3" presStyleCnt="6">
        <dgm:presLayoutVars>
          <dgm:bulletEnabled val="1"/>
        </dgm:presLayoutVars>
      </dgm:prSet>
      <dgm:spPr/>
      <dgm:t>
        <a:bodyPr/>
        <a:lstStyle/>
        <a:p>
          <a:endParaRPr lang="ru-RU"/>
        </a:p>
      </dgm:t>
    </dgm:pt>
    <dgm:pt modelId="{A58B2626-3B62-4F05-9E4A-7FB501BEF2F5}" type="pres">
      <dgm:prSet presAssocID="{05932E7F-A21C-4814-81A9-8063E5205A78}" presName="Name9" presStyleLbl="parChTrans1D2" presStyleIdx="4" presStyleCnt="6"/>
      <dgm:spPr/>
      <dgm:t>
        <a:bodyPr/>
        <a:lstStyle/>
        <a:p>
          <a:endParaRPr lang="ru-RU"/>
        </a:p>
      </dgm:t>
    </dgm:pt>
    <dgm:pt modelId="{92CE98E5-1903-42E5-9E1F-0E3400791ABD}" type="pres">
      <dgm:prSet presAssocID="{05932E7F-A21C-4814-81A9-8063E5205A78}" presName="connTx" presStyleLbl="parChTrans1D2" presStyleIdx="4" presStyleCnt="6"/>
      <dgm:spPr/>
      <dgm:t>
        <a:bodyPr/>
        <a:lstStyle/>
        <a:p>
          <a:endParaRPr lang="ru-RU"/>
        </a:p>
      </dgm:t>
    </dgm:pt>
    <dgm:pt modelId="{44099765-0FFD-4C05-B648-09110443920E}" type="pres">
      <dgm:prSet presAssocID="{CE890C94-FF96-44EA-B567-5087B890E7B2}" presName="node" presStyleLbl="node1" presStyleIdx="4" presStyleCnt="6">
        <dgm:presLayoutVars>
          <dgm:bulletEnabled val="1"/>
        </dgm:presLayoutVars>
      </dgm:prSet>
      <dgm:spPr/>
      <dgm:t>
        <a:bodyPr/>
        <a:lstStyle/>
        <a:p>
          <a:endParaRPr lang="ru-RU"/>
        </a:p>
      </dgm:t>
    </dgm:pt>
    <dgm:pt modelId="{4B7466BB-CF54-4478-B8E4-8826B988B1DF}" type="pres">
      <dgm:prSet presAssocID="{2A9024FC-D34E-4ADA-8B89-8F21EDB80935}" presName="Name9" presStyleLbl="parChTrans1D2" presStyleIdx="5" presStyleCnt="6"/>
      <dgm:spPr/>
      <dgm:t>
        <a:bodyPr/>
        <a:lstStyle/>
        <a:p>
          <a:endParaRPr lang="ru-RU"/>
        </a:p>
      </dgm:t>
    </dgm:pt>
    <dgm:pt modelId="{D9DE1607-3B3A-4E02-BA04-2FBADE41357C}" type="pres">
      <dgm:prSet presAssocID="{2A9024FC-D34E-4ADA-8B89-8F21EDB80935}" presName="connTx" presStyleLbl="parChTrans1D2" presStyleIdx="5" presStyleCnt="6"/>
      <dgm:spPr/>
      <dgm:t>
        <a:bodyPr/>
        <a:lstStyle/>
        <a:p>
          <a:endParaRPr lang="ru-RU"/>
        </a:p>
      </dgm:t>
    </dgm:pt>
    <dgm:pt modelId="{630AFC1C-DFAA-4105-B6B9-2195D2E737AB}" type="pres">
      <dgm:prSet presAssocID="{062A0F0B-B13C-4103-A73B-04A69293FF77}" presName="node" presStyleLbl="node1" presStyleIdx="5" presStyleCnt="6">
        <dgm:presLayoutVars>
          <dgm:bulletEnabled val="1"/>
        </dgm:presLayoutVars>
      </dgm:prSet>
      <dgm:spPr/>
      <dgm:t>
        <a:bodyPr/>
        <a:lstStyle/>
        <a:p>
          <a:endParaRPr lang="ru-RU"/>
        </a:p>
      </dgm:t>
    </dgm:pt>
  </dgm:ptLst>
  <dgm:cxnLst>
    <dgm:cxn modelId="{79D77AE2-2FB0-4216-956A-E151EB12D4D4}" srcId="{D45C7D5C-9B20-4A63-B6ED-ACC87EF48DF5}" destId="{A95D6743-B9C0-4D3D-9D37-5F69D8468C15}" srcOrd="3" destOrd="0" parTransId="{DFEF7703-825F-4CE0-A62A-F46CF25C8C73}" sibTransId="{FEC975D8-138A-4BFE-B927-5E024BC61B44}"/>
    <dgm:cxn modelId="{627B8747-9676-4A32-A8AD-FC8B4084B1D5}" type="presOf" srcId="{062A0F0B-B13C-4103-A73B-04A69293FF77}" destId="{630AFC1C-DFAA-4105-B6B9-2195D2E737AB}" srcOrd="0" destOrd="0" presId="urn:microsoft.com/office/officeart/2005/8/layout/radial1"/>
    <dgm:cxn modelId="{F47F534C-AADA-4738-97D5-9C72A2756D22}" type="presOf" srcId="{D45C7D5C-9B20-4A63-B6ED-ACC87EF48DF5}" destId="{D6150F81-DAB0-41B9-9CF2-996F168E21AC}" srcOrd="0" destOrd="0" presId="urn:microsoft.com/office/officeart/2005/8/layout/radial1"/>
    <dgm:cxn modelId="{BB39FE95-4907-455E-8962-57978F3C326A}" srcId="{D45C7D5C-9B20-4A63-B6ED-ACC87EF48DF5}" destId="{1284298F-AFE4-4AA5-9B18-4831526E9588}" srcOrd="1" destOrd="0" parTransId="{311B8043-82E4-4BBB-93B0-9226F846540F}" sibTransId="{2F2C3A13-6A5D-4521-B42A-C4175CEB62B8}"/>
    <dgm:cxn modelId="{4EB38FE6-C8E1-40B6-8206-E6ECEB84CA9B}" type="presOf" srcId="{9A73AF51-F5EB-42A3-9FED-D1851B91E7DE}" destId="{72A9BBF2-9031-4583-9CFA-951B694ADFFB}" srcOrd="0" destOrd="0" presId="urn:microsoft.com/office/officeart/2005/8/layout/radial1"/>
    <dgm:cxn modelId="{43079278-2F0E-42AC-BD27-747DDDFA4AC0}" srcId="{D45C7D5C-9B20-4A63-B6ED-ACC87EF48DF5}" destId="{062A0F0B-B13C-4103-A73B-04A69293FF77}" srcOrd="5" destOrd="0" parTransId="{2A9024FC-D34E-4ADA-8B89-8F21EDB80935}" sibTransId="{B961F075-FC73-4E8E-B4FF-325054F64452}"/>
    <dgm:cxn modelId="{A56F5060-DAA0-4B2E-871C-72BC7608DDA4}" type="presOf" srcId="{CE890C94-FF96-44EA-B567-5087B890E7B2}" destId="{44099765-0FFD-4C05-B648-09110443920E}" srcOrd="0" destOrd="0" presId="urn:microsoft.com/office/officeart/2005/8/layout/radial1"/>
    <dgm:cxn modelId="{F8E222FD-C93E-4C16-B29A-6E8E24D590FF}" type="presOf" srcId="{05932E7F-A21C-4814-81A9-8063E5205A78}" destId="{92CE98E5-1903-42E5-9E1F-0E3400791ABD}" srcOrd="1" destOrd="0" presId="urn:microsoft.com/office/officeart/2005/8/layout/radial1"/>
    <dgm:cxn modelId="{7EA5EA32-C730-45C1-A22D-119004F06775}" srcId="{3D2BAC26-E995-4B6B-A6CE-DC182492F184}" destId="{D45C7D5C-9B20-4A63-B6ED-ACC87EF48DF5}" srcOrd="0" destOrd="0" parTransId="{236E7960-242F-43F2-8281-2FA5A2ABAC5D}" sibTransId="{7FDD432D-8B2F-4912-BB09-B356485324F3}"/>
    <dgm:cxn modelId="{D7956E3B-F39B-4940-AD4E-90625A53BAF5}" type="presOf" srcId="{3D2BAC26-E995-4B6B-A6CE-DC182492F184}" destId="{18AA0BCB-DDA1-4CB4-A928-1FA9313CF34E}" srcOrd="0" destOrd="0" presId="urn:microsoft.com/office/officeart/2005/8/layout/radial1"/>
    <dgm:cxn modelId="{69A84840-63C6-4970-AFE2-0EF31E1E9DD0}" type="presOf" srcId="{2A9024FC-D34E-4ADA-8B89-8F21EDB80935}" destId="{4B7466BB-CF54-4478-B8E4-8826B988B1DF}" srcOrd="0" destOrd="0" presId="urn:microsoft.com/office/officeart/2005/8/layout/radial1"/>
    <dgm:cxn modelId="{AEA8DBFB-B650-4780-A081-A768173BC769}" type="presOf" srcId="{A95D6743-B9C0-4D3D-9D37-5F69D8468C15}" destId="{C647D26C-291B-4893-9FB1-D7F27525DD7B}" srcOrd="0" destOrd="0" presId="urn:microsoft.com/office/officeart/2005/8/layout/radial1"/>
    <dgm:cxn modelId="{5DFEA462-073E-4410-A6E0-B219416849A4}" type="presOf" srcId="{1284298F-AFE4-4AA5-9B18-4831526E9588}" destId="{8170B2D4-EC21-49F5-AA56-0563940D5599}" srcOrd="0" destOrd="0" presId="urn:microsoft.com/office/officeart/2005/8/layout/radial1"/>
    <dgm:cxn modelId="{0D2B0BA5-2491-419D-A32D-092D3D2C94BC}" type="presOf" srcId="{B1293231-61D6-40D9-9CD4-1754419D3976}" destId="{565A0C44-6695-48FD-8A0C-9F42B2B1D4AE}" srcOrd="0" destOrd="0" presId="urn:microsoft.com/office/officeart/2005/8/layout/radial1"/>
    <dgm:cxn modelId="{228A86C0-7BD7-4E58-9FF7-09FE953FD490}" srcId="{D45C7D5C-9B20-4A63-B6ED-ACC87EF48DF5}" destId="{22B70C99-EA95-4A61-900F-EBDA49C76882}" srcOrd="0" destOrd="0" parTransId="{B1293231-61D6-40D9-9CD4-1754419D3976}" sibTransId="{B3505FA3-38B3-4586-B9FB-8D17C1225456}"/>
    <dgm:cxn modelId="{D3745917-A03D-404D-9363-562475B2510D}" type="presOf" srcId="{2A9024FC-D34E-4ADA-8B89-8F21EDB80935}" destId="{D9DE1607-3B3A-4E02-BA04-2FBADE41357C}" srcOrd="1" destOrd="0" presId="urn:microsoft.com/office/officeart/2005/8/layout/radial1"/>
    <dgm:cxn modelId="{C00F590A-741E-41B7-9DA2-F24DF131D954}" type="presOf" srcId="{F3F1699F-37EA-45C7-8E75-40BACE3347E8}" destId="{712DC569-7013-4615-9358-4C0F634FD842}" srcOrd="0" destOrd="0" presId="urn:microsoft.com/office/officeart/2005/8/layout/radial1"/>
    <dgm:cxn modelId="{DB819925-931E-4A0A-B194-A2BD9DD13C2F}" type="presOf" srcId="{05932E7F-A21C-4814-81A9-8063E5205A78}" destId="{A58B2626-3B62-4F05-9E4A-7FB501BEF2F5}" srcOrd="0" destOrd="0" presId="urn:microsoft.com/office/officeart/2005/8/layout/radial1"/>
    <dgm:cxn modelId="{FD4B9CA0-27E1-4B52-AC62-887A00479171}" type="presOf" srcId="{311B8043-82E4-4BBB-93B0-9226F846540F}" destId="{81626D64-61BB-4CA0-9C8F-D9A07F5364A6}" srcOrd="0" destOrd="0" presId="urn:microsoft.com/office/officeart/2005/8/layout/radial1"/>
    <dgm:cxn modelId="{B7EE4F9C-EE26-47D6-810C-8DC4F2DD7307}" type="presOf" srcId="{B1293231-61D6-40D9-9CD4-1754419D3976}" destId="{D4DFFAE1-6C78-4AB7-A146-A049C98128CE}" srcOrd="1" destOrd="0" presId="urn:microsoft.com/office/officeart/2005/8/layout/radial1"/>
    <dgm:cxn modelId="{F8EC5881-4E55-477B-A051-F7A7EEA45277}" type="presOf" srcId="{311B8043-82E4-4BBB-93B0-9226F846540F}" destId="{EE364E96-A896-49D8-95F3-E4C66FA7DEF2}" srcOrd="1" destOrd="0" presId="urn:microsoft.com/office/officeart/2005/8/layout/radial1"/>
    <dgm:cxn modelId="{B9E4084C-D8F7-46E4-9AB3-CB67D166FE94}" srcId="{D45C7D5C-9B20-4A63-B6ED-ACC87EF48DF5}" destId="{9A73AF51-F5EB-42A3-9FED-D1851B91E7DE}" srcOrd="2" destOrd="0" parTransId="{F3F1699F-37EA-45C7-8E75-40BACE3347E8}" sibTransId="{5BCB6DF2-5A90-451C-BC95-0ACD1A54BBE4}"/>
    <dgm:cxn modelId="{07329956-EC15-42DC-80F8-39E558BA478D}" srcId="{D45C7D5C-9B20-4A63-B6ED-ACC87EF48DF5}" destId="{CE890C94-FF96-44EA-B567-5087B890E7B2}" srcOrd="4" destOrd="0" parTransId="{05932E7F-A21C-4814-81A9-8063E5205A78}" sibTransId="{2CAA3FFE-F31D-470B-AB2E-719DDA956A8C}"/>
    <dgm:cxn modelId="{78771318-4180-4A3C-A7D1-3AB32FDE3960}" type="presOf" srcId="{DFEF7703-825F-4CE0-A62A-F46CF25C8C73}" destId="{BD69648A-9476-4C96-8F7B-939119CE1DAD}" srcOrd="0" destOrd="0" presId="urn:microsoft.com/office/officeart/2005/8/layout/radial1"/>
    <dgm:cxn modelId="{D6B1D4E6-C648-4157-94DF-089A1893F3FF}" type="presOf" srcId="{F3F1699F-37EA-45C7-8E75-40BACE3347E8}" destId="{11D27E4A-2391-4917-9F2F-5B561755E93B}" srcOrd="1" destOrd="0" presId="urn:microsoft.com/office/officeart/2005/8/layout/radial1"/>
    <dgm:cxn modelId="{E1C2B05F-0D14-41DB-A582-165A3E991BEE}" type="presOf" srcId="{DFEF7703-825F-4CE0-A62A-F46CF25C8C73}" destId="{E4516682-CAC7-4581-8EF5-043EA981E174}" srcOrd="1" destOrd="0" presId="urn:microsoft.com/office/officeart/2005/8/layout/radial1"/>
    <dgm:cxn modelId="{217DBEBB-6AAE-45B0-B399-EB7A83286080}" type="presOf" srcId="{22B70C99-EA95-4A61-900F-EBDA49C76882}" destId="{FC24C5CD-875D-4BF9-89C9-2A897E688D7B}" srcOrd="0" destOrd="0" presId="urn:microsoft.com/office/officeart/2005/8/layout/radial1"/>
    <dgm:cxn modelId="{149D935F-E8FF-4871-98E9-25F2C45911DA}" type="presParOf" srcId="{18AA0BCB-DDA1-4CB4-A928-1FA9313CF34E}" destId="{D6150F81-DAB0-41B9-9CF2-996F168E21AC}" srcOrd="0" destOrd="0" presId="urn:microsoft.com/office/officeart/2005/8/layout/radial1"/>
    <dgm:cxn modelId="{50B25349-4059-439B-BE7D-687B64D17FC4}" type="presParOf" srcId="{18AA0BCB-DDA1-4CB4-A928-1FA9313CF34E}" destId="{565A0C44-6695-48FD-8A0C-9F42B2B1D4AE}" srcOrd="1" destOrd="0" presId="urn:microsoft.com/office/officeart/2005/8/layout/radial1"/>
    <dgm:cxn modelId="{E61582CF-6B8F-4BBA-B070-7FC2B67B92A3}" type="presParOf" srcId="{565A0C44-6695-48FD-8A0C-9F42B2B1D4AE}" destId="{D4DFFAE1-6C78-4AB7-A146-A049C98128CE}" srcOrd="0" destOrd="0" presId="urn:microsoft.com/office/officeart/2005/8/layout/radial1"/>
    <dgm:cxn modelId="{A6E9512B-49D9-4813-8ED9-05340780CCD6}" type="presParOf" srcId="{18AA0BCB-DDA1-4CB4-A928-1FA9313CF34E}" destId="{FC24C5CD-875D-4BF9-89C9-2A897E688D7B}" srcOrd="2" destOrd="0" presId="urn:microsoft.com/office/officeart/2005/8/layout/radial1"/>
    <dgm:cxn modelId="{4501ED3E-2957-461C-B3D5-C88503278F9B}" type="presParOf" srcId="{18AA0BCB-DDA1-4CB4-A928-1FA9313CF34E}" destId="{81626D64-61BB-4CA0-9C8F-D9A07F5364A6}" srcOrd="3" destOrd="0" presId="urn:microsoft.com/office/officeart/2005/8/layout/radial1"/>
    <dgm:cxn modelId="{3B0B5328-3B5D-4812-8942-8DFDF4F01B54}" type="presParOf" srcId="{81626D64-61BB-4CA0-9C8F-D9A07F5364A6}" destId="{EE364E96-A896-49D8-95F3-E4C66FA7DEF2}" srcOrd="0" destOrd="0" presId="urn:microsoft.com/office/officeart/2005/8/layout/radial1"/>
    <dgm:cxn modelId="{764625CB-2E37-4815-A013-7D6F65FE1565}" type="presParOf" srcId="{18AA0BCB-DDA1-4CB4-A928-1FA9313CF34E}" destId="{8170B2D4-EC21-49F5-AA56-0563940D5599}" srcOrd="4" destOrd="0" presId="urn:microsoft.com/office/officeart/2005/8/layout/radial1"/>
    <dgm:cxn modelId="{CF6E9769-3588-4539-A064-5A164C617D8A}" type="presParOf" srcId="{18AA0BCB-DDA1-4CB4-A928-1FA9313CF34E}" destId="{712DC569-7013-4615-9358-4C0F634FD842}" srcOrd="5" destOrd="0" presId="urn:microsoft.com/office/officeart/2005/8/layout/radial1"/>
    <dgm:cxn modelId="{E0EF275C-7F7F-441B-A4B6-3FF9B9BAD59D}" type="presParOf" srcId="{712DC569-7013-4615-9358-4C0F634FD842}" destId="{11D27E4A-2391-4917-9F2F-5B561755E93B}" srcOrd="0" destOrd="0" presId="urn:microsoft.com/office/officeart/2005/8/layout/radial1"/>
    <dgm:cxn modelId="{BBEA4D7B-20AA-4869-82DA-310338773FB7}" type="presParOf" srcId="{18AA0BCB-DDA1-4CB4-A928-1FA9313CF34E}" destId="{72A9BBF2-9031-4583-9CFA-951B694ADFFB}" srcOrd="6" destOrd="0" presId="urn:microsoft.com/office/officeart/2005/8/layout/radial1"/>
    <dgm:cxn modelId="{350763A2-96D9-4735-8F25-43280512BE8D}" type="presParOf" srcId="{18AA0BCB-DDA1-4CB4-A928-1FA9313CF34E}" destId="{BD69648A-9476-4C96-8F7B-939119CE1DAD}" srcOrd="7" destOrd="0" presId="urn:microsoft.com/office/officeart/2005/8/layout/radial1"/>
    <dgm:cxn modelId="{79F843FD-0986-44FE-BE4A-8D396A0F3A6A}" type="presParOf" srcId="{BD69648A-9476-4C96-8F7B-939119CE1DAD}" destId="{E4516682-CAC7-4581-8EF5-043EA981E174}" srcOrd="0" destOrd="0" presId="urn:microsoft.com/office/officeart/2005/8/layout/radial1"/>
    <dgm:cxn modelId="{7A071CE9-56F4-434E-88D7-6A143FAF8F1B}" type="presParOf" srcId="{18AA0BCB-DDA1-4CB4-A928-1FA9313CF34E}" destId="{C647D26C-291B-4893-9FB1-D7F27525DD7B}" srcOrd="8" destOrd="0" presId="urn:microsoft.com/office/officeart/2005/8/layout/radial1"/>
    <dgm:cxn modelId="{A253FB0F-E2DE-4EB0-A25A-D01D4D15AE46}" type="presParOf" srcId="{18AA0BCB-DDA1-4CB4-A928-1FA9313CF34E}" destId="{A58B2626-3B62-4F05-9E4A-7FB501BEF2F5}" srcOrd="9" destOrd="0" presId="urn:microsoft.com/office/officeart/2005/8/layout/radial1"/>
    <dgm:cxn modelId="{80232D7C-DEFE-4D5B-A140-7D82910A0CCC}" type="presParOf" srcId="{A58B2626-3B62-4F05-9E4A-7FB501BEF2F5}" destId="{92CE98E5-1903-42E5-9E1F-0E3400791ABD}" srcOrd="0" destOrd="0" presId="urn:microsoft.com/office/officeart/2005/8/layout/radial1"/>
    <dgm:cxn modelId="{CB6E3131-73F6-41F4-8C02-3BBB53FC9364}" type="presParOf" srcId="{18AA0BCB-DDA1-4CB4-A928-1FA9313CF34E}" destId="{44099765-0FFD-4C05-B648-09110443920E}" srcOrd="10" destOrd="0" presId="urn:microsoft.com/office/officeart/2005/8/layout/radial1"/>
    <dgm:cxn modelId="{636111EA-3550-4514-AFB6-88D4E131DB98}" type="presParOf" srcId="{18AA0BCB-DDA1-4CB4-A928-1FA9313CF34E}" destId="{4B7466BB-CF54-4478-B8E4-8826B988B1DF}" srcOrd="11" destOrd="0" presId="urn:microsoft.com/office/officeart/2005/8/layout/radial1"/>
    <dgm:cxn modelId="{546B8719-6AAB-4359-97CE-8414B3CCA4BB}" type="presParOf" srcId="{4B7466BB-CF54-4478-B8E4-8826B988B1DF}" destId="{D9DE1607-3B3A-4E02-BA04-2FBADE41357C}" srcOrd="0" destOrd="0" presId="urn:microsoft.com/office/officeart/2005/8/layout/radial1"/>
    <dgm:cxn modelId="{9779C398-DA24-431C-A8AD-DF13A68DFC26}" type="presParOf" srcId="{18AA0BCB-DDA1-4CB4-A928-1FA9313CF34E}" destId="{630AFC1C-DFAA-4105-B6B9-2195D2E737A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0FA3-85BD-4945-97C9-0994153B3819}">
      <dsp:nvSpPr>
        <dsp:cNvPr id="0" name=""/>
        <dsp:cNvSpPr/>
      </dsp:nvSpPr>
      <dsp:spPr>
        <a:xfrm>
          <a:off x="3339722" y="1539523"/>
          <a:ext cx="1097418" cy="10974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a:t>Здоровый образ жизни</a:t>
          </a:r>
        </a:p>
      </dsp:txBody>
      <dsp:txXfrm>
        <a:off x="3500435" y="1700236"/>
        <a:ext cx="775992" cy="775992"/>
      </dsp:txXfrm>
    </dsp:sp>
    <dsp:sp modelId="{EB8B63B2-3220-4E98-BBF4-7DE866435585}">
      <dsp:nvSpPr>
        <dsp:cNvPr id="0" name=""/>
        <dsp:cNvSpPr/>
      </dsp:nvSpPr>
      <dsp:spPr>
        <a:xfrm rot="16200000">
          <a:off x="3771978" y="1139829"/>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3806914" y="1249389"/>
        <a:ext cx="163035" cy="223874"/>
      </dsp:txXfrm>
    </dsp:sp>
    <dsp:sp modelId="{CFECBA59-EC45-4403-990B-D7088DA293AE}">
      <dsp:nvSpPr>
        <dsp:cNvPr id="0" name=""/>
        <dsp:cNvSpPr/>
      </dsp:nvSpPr>
      <dsp:spPr>
        <a:xfrm>
          <a:off x="3339722" y="2656"/>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a:t>соблюдать чистоту в помещении</a:t>
          </a:r>
        </a:p>
      </dsp:txBody>
      <dsp:txXfrm>
        <a:off x="3500435" y="163369"/>
        <a:ext cx="775992" cy="775992"/>
      </dsp:txXfrm>
    </dsp:sp>
    <dsp:sp modelId="{7ADC9953-A706-4D1A-8C9C-714C310C8605}">
      <dsp:nvSpPr>
        <dsp:cNvPr id="0" name=""/>
        <dsp:cNvSpPr/>
      </dsp:nvSpPr>
      <dsp:spPr>
        <a:xfrm rot="19800000">
          <a:off x="4431752" y="1520750"/>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436433" y="1612842"/>
        <a:ext cx="163035" cy="223874"/>
      </dsp:txXfrm>
    </dsp:sp>
    <dsp:sp modelId="{1BB66086-6D98-4D71-A002-A1D0A625F45A}">
      <dsp:nvSpPr>
        <dsp:cNvPr id="0" name=""/>
        <dsp:cNvSpPr/>
      </dsp:nvSpPr>
      <dsp:spPr>
        <a:xfrm>
          <a:off x="4670688" y="771089"/>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a:t>соблюдать правила  </a:t>
          </a:r>
          <a:r>
            <a:rPr lang="ru-RU" sz="1100" kern="1200" dirty="0" smtClean="0"/>
            <a:t>гигиены </a:t>
          </a:r>
          <a:endParaRPr lang="ru-RU" sz="1100" kern="1200" dirty="0"/>
        </a:p>
      </dsp:txBody>
      <dsp:txXfrm>
        <a:off x="4831401" y="931802"/>
        <a:ext cx="775992" cy="775992"/>
      </dsp:txXfrm>
    </dsp:sp>
    <dsp:sp modelId="{968627F9-398E-44D1-BD7E-F0240E37BA7A}">
      <dsp:nvSpPr>
        <dsp:cNvPr id="0" name=""/>
        <dsp:cNvSpPr/>
      </dsp:nvSpPr>
      <dsp:spPr>
        <a:xfrm rot="1800000">
          <a:off x="4431752" y="2282592"/>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436433" y="2339748"/>
        <a:ext cx="163035" cy="223874"/>
      </dsp:txXfrm>
    </dsp:sp>
    <dsp:sp modelId="{66126D7B-EACB-4BB7-B945-39C6CC6B8D4C}">
      <dsp:nvSpPr>
        <dsp:cNvPr id="0" name=""/>
        <dsp:cNvSpPr/>
      </dsp:nvSpPr>
      <dsp:spPr>
        <a:xfrm>
          <a:off x="4670688" y="2307956"/>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a:t>не иметь вредных привычек</a:t>
          </a:r>
        </a:p>
      </dsp:txBody>
      <dsp:txXfrm>
        <a:off x="4831401" y="2468669"/>
        <a:ext cx="775992" cy="775992"/>
      </dsp:txXfrm>
    </dsp:sp>
    <dsp:sp modelId="{DE41678C-00BD-443B-BCB2-C81E85EBD605}">
      <dsp:nvSpPr>
        <dsp:cNvPr id="0" name=""/>
        <dsp:cNvSpPr/>
      </dsp:nvSpPr>
      <dsp:spPr>
        <a:xfrm rot="5400000">
          <a:off x="3771978" y="2663512"/>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3806914" y="2703200"/>
        <a:ext cx="163035" cy="223874"/>
      </dsp:txXfrm>
    </dsp:sp>
    <dsp:sp modelId="{8FE493FF-B390-4DE3-893B-D1B0EC0EFBF4}">
      <dsp:nvSpPr>
        <dsp:cNvPr id="0" name=""/>
        <dsp:cNvSpPr/>
      </dsp:nvSpPr>
      <dsp:spPr>
        <a:xfrm>
          <a:off x="3339722" y="3076389"/>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a:t>делать</a:t>
          </a:r>
        </a:p>
        <a:p>
          <a:pPr lvl="0" algn="ctr" defTabSz="488950">
            <a:lnSpc>
              <a:spcPct val="90000"/>
            </a:lnSpc>
            <a:spcBef>
              <a:spcPct val="0"/>
            </a:spcBef>
            <a:spcAft>
              <a:spcPct val="35000"/>
            </a:spcAft>
          </a:pPr>
          <a:r>
            <a:rPr lang="ru-RU" sz="1100" kern="1200" dirty="0"/>
            <a:t>зарядку</a:t>
          </a:r>
        </a:p>
      </dsp:txBody>
      <dsp:txXfrm>
        <a:off x="3500435" y="3237102"/>
        <a:ext cx="775992" cy="775992"/>
      </dsp:txXfrm>
    </dsp:sp>
    <dsp:sp modelId="{E211225A-E524-474B-82DE-9BA5B56AFC9D}">
      <dsp:nvSpPr>
        <dsp:cNvPr id="0" name=""/>
        <dsp:cNvSpPr/>
      </dsp:nvSpPr>
      <dsp:spPr>
        <a:xfrm rot="9000000">
          <a:off x="3112204" y="2282592"/>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3177395" y="2339748"/>
        <a:ext cx="163035" cy="223874"/>
      </dsp:txXfrm>
    </dsp:sp>
    <dsp:sp modelId="{17A3FCAF-8778-4D13-BA60-A3806141D5D5}">
      <dsp:nvSpPr>
        <dsp:cNvPr id="0" name=""/>
        <dsp:cNvSpPr/>
      </dsp:nvSpPr>
      <dsp:spPr>
        <a:xfrm>
          <a:off x="2008757" y="2307956"/>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a:t>больше двигаться</a:t>
          </a:r>
        </a:p>
      </dsp:txBody>
      <dsp:txXfrm>
        <a:off x="2169470" y="2468669"/>
        <a:ext cx="775992" cy="775992"/>
      </dsp:txXfrm>
    </dsp:sp>
    <dsp:sp modelId="{EE19A32D-E222-4556-B581-FFC1A6480628}">
      <dsp:nvSpPr>
        <dsp:cNvPr id="0" name=""/>
        <dsp:cNvSpPr/>
      </dsp:nvSpPr>
      <dsp:spPr>
        <a:xfrm rot="12600000">
          <a:off x="3112204" y="1520750"/>
          <a:ext cx="232907" cy="3731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solidFill>
              <a:schemeClr val="tx1"/>
            </a:solidFill>
          </a:endParaRPr>
        </a:p>
      </dsp:txBody>
      <dsp:txXfrm rot="10800000">
        <a:off x="3177395" y="1612842"/>
        <a:ext cx="163035" cy="223874"/>
      </dsp:txXfrm>
    </dsp:sp>
    <dsp:sp modelId="{152C8BAE-E212-4660-B301-1922CAEDDF47}">
      <dsp:nvSpPr>
        <dsp:cNvPr id="0" name=""/>
        <dsp:cNvSpPr/>
      </dsp:nvSpPr>
      <dsp:spPr>
        <a:xfrm>
          <a:off x="2008757" y="771089"/>
          <a:ext cx="1097418" cy="1097418"/>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a:t>правильно питаться</a:t>
          </a:r>
        </a:p>
      </dsp:txBody>
      <dsp:txXfrm>
        <a:off x="2169470" y="931802"/>
        <a:ext cx="775992" cy="775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50F81-DAB0-41B9-9CF2-996F168E21AC}">
      <dsp:nvSpPr>
        <dsp:cNvPr id="0" name=""/>
        <dsp:cNvSpPr/>
      </dsp:nvSpPr>
      <dsp:spPr>
        <a:xfrm>
          <a:off x="2225868" y="1721812"/>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ru-RU" sz="6500" kern="1200"/>
            <a:t>?</a:t>
          </a:r>
        </a:p>
      </dsp:txBody>
      <dsp:txXfrm>
        <a:off x="2417552" y="1913496"/>
        <a:ext cx="925534" cy="925534"/>
      </dsp:txXfrm>
    </dsp:sp>
    <dsp:sp modelId="{565A0C44-6695-48FD-8A0C-9F42B2B1D4AE}">
      <dsp:nvSpPr>
        <dsp:cNvPr id="0" name=""/>
        <dsp:cNvSpPr/>
      </dsp:nvSpPr>
      <dsp:spPr>
        <a:xfrm rot="16200000">
          <a:off x="2683080" y="1504123"/>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70458" y="1514711"/>
        <a:ext cx="19723" cy="19723"/>
      </dsp:txXfrm>
    </dsp:sp>
    <dsp:sp modelId="{FC24C5CD-875D-4BF9-89C9-2A897E688D7B}">
      <dsp:nvSpPr>
        <dsp:cNvPr id="0" name=""/>
        <dsp:cNvSpPr/>
      </dsp:nvSpPr>
      <dsp:spPr>
        <a:xfrm>
          <a:off x="2225868" y="18430"/>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t>Простой вопрос:</a:t>
          </a:r>
        </a:p>
        <a:p>
          <a:pPr lvl="0" algn="ctr" defTabSz="533400">
            <a:lnSpc>
              <a:spcPct val="90000"/>
            </a:lnSpc>
            <a:spcBef>
              <a:spcPct val="0"/>
            </a:spcBef>
            <a:spcAft>
              <a:spcPct val="35000"/>
            </a:spcAft>
          </a:pPr>
          <a:r>
            <a:rPr lang="ru-RU" sz="1200" kern="1200" dirty="0"/>
            <a:t>Как появляются овраги?</a:t>
          </a:r>
        </a:p>
      </dsp:txBody>
      <dsp:txXfrm>
        <a:off x="2417552" y="210114"/>
        <a:ext cx="925534" cy="925534"/>
      </dsp:txXfrm>
    </dsp:sp>
    <dsp:sp modelId="{81626D64-61BB-4CA0-9C8F-D9A07F5364A6}">
      <dsp:nvSpPr>
        <dsp:cNvPr id="0" name=""/>
        <dsp:cNvSpPr/>
      </dsp:nvSpPr>
      <dsp:spPr>
        <a:xfrm rot="19800000">
          <a:off x="3420666" y="1929969"/>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08043" y="1940556"/>
        <a:ext cx="19723" cy="19723"/>
      </dsp:txXfrm>
    </dsp:sp>
    <dsp:sp modelId="{8170B2D4-EC21-49F5-AA56-0563940D5599}">
      <dsp:nvSpPr>
        <dsp:cNvPr id="0" name=""/>
        <dsp:cNvSpPr/>
      </dsp:nvSpPr>
      <dsp:spPr>
        <a:xfrm>
          <a:off x="3701040" y="870121"/>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t>Уточняющий вопрос:</a:t>
          </a:r>
        </a:p>
        <a:p>
          <a:pPr lvl="0" algn="ctr" defTabSz="533400">
            <a:lnSpc>
              <a:spcPct val="90000"/>
            </a:lnSpc>
            <a:spcBef>
              <a:spcPct val="0"/>
            </a:spcBef>
            <a:spcAft>
              <a:spcPct val="35000"/>
            </a:spcAft>
          </a:pPr>
          <a:r>
            <a:rPr lang="ru-RU" sz="1200" kern="1200" dirty="0"/>
            <a:t>Правильно ли я Вас понял...</a:t>
          </a:r>
        </a:p>
      </dsp:txBody>
      <dsp:txXfrm>
        <a:off x="3892724" y="1061805"/>
        <a:ext cx="925534" cy="925534"/>
      </dsp:txXfrm>
    </dsp:sp>
    <dsp:sp modelId="{712DC569-7013-4615-9358-4C0F634FD842}">
      <dsp:nvSpPr>
        <dsp:cNvPr id="0" name=""/>
        <dsp:cNvSpPr/>
      </dsp:nvSpPr>
      <dsp:spPr>
        <a:xfrm rot="1800000">
          <a:off x="3420666" y="2781660"/>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08043" y="2792247"/>
        <a:ext cx="19723" cy="19723"/>
      </dsp:txXfrm>
    </dsp:sp>
    <dsp:sp modelId="{72A9BBF2-9031-4583-9CFA-951B694ADFFB}">
      <dsp:nvSpPr>
        <dsp:cNvPr id="0" name=""/>
        <dsp:cNvSpPr/>
      </dsp:nvSpPr>
      <dsp:spPr>
        <a:xfrm>
          <a:off x="3701040" y="2573503"/>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t>Оценочный вопрос</a:t>
          </a:r>
          <a:r>
            <a:rPr lang="ru-RU" sz="1200" kern="1200" dirty="0"/>
            <a:t>: Почему борьба с оврагами важна для человека?</a:t>
          </a:r>
        </a:p>
      </dsp:txBody>
      <dsp:txXfrm>
        <a:off x="3892724" y="2765187"/>
        <a:ext cx="925534" cy="925534"/>
      </dsp:txXfrm>
    </dsp:sp>
    <dsp:sp modelId="{BD69648A-9476-4C96-8F7B-939119CE1DAD}">
      <dsp:nvSpPr>
        <dsp:cNvPr id="0" name=""/>
        <dsp:cNvSpPr/>
      </dsp:nvSpPr>
      <dsp:spPr>
        <a:xfrm rot="5400000">
          <a:off x="2683080" y="3207505"/>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870458" y="3218092"/>
        <a:ext cx="19723" cy="19723"/>
      </dsp:txXfrm>
    </dsp:sp>
    <dsp:sp modelId="{C647D26C-291B-4893-9FB1-D7F27525DD7B}">
      <dsp:nvSpPr>
        <dsp:cNvPr id="0" name=""/>
        <dsp:cNvSpPr/>
      </dsp:nvSpPr>
      <dsp:spPr>
        <a:xfrm>
          <a:off x="2225868" y="3425194"/>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latin typeface="Times New Roman" pitchFamily="18" charset="0"/>
              <a:cs typeface="Times New Roman" pitchFamily="18" charset="0"/>
            </a:rPr>
            <a:t>Творческий вопрос: </a:t>
          </a:r>
          <a:r>
            <a:rPr lang="ru-RU" sz="1200" kern="1200" dirty="0"/>
            <a:t> Что будет, если не бороться с оврагами?</a:t>
          </a:r>
        </a:p>
      </dsp:txBody>
      <dsp:txXfrm>
        <a:off x="2417552" y="3616878"/>
        <a:ext cx="925534" cy="925534"/>
      </dsp:txXfrm>
    </dsp:sp>
    <dsp:sp modelId="{A58B2626-3B62-4F05-9E4A-7FB501BEF2F5}">
      <dsp:nvSpPr>
        <dsp:cNvPr id="0" name=""/>
        <dsp:cNvSpPr/>
      </dsp:nvSpPr>
      <dsp:spPr>
        <a:xfrm rot="9000000">
          <a:off x="1945494" y="2781660"/>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132872" y="2792247"/>
        <a:ext cx="19723" cy="19723"/>
      </dsp:txXfrm>
    </dsp:sp>
    <dsp:sp modelId="{44099765-0FFD-4C05-B648-09110443920E}">
      <dsp:nvSpPr>
        <dsp:cNvPr id="0" name=""/>
        <dsp:cNvSpPr/>
      </dsp:nvSpPr>
      <dsp:spPr>
        <a:xfrm>
          <a:off x="750696" y="2573503"/>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t>Вопрос </a:t>
          </a:r>
          <a:r>
            <a:rPr lang="ru-RU" sz="1200" i="1" kern="1200" dirty="0" err="1"/>
            <a:t>интерпритация</a:t>
          </a:r>
          <a:r>
            <a:rPr lang="ru-RU" sz="1200" kern="1200" dirty="0"/>
            <a:t>: </a:t>
          </a:r>
          <a:r>
            <a:rPr lang="ru-RU" sz="1200" kern="1200" dirty="0" err="1"/>
            <a:t>ПОчему</a:t>
          </a:r>
          <a:r>
            <a:rPr lang="ru-RU" sz="1200" kern="1200" dirty="0"/>
            <a:t> появляются овраги?</a:t>
          </a:r>
        </a:p>
      </dsp:txBody>
      <dsp:txXfrm>
        <a:off x="942380" y="2765187"/>
        <a:ext cx="925534" cy="925534"/>
      </dsp:txXfrm>
    </dsp:sp>
    <dsp:sp modelId="{4B7466BB-CF54-4478-B8E4-8826B988B1DF}">
      <dsp:nvSpPr>
        <dsp:cNvPr id="0" name=""/>
        <dsp:cNvSpPr/>
      </dsp:nvSpPr>
      <dsp:spPr>
        <a:xfrm rot="12600000">
          <a:off x="1945494" y="1929969"/>
          <a:ext cx="394478" cy="40898"/>
        </a:xfrm>
        <a:custGeom>
          <a:avLst/>
          <a:gdLst/>
          <a:ahLst/>
          <a:cxnLst/>
          <a:rect l="0" t="0" r="0" b="0"/>
          <a:pathLst>
            <a:path>
              <a:moveTo>
                <a:pt x="0" y="20449"/>
              </a:moveTo>
              <a:lnTo>
                <a:pt x="394478" y="2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132872" y="1940556"/>
        <a:ext cx="19723" cy="19723"/>
      </dsp:txXfrm>
    </dsp:sp>
    <dsp:sp modelId="{630AFC1C-DFAA-4105-B6B9-2195D2E737AB}">
      <dsp:nvSpPr>
        <dsp:cNvPr id="0" name=""/>
        <dsp:cNvSpPr/>
      </dsp:nvSpPr>
      <dsp:spPr>
        <a:xfrm>
          <a:off x="750696" y="870121"/>
          <a:ext cx="1308902" cy="1308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i="1" kern="1200" dirty="0"/>
            <a:t>Практический </a:t>
          </a:r>
          <a:r>
            <a:rPr lang="ru-RU" sz="1200" i="1" kern="1200" dirty="0" err="1"/>
            <a:t>вопрс</a:t>
          </a:r>
          <a:r>
            <a:rPr lang="ru-RU" sz="1200" i="1" kern="1200" dirty="0"/>
            <a:t>: </a:t>
          </a:r>
          <a:r>
            <a:rPr lang="ru-RU" sz="1200" kern="1200" dirty="0"/>
            <a:t> Как мы можем остановить увеличение оврагов?</a:t>
          </a:r>
        </a:p>
      </dsp:txBody>
      <dsp:txXfrm>
        <a:off x="942380" y="1061805"/>
        <a:ext cx="925534" cy="9255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08DF3-462B-4315-9B76-1C86C05D0F61}" type="datetimeFigureOut">
              <a:rPr lang="ru-RU" smtClean="0"/>
              <a:pPr/>
              <a:t>06.11.2014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9E210-6D3D-437C-BE22-8175498977A7}" type="slidenum">
              <a:rPr lang="ru-RU" smtClean="0"/>
              <a:pPr/>
              <a:t>‹#›</a:t>
            </a:fld>
            <a:endParaRPr lang="ru-RU"/>
          </a:p>
        </p:txBody>
      </p:sp>
    </p:spTree>
    <p:extLst>
      <p:ext uri="{BB962C8B-B14F-4D97-AF65-F5344CB8AC3E}">
        <p14:creationId xmlns:p14="http://schemas.microsoft.com/office/powerpoint/2010/main" val="132227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DCAAC8-D379-4911-A9E6-12869153CB81}" type="slidenum">
              <a:rPr lang="ru-RU" smtClean="0"/>
              <a:pPr/>
              <a:t>6</a:t>
            </a:fld>
            <a:endParaRPr lang="ru-RU"/>
          </a:p>
        </p:txBody>
      </p:sp>
    </p:spTree>
    <p:extLst>
      <p:ext uri="{BB962C8B-B14F-4D97-AF65-F5344CB8AC3E}">
        <p14:creationId xmlns:p14="http://schemas.microsoft.com/office/powerpoint/2010/main" val="140885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CAAC8-D379-4911-A9E6-12869153CB81}"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050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3CA829-79DF-4AC4-951A-FBB75B8EBAB2}" type="slidenum">
              <a:rPr lang="ru-RU"/>
              <a:pPr>
                <a:defRPr/>
              </a:pPr>
              <a:t>‹#›</a:t>
            </a:fld>
            <a:endParaRPr lang="ru-RU"/>
          </a:p>
        </p:txBody>
      </p:sp>
    </p:spTree>
    <p:extLst>
      <p:ext uri="{BB962C8B-B14F-4D97-AF65-F5344CB8AC3E}">
        <p14:creationId xmlns:p14="http://schemas.microsoft.com/office/powerpoint/2010/main" val="83590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69C824-5198-48A0-B34D-BCC59BBB361F}"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8CBA74-8E5C-460B-98F6-267B599D17E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9C824-5198-48A0-B34D-BCC59BBB361F}" type="datetimeFigureOut">
              <a:rPr lang="ru-RU" smtClean="0"/>
              <a:pPr/>
              <a:t>06.11.2014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CBA74-8E5C-460B-98F6-267B599D17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2" cstate="print"/>
          <a:srcRect/>
          <a:stretch>
            <a:fillRect/>
          </a:stretch>
        </p:blipFill>
        <p:spPr bwMode="auto">
          <a:xfrm>
            <a:off x="8003282" y="2276872"/>
            <a:ext cx="1140718" cy="1140718"/>
          </a:xfrm>
          <a:prstGeom prst="rect">
            <a:avLst/>
          </a:prstGeom>
          <a:noFill/>
          <a:ln w="9525">
            <a:noFill/>
            <a:miter lim="800000"/>
            <a:headEnd/>
            <a:tailEnd/>
          </a:ln>
          <a:effectLst/>
        </p:spPr>
      </p:pic>
      <p:pic>
        <p:nvPicPr>
          <p:cNvPr id="1040" name="Picture 16"/>
          <p:cNvPicPr>
            <a:picLocks noChangeAspect="1" noChangeArrowheads="1"/>
          </p:cNvPicPr>
          <p:nvPr/>
        </p:nvPicPr>
        <p:blipFill>
          <a:blip r:embed="rId2" cstate="print"/>
          <a:srcRect/>
          <a:stretch>
            <a:fillRect/>
          </a:stretch>
        </p:blipFill>
        <p:spPr bwMode="auto">
          <a:xfrm>
            <a:off x="0" y="1916832"/>
            <a:ext cx="1080120" cy="108012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2" cstate="print"/>
          <a:srcRect/>
          <a:stretch>
            <a:fillRect/>
          </a:stretch>
        </p:blipFill>
        <p:spPr bwMode="auto">
          <a:xfrm>
            <a:off x="7884368" y="1196752"/>
            <a:ext cx="1259632" cy="1259632"/>
          </a:xfrm>
          <a:prstGeom prst="rect">
            <a:avLst/>
          </a:prstGeom>
          <a:noFill/>
          <a:ln w="9525">
            <a:noFill/>
            <a:miter lim="800000"/>
            <a:headEnd/>
            <a:tailEnd/>
          </a:ln>
          <a:effectLst/>
        </p:spPr>
      </p:pic>
      <p:pic>
        <p:nvPicPr>
          <p:cNvPr id="1038" name="Picture 14"/>
          <p:cNvPicPr>
            <a:picLocks noChangeAspect="1" noChangeArrowheads="1"/>
          </p:cNvPicPr>
          <p:nvPr/>
        </p:nvPicPr>
        <p:blipFill>
          <a:blip r:embed="rId2" cstate="print"/>
          <a:srcRect/>
          <a:stretch>
            <a:fillRect/>
          </a:stretch>
        </p:blipFill>
        <p:spPr bwMode="auto">
          <a:xfrm>
            <a:off x="0" y="1052736"/>
            <a:ext cx="1224136" cy="1224136"/>
          </a:xfrm>
          <a:prstGeom prst="rect">
            <a:avLst/>
          </a:prstGeom>
          <a:noFill/>
          <a:ln w="9525">
            <a:noFill/>
            <a:miter lim="800000"/>
            <a:headEnd/>
            <a:tailEnd/>
          </a:ln>
          <a:effectLst/>
        </p:spPr>
      </p:pic>
      <p:pic>
        <p:nvPicPr>
          <p:cNvPr id="1037" name="Picture 13"/>
          <p:cNvPicPr>
            <a:picLocks noChangeAspect="1" noChangeArrowheads="1"/>
          </p:cNvPicPr>
          <p:nvPr/>
        </p:nvPicPr>
        <p:blipFill>
          <a:blip r:embed="rId2" cstate="print"/>
          <a:srcRect/>
          <a:stretch>
            <a:fillRect/>
          </a:stretch>
        </p:blipFill>
        <p:spPr bwMode="auto">
          <a:xfrm>
            <a:off x="7715250" y="0"/>
            <a:ext cx="1428750" cy="142875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2" cstate="print"/>
          <a:srcRect/>
          <a:stretch>
            <a:fillRect/>
          </a:stretch>
        </p:blipFill>
        <p:spPr bwMode="auto">
          <a:xfrm>
            <a:off x="0" y="0"/>
            <a:ext cx="1428750" cy="1428750"/>
          </a:xfrm>
          <a:prstGeom prst="rect">
            <a:avLst/>
          </a:prstGeom>
          <a:noFill/>
          <a:ln w="9525">
            <a:noFill/>
            <a:miter lim="800000"/>
            <a:headEnd/>
            <a:tailEnd/>
          </a:ln>
          <a:effectLst/>
        </p:spPr>
      </p:pic>
      <p:pic>
        <p:nvPicPr>
          <p:cNvPr id="36" name="Picture 8"/>
          <p:cNvPicPr>
            <a:picLocks noChangeAspect="1" noChangeArrowheads="1"/>
          </p:cNvPicPr>
          <p:nvPr/>
        </p:nvPicPr>
        <p:blipFill>
          <a:blip r:embed="rId3" cstate="print"/>
          <a:srcRect/>
          <a:stretch>
            <a:fillRect/>
          </a:stretch>
        </p:blipFill>
        <p:spPr bwMode="auto">
          <a:xfrm>
            <a:off x="8304049" y="3645024"/>
            <a:ext cx="839951" cy="921993"/>
          </a:xfrm>
          <a:prstGeom prst="rect">
            <a:avLst/>
          </a:prstGeom>
          <a:noFill/>
          <a:ln w="9525">
            <a:noFill/>
            <a:miter lim="800000"/>
            <a:headEnd/>
            <a:tailEnd/>
          </a:ln>
          <a:effectLst/>
        </p:spPr>
      </p:pic>
      <p:pic>
        <p:nvPicPr>
          <p:cNvPr id="35" name="Picture 8"/>
          <p:cNvPicPr>
            <a:picLocks noChangeAspect="1" noChangeArrowheads="1"/>
          </p:cNvPicPr>
          <p:nvPr/>
        </p:nvPicPr>
        <p:blipFill>
          <a:blip r:embed="rId3" cstate="print"/>
          <a:srcRect/>
          <a:stretch>
            <a:fillRect/>
          </a:stretch>
        </p:blipFill>
        <p:spPr bwMode="auto">
          <a:xfrm>
            <a:off x="152400" y="5237584"/>
            <a:ext cx="1167954" cy="1282033"/>
          </a:xfrm>
          <a:prstGeom prst="rect">
            <a:avLst/>
          </a:prstGeom>
          <a:noFill/>
          <a:ln w="9525">
            <a:noFill/>
            <a:miter lim="800000"/>
            <a:headEnd/>
            <a:tailEnd/>
          </a:ln>
          <a:effectLst/>
        </p:spPr>
      </p:pic>
      <p:pic>
        <p:nvPicPr>
          <p:cNvPr id="34" name="Picture 8"/>
          <p:cNvPicPr>
            <a:picLocks noChangeAspect="1" noChangeArrowheads="1"/>
          </p:cNvPicPr>
          <p:nvPr/>
        </p:nvPicPr>
        <p:blipFill>
          <a:blip r:embed="rId3" cstate="print"/>
          <a:srcRect/>
          <a:stretch>
            <a:fillRect/>
          </a:stretch>
        </p:blipFill>
        <p:spPr bwMode="auto">
          <a:xfrm>
            <a:off x="7740352" y="5013176"/>
            <a:ext cx="1167954" cy="1282033"/>
          </a:xfrm>
          <a:prstGeom prst="rect">
            <a:avLst/>
          </a:prstGeom>
          <a:noFill/>
          <a:ln w="9525">
            <a:noFill/>
            <a:miter lim="800000"/>
            <a:headEnd/>
            <a:tailEnd/>
          </a:ln>
          <a:effectLst/>
        </p:spPr>
      </p:pic>
      <p:pic>
        <p:nvPicPr>
          <p:cNvPr id="33" name="Picture 8"/>
          <p:cNvPicPr>
            <a:picLocks noChangeAspect="1" noChangeArrowheads="1"/>
          </p:cNvPicPr>
          <p:nvPr/>
        </p:nvPicPr>
        <p:blipFill>
          <a:blip r:embed="rId3" cstate="print"/>
          <a:srcRect/>
          <a:stretch>
            <a:fillRect/>
          </a:stretch>
        </p:blipFill>
        <p:spPr bwMode="auto">
          <a:xfrm>
            <a:off x="7976046" y="4221088"/>
            <a:ext cx="1167954" cy="1282033"/>
          </a:xfrm>
          <a:prstGeom prst="rect">
            <a:avLst/>
          </a:prstGeom>
          <a:noFill/>
          <a:ln w="9525">
            <a:noFill/>
            <a:miter lim="800000"/>
            <a:headEnd/>
            <a:tailEnd/>
          </a:ln>
          <a:effectLst/>
        </p:spPr>
      </p:pic>
      <p:pic>
        <p:nvPicPr>
          <p:cNvPr id="32" name="Picture 8"/>
          <p:cNvPicPr>
            <a:picLocks noChangeAspect="1" noChangeArrowheads="1"/>
          </p:cNvPicPr>
          <p:nvPr/>
        </p:nvPicPr>
        <p:blipFill>
          <a:blip r:embed="rId3" cstate="print"/>
          <a:srcRect/>
          <a:stretch>
            <a:fillRect/>
          </a:stretch>
        </p:blipFill>
        <p:spPr bwMode="auto">
          <a:xfrm>
            <a:off x="0" y="4580637"/>
            <a:ext cx="971600" cy="10665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0" y="3933056"/>
            <a:ext cx="827584" cy="90841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0" y="5517232"/>
            <a:ext cx="744785" cy="774576"/>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0" y="4509120"/>
            <a:ext cx="744785" cy="774576"/>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0" y="3573016"/>
            <a:ext cx="744785" cy="774576"/>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0" y="2492896"/>
            <a:ext cx="744785" cy="77457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0" y="1484784"/>
            <a:ext cx="744785" cy="774576"/>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0" y="476672"/>
            <a:ext cx="744785" cy="774576"/>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a:stretch>
            <a:fillRect/>
          </a:stretch>
        </p:blipFill>
        <p:spPr bwMode="auto">
          <a:xfrm>
            <a:off x="8399215" y="5373216"/>
            <a:ext cx="744785" cy="774576"/>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8399215" y="4509120"/>
            <a:ext cx="744785" cy="774576"/>
          </a:xfrm>
          <a:prstGeom prst="rect">
            <a:avLst/>
          </a:prstGeom>
          <a:noFill/>
          <a:ln w="9525">
            <a:noFill/>
            <a:miter lim="800000"/>
            <a:headEnd/>
            <a:tailEnd/>
          </a:ln>
          <a:effectLst/>
        </p:spPr>
      </p:pic>
      <p:pic>
        <p:nvPicPr>
          <p:cNvPr id="16" name="Picture 2"/>
          <p:cNvPicPr>
            <a:picLocks noChangeAspect="1" noChangeArrowheads="1"/>
          </p:cNvPicPr>
          <p:nvPr/>
        </p:nvPicPr>
        <p:blipFill>
          <a:blip r:embed="rId4" cstate="print"/>
          <a:srcRect/>
          <a:stretch>
            <a:fillRect/>
          </a:stretch>
        </p:blipFill>
        <p:spPr bwMode="auto">
          <a:xfrm>
            <a:off x="8399215" y="3429000"/>
            <a:ext cx="744785" cy="774576"/>
          </a:xfrm>
          <a:prstGeom prst="rect">
            <a:avLst/>
          </a:prstGeom>
          <a:noFill/>
          <a:ln w="9525">
            <a:noFill/>
            <a:miter lim="800000"/>
            <a:headEnd/>
            <a:tailEnd/>
          </a:ln>
          <a:effectLst/>
        </p:spPr>
      </p:pic>
      <p:pic>
        <p:nvPicPr>
          <p:cNvPr id="17" name="Picture 2"/>
          <p:cNvPicPr>
            <a:picLocks noChangeAspect="1" noChangeArrowheads="1"/>
          </p:cNvPicPr>
          <p:nvPr/>
        </p:nvPicPr>
        <p:blipFill>
          <a:blip r:embed="rId4" cstate="print"/>
          <a:srcRect/>
          <a:stretch>
            <a:fillRect/>
          </a:stretch>
        </p:blipFill>
        <p:spPr bwMode="auto">
          <a:xfrm>
            <a:off x="8399215" y="2564904"/>
            <a:ext cx="744785" cy="774576"/>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srcRect/>
          <a:stretch>
            <a:fillRect/>
          </a:stretch>
        </p:blipFill>
        <p:spPr bwMode="auto">
          <a:xfrm>
            <a:off x="8399215" y="1556792"/>
            <a:ext cx="744785" cy="774576"/>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a:off x="8399215" y="692696"/>
            <a:ext cx="744785" cy="7745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0" y="5229200"/>
            <a:ext cx="361868" cy="360040"/>
          </a:xfrm>
          <a:prstGeom prst="rect">
            <a:avLst/>
          </a:prstGeom>
          <a:noFill/>
          <a:ln w="9525">
            <a:noFill/>
            <a:miter lim="800000"/>
            <a:headEnd/>
            <a:tailEnd/>
          </a:ln>
          <a:effectLst/>
        </p:spPr>
      </p:pic>
      <p:pic>
        <p:nvPicPr>
          <p:cNvPr id="22" name="Picture 7"/>
          <p:cNvPicPr>
            <a:picLocks noChangeAspect="1" noChangeArrowheads="1"/>
          </p:cNvPicPr>
          <p:nvPr/>
        </p:nvPicPr>
        <p:blipFill>
          <a:blip r:embed="rId5" cstate="print"/>
          <a:srcRect/>
          <a:stretch>
            <a:fillRect/>
          </a:stretch>
        </p:blipFill>
        <p:spPr bwMode="auto">
          <a:xfrm>
            <a:off x="0" y="4221088"/>
            <a:ext cx="361868" cy="360040"/>
          </a:xfrm>
          <a:prstGeom prst="rect">
            <a:avLst/>
          </a:prstGeom>
          <a:noFill/>
          <a:ln w="9525">
            <a:noFill/>
            <a:miter lim="800000"/>
            <a:headEnd/>
            <a:tailEnd/>
          </a:ln>
          <a:effectLst/>
        </p:spPr>
      </p:pic>
      <p:pic>
        <p:nvPicPr>
          <p:cNvPr id="23" name="Picture 7"/>
          <p:cNvPicPr>
            <a:picLocks noChangeAspect="1" noChangeArrowheads="1"/>
          </p:cNvPicPr>
          <p:nvPr/>
        </p:nvPicPr>
        <p:blipFill>
          <a:blip r:embed="rId5" cstate="print"/>
          <a:srcRect/>
          <a:stretch>
            <a:fillRect/>
          </a:stretch>
        </p:blipFill>
        <p:spPr bwMode="auto">
          <a:xfrm>
            <a:off x="0" y="3284984"/>
            <a:ext cx="361868" cy="360040"/>
          </a:xfrm>
          <a:prstGeom prst="rect">
            <a:avLst/>
          </a:prstGeom>
          <a:noFill/>
          <a:ln w="9525">
            <a:noFill/>
            <a:miter lim="800000"/>
            <a:headEnd/>
            <a:tailEnd/>
          </a:ln>
          <a:effectLst/>
        </p:spPr>
      </p:pic>
      <p:pic>
        <p:nvPicPr>
          <p:cNvPr id="24" name="Picture 7"/>
          <p:cNvPicPr>
            <a:picLocks noChangeAspect="1" noChangeArrowheads="1"/>
          </p:cNvPicPr>
          <p:nvPr/>
        </p:nvPicPr>
        <p:blipFill>
          <a:blip r:embed="rId5" cstate="print"/>
          <a:srcRect/>
          <a:stretch>
            <a:fillRect/>
          </a:stretch>
        </p:blipFill>
        <p:spPr bwMode="auto">
          <a:xfrm>
            <a:off x="0" y="2204864"/>
            <a:ext cx="361868" cy="360040"/>
          </a:xfrm>
          <a:prstGeom prst="rect">
            <a:avLst/>
          </a:prstGeom>
          <a:noFill/>
          <a:ln w="9525">
            <a:noFill/>
            <a:miter lim="800000"/>
            <a:headEnd/>
            <a:tailEnd/>
          </a:ln>
          <a:effectLst/>
        </p:spPr>
      </p:pic>
      <p:pic>
        <p:nvPicPr>
          <p:cNvPr id="25" name="Picture 7"/>
          <p:cNvPicPr>
            <a:picLocks noChangeAspect="1" noChangeArrowheads="1"/>
          </p:cNvPicPr>
          <p:nvPr/>
        </p:nvPicPr>
        <p:blipFill>
          <a:blip r:embed="rId5" cstate="print"/>
          <a:srcRect/>
          <a:stretch>
            <a:fillRect/>
          </a:stretch>
        </p:blipFill>
        <p:spPr bwMode="auto">
          <a:xfrm>
            <a:off x="0" y="1124744"/>
            <a:ext cx="361868" cy="360040"/>
          </a:xfrm>
          <a:prstGeom prst="rect">
            <a:avLst/>
          </a:prstGeom>
          <a:noFill/>
          <a:ln w="9525">
            <a:noFill/>
            <a:miter lim="800000"/>
            <a:headEnd/>
            <a:tailEnd/>
          </a:ln>
          <a:effectLst/>
        </p:spPr>
      </p:pic>
      <p:pic>
        <p:nvPicPr>
          <p:cNvPr id="26" name="Picture 7"/>
          <p:cNvPicPr>
            <a:picLocks noChangeAspect="1" noChangeArrowheads="1"/>
          </p:cNvPicPr>
          <p:nvPr/>
        </p:nvPicPr>
        <p:blipFill>
          <a:blip r:embed="rId5" cstate="print"/>
          <a:srcRect/>
          <a:stretch>
            <a:fillRect/>
          </a:stretch>
        </p:blipFill>
        <p:spPr bwMode="auto">
          <a:xfrm>
            <a:off x="8388424" y="5085184"/>
            <a:ext cx="361868" cy="360040"/>
          </a:xfrm>
          <a:prstGeom prst="rect">
            <a:avLst/>
          </a:prstGeom>
          <a:noFill/>
          <a:ln w="9525">
            <a:noFill/>
            <a:miter lim="800000"/>
            <a:headEnd/>
            <a:tailEnd/>
          </a:ln>
          <a:effectLst/>
        </p:spPr>
      </p:pic>
      <p:pic>
        <p:nvPicPr>
          <p:cNvPr id="27" name="Picture 7"/>
          <p:cNvPicPr>
            <a:picLocks noChangeAspect="1" noChangeArrowheads="1"/>
          </p:cNvPicPr>
          <p:nvPr/>
        </p:nvPicPr>
        <p:blipFill>
          <a:blip r:embed="rId5" cstate="print"/>
          <a:srcRect/>
          <a:stretch>
            <a:fillRect/>
          </a:stretch>
        </p:blipFill>
        <p:spPr bwMode="auto">
          <a:xfrm>
            <a:off x="8388424" y="4077072"/>
            <a:ext cx="361868" cy="360040"/>
          </a:xfrm>
          <a:prstGeom prst="rect">
            <a:avLst/>
          </a:prstGeom>
          <a:noFill/>
          <a:ln w="9525">
            <a:noFill/>
            <a:miter lim="800000"/>
            <a:headEnd/>
            <a:tailEnd/>
          </a:ln>
          <a:effectLst/>
        </p:spPr>
      </p:pic>
      <p:pic>
        <p:nvPicPr>
          <p:cNvPr id="28" name="Picture 7"/>
          <p:cNvPicPr>
            <a:picLocks noChangeAspect="1" noChangeArrowheads="1"/>
          </p:cNvPicPr>
          <p:nvPr/>
        </p:nvPicPr>
        <p:blipFill>
          <a:blip r:embed="rId5" cstate="print"/>
          <a:srcRect/>
          <a:stretch>
            <a:fillRect/>
          </a:stretch>
        </p:blipFill>
        <p:spPr bwMode="auto">
          <a:xfrm>
            <a:off x="8388424" y="3140968"/>
            <a:ext cx="361868" cy="360040"/>
          </a:xfrm>
          <a:prstGeom prst="rect">
            <a:avLst/>
          </a:prstGeom>
          <a:noFill/>
          <a:ln w="9525">
            <a:noFill/>
            <a:miter lim="800000"/>
            <a:headEnd/>
            <a:tailEnd/>
          </a:ln>
          <a:effectLst/>
        </p:spPr>
      </p:pic>
      <p:pic>
        <p:nvPicPr>
          <p:cNvPr id="29" name="Picture 7"/>
          <p:cNvPicPr>
            <a:picLocks noChangeAspect="1" noChangeArrowheads="1"/>
          </p:cNvPicPr>
          <p:nvPr/>
        </p:nvPicPr>
        <p:blipFill>
          <a:blip r:embed="rId5" cstate="print"/>
          <a:srcRect/>
          <a:stretch>
            <a:fillRect/>
          </a:stretch>
        </p:blipFill>
        <p:spPr bwMode="auto">
          <a:xfrm>
            <a:off x="8460432" y="2204864"/>
            <a:ext cx="361868" cy="360040"/>
          </a:xfrm>
          <a:prstGeom prst="rect">
            <a:avLst/>
          </a:prstGeom>
          <a:noFill/>
          <a:ln w="9525">
            <a:noFill/>
            <a:miter lim="800000"/>
            <a:headEnd/>
            <a:tailEnd/>
          </a:ln>
          <a:effectLst/>
        </p:spPr>
      </p:pic>
      <p:pic>
        <p:nvPicPr>
          <p:cNvPr id="30" name="Picture 7"/>
          <p:cNvPicPr>
            <a:picLocks noChangeAspect="1" noChangeArrowheads="1"/>
          </p:cNvPicPr>
          <p:nvPr/>
        </p:nvPicPr>
        <p:blipFill>
          <a:blip r:embed="rId5" cstate="print"/>
          <a:srcRect/>
          <a:stretch>
            <a:fillRect/>
          </a:stretch>
        </p:blipFill>
        <p:spPr bwMode="auto">
          <a:xfrm>
            <a:off x="8388424" y="1268760"/>
            <a:ext cx="361868" cy="360040"/>
          </a:xfrm>
          <a:prstGeom prst="rect">
            <a:avLst/>
          </a:prstGeom>
          <a:noFill/>
          <a:ln w="9525">
            <a:noFill/>
            <a:miter lim="800000"/>
            <a:headEnd/>
            <a:tailEnd/>
          </a:ln>
          <a:effectLst/>
        </p:spPr>
      </p:pic>
      <p:sp>
        <p:nvSpPr>
          <p:cNvPr id="37" name="Содержимое 2"/>
          <p:cNvSpPr>
            <a:spLocks noGrp="1"/>
          </p:cNvSpPr>
          <p:nvPr>
            <p:ph type="ctrTitle"/>
          </p:nvPr>
        </p:nvSpPr>
        <p:spPr>
          <a:xfrm>
            <a:off x="611560" y="2276872"/>
            <a:ext cx="7772400" cy="1470025"/>
          </a:xfrm>
        </p:spPr>
        <p:txBody>
          <a:bodyPr>
            <a:noAutofit/>
          </a:bodyPr>
          <a:lstStyle/>
          <a:p>
            <a:pPr algn="ctr">
              <a:buNone/>
            </a:pPr>
            <a:r>
              <a:rPr lang="ru-RU" sz="4800" b="1" dirty="0" smtClean="0">
                <a:latin typeface="Times New Roman" pitchFamily="18" charset="0"/>
                <a:cs typeface="Times New Roman" pitchFamily="18" charset="0"/>
              </a:rPr>
              <a:t>Технология развития критического мышления через чтение и письмо - ТРКМЧП</a:t>
            </a:r>
            <a:endParaRPr lang="ru-RU" sz="4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repeatCount="indefinite" fill="remove"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par>
                                <p:cTn id="8" presetID="9" presetClass="entr" presetSubtype="0" repeatCount="indefinite" fill="remove"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2000"/>
                                        <p:tgtEl>
                                          <p:spTgt spid="9"/>
                                        </p:tgtEl>
                                      </p:cBhvr>
                                    </p:animEffect>
                                  </p:childTnLst>
                                </p:cTn>
                              </p:par>
                              <p:par>
                                <p:cTn id="11" presetID="9" presetClass="entr" presetSubtype="0" repeatCount="indefinite" fill="remove"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par>
                                <p:cTn id="14" presetID="9" presetClass="entr" presetSubtype="0" repeatCount="indefinite" fill="remove"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2000"/>
                                        <p:tgtEl>
                                          <p:spTgt spid="11"/>
                                        </p:tgtEl>
                                      </p:cBhvr>
                                    </p:animEffect>
                                  </p:childTnLst>
                                </p:cTn>
                              </p:par>
                              <p:par>
                                <p:cTn id="17" presetID="9" presetClass="entr" presetSubtype="0" repeatCount="indefinite" fill="remove"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par>
                                <p:cTn id="20" presetID="9" presetClass="entr" presetSubtype="0" repeatCount="indefinite" fill="remove"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2000"/>
                                        <p:tgtEl>
                                          <p:spTgt spid="13"/>
                                        </p:tgtEl>
                                      </p:cBhvr>
                                    </p:animEffect>
                                  </p:childTnLst>
                                </p:cTn>
                              </p:par>
                              <p:par>
                                <p:cTn id="23" presetID="9" presetClass="entr" presetSubtype="0" repeatCount="indefinite" fill="remove"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2000"/>
                                        <p:tgtEl>
                                          <p:spTgt spid="14"/>
                                        </p:tgtEl>
                                      </p:cBhvr>
                                    </p:animEffect>
                                  </p:childTnLst>
                                </p:cTn>
                              </p:par>
                              <p:par>
                                <p:cTn id="26" presetID="9" presetClass="entr" presetSubtype="0" repeatCount="indefinite" fill="remove" nodeType="withEffect">
                                  <p:stCondLst>
                                    <p:cond delay="150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2000"/>
                                        <p:tgtEl>
                                          <p:spTgt spid="15"/>
                                        </p:tgtEl>
                                      </p:cBhvr>
                                    </p:animEffect>
                                  </p:childTnLst>
                                  <p:subTnLst>
                                    <p:set>
                                      <p:cBhvr override="childStyle">
                                        <p:cTn dur="1" fill="hold" display="0" masterRel="sameClick" afterEffect="1">
                                          <p:stCondLst>
                                            <p:cond evt="end" delay="0">
                                              <p:tn val="26"/>
                                            </p:cond>
                                          </p:stCondLst>
                                        </p:cTn>
                                        <p:tgtEl>
                                          <p:spTgt spid="15"/>
                                        </p:tgtEl>
                                        <p:attrNameLst>
                                          <p:attrName>style.visibility</p:attrName>
                                        </p:attrNameLst>
                                      </p:cBhvr>
                                      <p:to>
                                        <p:strVal val="hidden"/>
                                      </p:to>
                                    </p:set>
                                  </p:subTnLst>
                                </p:cTn>
                              </p:par>
                              <p:par>
                                <p:cTn id="29" presetID="9" presetClass="entr" presetSubtype="0" repeatCount="indefinite" fill="remove" nodeType="with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2000"/>
                                        <p:tgtEl>
                                          <p:spTgt spid="16"/>
                                        </p:tgtEl>
                                      </p:cBhvr>
                                    </p:animEffect>
                                  </p:childTnLst>
                                </p:cTn>
                              </p:par>
                              <p:par>
                                <p:cTn id="32" presetID="9" presetClass="entr" presetSubtype="0" repeatCount="indefinite" fill="remove" nodeType="withEffect">
                                  <p:stCondLst>
                                    <p:cond delay="150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2000"/>
                                        <p:tgtEl>
                                          <p:spTgt spid="17"/>
                                        </p:tgtEl>
                                      </p:cBhvr>
                                    </p:animEffect>
                                  </p:childTnLst>
                                </p:cTn>
                              </p:par>
                              <p:par>
                                <p:cTn id="35" presetID="9" presetClass="entr" presetSubtype="0" repeatCount="indefinite" fill="remove" nodeType="withEffect">
                                  <p:stCondLst>
                                    <p:cond delay="150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2000"/>
                                        <p:tgtEl>
                                          <p:spTgt spid="18"/>
                                        </p:tgtEl>
                                      </p:cBhvr>
                                    </p:animEffect>
                                  </p:childTnLst>
                                </p:cTn>
                              </p:par>
                              <p:par>
                                <p:cTn id="38" presetID="9" presetClass="entr" presetSubtype="0" repeatCount="indefinite" fill="remove"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2000"/>
                                        <p:tgtEl>
                                          <p:spTgt spid="19"/>
                                        </p:tgtEl>
                                      </p:cBhvr>
                                    </p:animEffect>
                                  </p:childTnLst>
                                </p:cTn>
                              </p:par>
                              <p:par>
                                <p:cTn id="41" presetID="9" presetClass="entr" presetSubtype="0" repeatCount="indefinite" fill="remove" nodeType="withEffect">
                                  <p:stCondLst>
                                    <p:cond delay="0"/>
                                  </p:stCondLst>
                                  <p:childTnLst>
                                    <p:set>
                                      <p:cBhvr>
                                        <p:cTn id="42" dur="1" fill="hold">
                                          <p:stCondLst>
                                            <p:cond delay="0"/>
                                          </p:stCondLst>
                                        </p:cTn>
                                        <p:tgtEl>
                                          <p:spTgt spid="1031"/>
                                        </p:tgtEl>
                                        <p:attrNameLst>
                                          <p:attrName>style.visibility</p:attrName>
                                        </p:attrNameLst>
                                      </p:cBhvr>
                                      <p:to>
                                        <p:strVal val="visible"/>
                                      </p:to>
                                    </p:set>
                                    <p:animEffect transition="in" filter="dissolve">
                                      <p:cBhvr>
                                        <p:cTn id="43" dur="2000"/>
                                        <p:tgtEl>
                                          <p:spTgt spid="1031"/>
                                        </p:tgtEl>
                                      </p:cBhvr>
                                    </p:animEffect>
                                  </p:childTnLst>
                                </p:cTn>
                              </p:par>
                              <p:par>
                                <p:cTn id="44" presetID="9" presetClass="entr" presetSubtype="0" repeatCount="indefinite" fill="remove" nodeType="withEffect">
                                  <p:stCondLst>
                                    <p:cond delay="50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2000"/>
                                        <p:tgtEl>
                                          <p:spTgt spid="22"/>
                                        </p:tgtEl>
                                      </p:cBhvr>
                                    </p:animEffect>
                                  </p:childTnLst>
                                </p:cTn>
                              </p:par>
                              <p:par>
                                <p:cTn id="47" presetID="9" presetClass="entr" presetSubtype="0" repeatCount="indefinite" fill="remove"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2000"/>
                                        <p:tgtEl>
                                          <p:spTgt spid="23"/>
                                        </p:tgtEl>
                                      </p:cBhvr>
                                    </p:animEffect>
                                  </p:childTnLst>
                                </p:cTn>
                              </p:par>
                              <p:par>
                                <p:cTn id="50" presetID="9" presetClass="entr" presetSubtype="0" repeatCount="indefinite" fill="remove" nodeType="withEffect">
                                  <p:stCondLst>
                                    <p:cond delay="1500"/>
                                  </p:stCondLst>
                                  <p:childTnLst>
                                    <p:set>
                                      <p:cBhvr>
                                        <p:cTn id="51" dur="1" fill="hold">
                                          <p:stCondLst>
                                            <p:cond delay="0"/>
                                          </p:stCondLst>
                                        </p:cTn>
                                        <p:tgtEl>
                                          <p:spTgt spid="24"/>
                                        </p:tgtEl>
                                        <p:attrNameLst>
                                          <p:attrName>style.visibility</p:attrName>
                                        </p:attrNameLst>
                                      </p:cBhvr>
                                      <p:to>
                                        <p:strVal val="visible"/>
                                      </p:to>
                                    </p:set>
                                    <p:animEffect transition="in" filter="dissolve">
                                      <p:cBhvr>
                                        <p:cTn id="52" dur="2000"/>
                                        <p:tgtEl>
                                          <p:spTgt spid="24"/>
                                        </p:tgtEl>
                                      </p:cBhvr>
                                    </p:animEffect>
                                  </p:childTnLst>
                                </p:cTn>
                              </p:par>
                              <p:par>
                                <p:cTn id="53" presetID="9" presetClass="entr" presetSubtype="0" repeatCount="indefinite" fill="remove"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2000"/>
                                        <p:tgtEl>
                                          <p:spTgt spid="25"/>
                                        </p:tgtEl>
                                      </p:cBhvr>
                                    </p:animEffect>
                                  </p:childTnLst>
                                </p:cTn>
                              </p:par>
                              <p:par>
                                <p:cTn id="56" presetID="9" presetClass="entr" presetSubtype="0" repeatCount="indefinite" fill="remove"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2000"/>
                                        <p:tgtEl>
                                          <p:spTgt spid="26"/>
                                        </p:tgtEl>
                                      </p:cBhvr>
                                    </p:animEffect>
                                  </p:childTnLst>
                                </p:cTn>
                              </p:par>
                              <p:par>
                                <p:cTn id="59" presetID="9" presetClass="entr" presetSubtype="0" repeatCount="indefinite" fill="remove"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dissolve">
                                      <p:cBhvr>
                                        <p:cTn id="61" dur="2000"/>
                                        <p:tgtEl>
                                          <p:spTgt spid="27"/>
                                        </p:tgtEl>
                                      </p:cBhvr>
                                    </p:animEffect>
                                  </p:childTnLst>
                                </p:cTn>
                              </p:par>
                              <p:par>
                                <p:cTn id="62" presetID="9" presetClass="entr" presetSubtype="0" repeatCount="indefinite" fill="remove" nodeType="withEffect">
                                  <p:stCondLst>
                                    <p:cond delay="1000"/>
                                  </p:stCondLst>
                                  <p:childTnLst>
                                    <p:set>
                                      <p:cBhvr>
                                        <p:cTn id="63" dur="1" fill="hold">
                                          <p:stCondLst>
                                            <p:cond delay="0"/>
                                          </p:stCondLst>
                                        </p:cTn>
                                        <p:tgtEl>
                                          <p:spTgt spid="28"/>
                                        </p:tgtEl>
                                        <p:attrNameLst>
                                          <p:attrName>style.visibility</p:attrName>
                                        </p:attrNameLst>
                                      </p:cBhvr>
                                      <p:to>
                                        <p:strVal val="visible"/>
                                      </p:to>
                                    </p:set>
                                    <p:animEffect transition="in" filter="dissolve">
                                      <p:cBhvr>
                                        <p:cTn id="64" dur="2000"/>
                                        <p:tgtEl>
                                          <p:spTgt spid="28"/>
                                        </p:tgtEl>
                                      </p:cBhvr>
                                    </p:animEffect>
                                  </p:childTnLst>
                                </p:cTn>
                              </p:par>
                              <p:par>
                                <p:cTn id="65" presetID="9" presetClass="entr" presetSubtype="0" repeatCount="indefinite" fill="remove" nodeType="withEffect">
                                  <p:stCondLst>
                                    <p:cond delay="1500"/>
                                  </p:stCondLst>
                                  <p:childTnLst>
                                    <p:set>
                                      <p:cBhvr>
                                        <p:cTn id="66" dur="1" fill="hold">
                                          <p:stCondLst>
                                            <p:cond delay="0"/>
                                          </p:stCondLst>
                                        </p:cTn>
                                        <p:tgtEl>
                                          <p:spTgt spid="29"/>
                                        </p:tgtEl>
                                        <p:attrNameLst>
                                          <p:attrName>style.visibility</p:attrName>
                                        </p:attrNameLst>
                                      </p:cBhvr>
                                      <p:to>
                                        <p:strVal val="visible"/>
                                      </p:to>
                                    </p:set>
                                    <p:animEffect transition="in" filter="dissolve">
                                      <p:cBhvr>
                                        <p:cTn id="67" dur="2000"/>
                                        <p:tgtEl>
                                          <p:spTgt spid="29"/>
                                        </p:tgtEl>
                                      </p:cBhvr>
                                    </p:animEffect>
                                  </p:childTnLst>
                                </p:cTn>
                              </p:par>
                              <p:par>
                                <p:cTn id="68" presetID="9" presetClass="entr" presetSubtype="0" repeatCount="indefinite" fill="remove"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dissolve">
                                      <p:cBhvr>
                                        <p:cTn id="7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96752"/>
            <a:ext cx="7920880" cy="4525963"/>
          </a:xfrm>
        </p:spPr>
        <p:txBody>
          <a:bodyPr>
            <a:normAutofit fontScale="92500" lnSpcReduction="20000"/>
          </a:bodyPr>
          <a:lstStyle/>
          <a:p>
            <a:r>
              <a:rPr lang="ru-RU" dirty="0" smtClean="0">
                <a:latin typeface="Times New Roman" pitchFamily="18" charset="0"/>
                <a:cs typeface="Times New Roman" pitchFamily="18" charset="0"/>
              </a:rPr>
              <a:t>Зигзаг</a:t>
            </a:r>
          </a:p>
          <a:p>
            <a:r>
              <a:rPr lang="ru-RU" dirty="0" smtClean="0">
                <a:latin typeface="Times New Roman" pitchFamily="18" charset="0"/>
                <a:cs typeface="Times New Roman" pitchFamily="18" charset="0"/>
              </a:rPr>
              <a:t>«Чтение с остановками»</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Инсерт</a:t>
            </a:r>
            <a:r>
              <a:rPr lang="ru-RU" dirty="0" smtClean="0">
                <a:latin typeface="Times New Roman" pitchFamily="18" charset="0"/>
                <a:cs typeface="Times New Roman" pitchFamily="18" charset="0"/>
              </a:rPr>
              <a:t>» или «Чтение с пометами»</a:t>
            </a:r>
          </a:p>
          <a:p>
            <a:r>
              <a:rPr lang="ru-RU" dirty="0" smtClean="0">
                <a:latin typeface="Times New Roman" pitchFamily="18" charset="0"/>
                <a:cs typeface="Times New Roman" pitchFamily="18" charset="0"/>
              </a:rPr>
              <a:t>«Дерево предсказаний»</a:t>
            </a:r>
          </a:p>
          <a:p>
            <a:r>
              <a:rPr lang="ru-RU" dirty="0" smtClean="0">
                <a:latin typeface="Times New Roman" pitchFamily="18" charset="0"/>
                <a:cs typeface="Times New Roman" pitchFamily="18" charset="0"/>
              </a:rPr>
              <a:t>«Круги по воде»</a:t>
            </a:r>
          </a:p>
          <a:p>
            <a:r>
              <a:rPr lang="ru-RU" dirty="0" smtClean="0">
                <a:latin typeface="Times New Roman" pitchFamily="18" charset="0"/>
                <a:cs typeface="Times New Roman" pitchFamily="18" charset="0"/>
              </a:rPr>
              <a:t>«Толстые» и «тонкие» вопросы</a:t>
            </a:r>
          </a:p>
          <a:p>
            <a:r>
              <a:rPr lang="ru-RU" dirty="0" smtClean="0">
                <a:latin typeface="Times New Roman" pitchFamily="18" charset="0"/>
                <a:cs typeface="Times New Roman" pitchFamily="18" charset="0"/>
              </a:rPr>
              <a:t>«Шесть шляп»</a:t>
            </a:r>
          </a:p>
          <a:p>
            <a:r>
              <a:rPr lang="ru-RU" dirty="0" smtClean="0">
                <a:latin typeface="Times New Roman" pitchFamily="18" charset="0"/>
                <a:cs typeface="Times New Roman" pitchFamily="18" charset="0"/>
              </a:rPr>
              <a:t>«Кластер»</a:t>
            </a:r>
          </a:p>
          <a:p>
            <a:r>
              <a:rPr lang="ru-RU" dirty="0" smtClean="0">
                <a:latin typeface="Times New Roman" pitchFamily="18" charset="0"/>
                <a:cs typeface="Times New Roman" pitchFamily="18" charset="0"/>
              </a:rPr>
              <a:t>«Бортовой журнал»</a:t>
            </a:r>
          </a:p>
          <a:p>
            <a:endParaRPr lang="ru-RU" dirty="0">
              <a:latin typeface="Times New Roman" pitchFamily="18" charset="0"/>
              <a:cs typeface="Times New Roman" pitchFamily="18" charset="0"/>
            </a:endParaRPr>
          </a:p>
        </p:txBody>
      </p:sp>
      <p:sp>
        <p:nvSpPr>
          <p:cNvPr id="4" name="Заголовок 6"/>
          <p:cNvSpPr>
            <a:spLocks noGrp="1"/>
          </p:cNvSpPr>
          <p:nvPr>
            <p:ph type="title"/>
          </p:nvPr>
        </p:nvSpPr>
        <p:spPr>
          <a:xfrm>
            <a:off x="0" y="1052736"/>
            <a:ext cx="9144000" cy="360040"/>
          </a:xfrm>
        </p:spPr>
        <p:txBody>
          <a:bodyPr>
            <a:normAutofit fontScale="90000"/>
          </a:bodyPr>
          <a:lstStyle/>
          <a:p>
            <a:r>
              <a:rPr lang="ru-RU" sz="4000" b="1" dirty="0" smtClean="0">
                <a:latin typeface="Times New Roman" pitchFamily="18" charset="0"/>
                <a:cs typeface="Times New Roman" pitchFamily="18" charset="0"/>
              </a:rPr>
              <a:t>Методы и приёмы на стадии осмысления</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24744"/>
            <a:ext cx="7920880" cy="4968552"/>
          </a:xfrm>
        </p:spPr>
        <p:txBody>
          <a:bodyPr>
            <a:normAutofit lnSpcReduction="10000"/>
          </a:bodyPr>
          <a:lstStyle/>
          <a:p>
            <a:r>
              <a:rPr lang="ru-RU" dirty="0" smtClean="0">
                <a:latin typeface="Times New Roman" pitchFamily="18" charset="0"/>
                <a:cs typeface="Times New Roman" pitchFamily="18" charset="0"/>
              </a:rPr>
              <a:t>Приём «Верите ли вы?»</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Синквейн</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«Письмо к учителю»</a:t>
            </a:r>
          </a:p>
          <a:p>
            <a:r>
              <a:rPr lang="ru-RU" dirty="0" smtClean="0">
                <a:latin typeface="Times New Roman" pitchFamily="18" charset="0"/>
                <a:cs typeface="Times New Roman" pitchFamily="18" charset="0"/>
              </a:rPr>
              <a:t>«Пятиминутное эссе»</a:t>
            </a:r>
          </a:p>
          <a:p>
            <a:r>
              <a:rPr lang="ru-RU" dirty="0" smtClean="0">
                <a:latin typeface="Times New Roman" pitchFamily="18" charset="0"/>
                <a:cs typeface="Times New Roman" pitchFamily="18" charset="0"/>
              </a:rPr>
              <a:t>«Толстые» и «тонкие» вопросы</a:t>
            </a:r>
          </a:p>
          <a:p>
            <a:pPr algn="ctr">
              <a:buNone/>
            </a:pPr>
            <a:r>
              <a:rPr lang="ru-RU" b="1" dirty="0" smtClean="0">
                <a:latin typeface="Times New Roman" pitchFamily="18" charset="0"/>
                <a:cs typeface="Times New Roman" pitchFamily="18" charset="0"/>
              </a:rPr>
              <a:t>Приёмы для выполнения заданий дома</a:t>
            </a:r>
          </a:p>
          <a:p>
            <a:pPr algn="just"/>
            <a:r>
              <a:rPr lang="ru-RU" dirty="0" smtClean="0">
                <a:latin typeface="Times New Roman" pitchFamily="18" charset="0"/>
                <a:cs typeface="Times New Roman" pitchFamily="18" charset="0"/>
              </a:rPr>
              <a:t>«Кластер»</a:t>
            </a:r>
          </a:p>
          <a:p>
            <a:pPr algn="just"/>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Инсерт</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«Круги по воде»</a:t>
            </a:r>
          </a:p>
          <a:p>
            <a:endParaRPr lang="ru-RU" dirty="0">
              <a:latin typeface="Times New Roman" pitchFamily="18" charset="0"/>
              <a:cs typeface="Times New Roman" pitchFamily="18" charset="0"/>
            </a:endParaRPr>
          </a:p>
        </p:txBody>
      </p:sp>
      <p:sp>
        <p:nvSpPr>
          <p:cNvPr id="4" name="Заголовок 6"/>
          <p:cNvSpPr>
            <a:spLocks noGrp="1"/>
          </p:cNvSpPr>
          <p:nvPr>
            <p:ph type="title"/>
          </p:nvPr>
        </p:nvSpPr>
        <p:spPr>
          <a:xfrm>
            <a:off x="0" y="908720"/>
            <a:ext cx="8481120" cy="562074"/>
          </a:xfrm>
        </p:spPr>
        <p:txBody>
          <a:bodyPr>
            <a:normAutofit fontScale="90000"/>
          </a:bodyPr>
          <a:lstStyle/>
          <a:p>
            <a:r>
              <a:rPr lang="ru-RU" sz="4000" b="1" dirty="0" smtClean="0">
                <a:latin typeface="Times New Roman" pitchFamily="18" charset="0"/>
                <a:cs typeface="Times New Roman" pitchFamily="18" charset="0"/>
              </a:rPr>
              <a:t>Методы и приёмы на стадии рефлексии</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Лариса\Desktop\картинки\корзинка\korzina-kopi.jpg"/>
          <p:cNvPicPr>
            <a:picLocks noChangeAspect="1" noChangeArrowheads="1"/>
          </p:cNvPicPr>
          <p:nvPr/>
        </p:nvPicPr>
        <p:blipFill>
          <a:blip r:embed="rId3" cstate="print"/>
          <a:srcRect l="25808" r="21272" b="19411"/>
          <a:stretch>
            <a:fillRect/>
          </a:stretch>
        </p:blipFill>
        <p:spPr bwMode="auto">
          <a:xfrm>
            <a:off x="7520650" y="2564904"/>
            <a:ext cx="1434931" cy="1512168"/>
          </a:xfrm>
          <a:prstGeom prst="rect">
            <a:avLst/>
          </a:prstGeom>
          <a:noFill/>
        </p:spPr>
      </p:pic>
      <p:sp>
        <p:nvSpPr>
          <p:cNvPr id="37890" name="Rectangle 2"/>
          <p:cNvSpPr>
            <a:spLocks noGrp="1" noChangeArrowheads="1"/>
          </p:cNvSpPr>
          <p:nvPr>
            <p:ph type="title"/>
          </p:nvPr>
        </p:nvSpPr>
        <p:spPr>
          <a:xfrm>
            <a:off x="0" y="476672"/>
            <a:ext cx="8686800" cy="1143000"/>
          </a:xfrm>
        </p:spPr>
        <p:txBody>
          <a:bodyPr>
            <a:normAutofit fontScale="90000"/>
          </a:bodyPr>
          <a:lstStyle/>
          <a:p>
            <a:pPr eaLnBrk="1" hangingPunct="1"/>
            <a:r>
              <a:rPr lang="ru-RU" sz="3800" b="1" dirty="0" smtClean="0">
                <a:latin typeface="Times New Roman" pitchFamily="18" charset="0"/>
                <a:cs typeface="Times New Roman" pitchFamily="18" charset="0"/>
              </a:rPr>
              <a:t/>
            </a:r>
            <a:br>
              <a:rPr lang="ru-RU" sz="3800" b="1" dirty="0" smtClean="0">
                <a:latin typeface="Times New Roman" pitchFamily="18" charset="0"/>
                <a:cs typeface="Times New Roman" pitchFamily="18" charset="0"/>
              </a:rPr>
            </a:br>
            <a:r>
              <a:rPr lang="ru-RU" sz="3800" b="1" u="sng" dirty="0" smtClean="0">
                <a:solidFill>
                  <a:schemeClr val="tx1"/>
                </a:solidFill>
                <a:latin typeface="Times New Roman" pitchFamily="18" charset="0"/>
                <a:cs typeface="Times New Roman" pitchFamily="18" charset="0"/>
              </a:rPr>
              <a:t>Прием «Корзина идей</a:t>
            </a:r>
            <a:r>
              <a:rPr lang="ru-RU" sz="3800" b="1" u="sng" dirty="0" smtClean="0">
                <a:latin typeface="Times New Roman" pitchFamily="18" charset="0"/>
                <a:cs typeface="Times New Roman" pitchFamily="18" charset="0"/>
              </a:rPr>
              <a:t>»</a:t>
            </a:r>
            <a:r>
              <a:rPr lang="ru-RU" sz="3800" b="1" u="sng" dirty="0" smtClean="0">
                <a:solidFill>
                  <a:schemeClr val="tx1"/>
                </a:solidFill>
                <a:latin typeface="Times New Roman" pitchFamily="18" charset="0"/>
                <a:cs typeface="Times New Roman" pitchFamily="18" charset="0"/>
              </a:rPr>
              <a:t/>
            </a:r>
            <a:br>
              <a:rPr lang="ru-RU" sz="3800" b="1" u="sng" dirty="0" smtClean="0">
                <a:solidFill>
                  <a:schemeClr val="tx1"/>
                </a:solidFill>
                <a:latin typeface="Times New Roman" pitchFamily="18" charset="0"/>
                <a:cs typeface="Times New Roman" pitchFamily="18" charset="0"/>
              </a:rPr>
            </a:br>
            <a:r>
              <a:rPr lang="ru-RU" sz="3800" b="1" dirty="0" smtClean="0">
                <a:solidFill>
                  <a:schemeClr val="tx1"/>
                </a:solidFill>
              </a:rPr>
              <a:t/>
            </a:r>
            <a:br>
              <a:rPr lang="ru-RU" sz="3800" b="1" dirty="0" smtClean="0">
                <a:solidFill>
                  <a:schemeClr val="tx1"/>
                </a:solidFill>
              </a:rPr>
            </a:br>
            <a:endParaRPr lang="ru-RU" sz="3800" b="1" dirty="0" smtClean="0">
              <a:solidFill>
                <a:schemeClr val="tx1"/>
              </a:solidFill>
            </a:endParaRPr>
          </a:p>
        </p:txBody>
      </p:sp>
      <p:sp>
        <p:nvSpPr>
          <p:cNvPr id="37891" name="Rectangle 3"/>
          <p:cNvSpPr>
            <a:spLocks noGrp="1" noChangeArrowheads="1"/>
          </p:cNvSpPr>
          <p:nvPr>
            <p:ph idx="1"/>
          </p:nvPr>
        </p:nvSpPr>
        <p:spPr>
          <a:xfrm>
            <a:off x="179512" y="1268760"/>
            <a:ext cx="7488832" cy="5184576"/>
          </a:xfrm>
        </p:spPr>
        <p:txBody>
          <a:bodyPr>
            <a:normAutofit fontScale="77500" lnSpcReduction="20000"/>
          </a:bodyPr>
          <a:lstStyle/>
          <a:p>
            <a:pPr algn="just">
              <a:lnSpc>
                <a:spcPct val="90000"/>
              </a:lnSpc>
              <a:buNone/>
              <a:defRPr/>
            </a:pPr>
            <a:r>
              <a:rPr lang="ru-RU" sz="3100" dirty="0" smtClean="0">
                <a:latin typeface="Times New Roman" pitchFamily="18" charset="0"/>
                <a:cs typeface="Times New Roman" pitchFamily="18" charset="0"/>
              </a:rPr>
              <a:t>          Это прием организации индивидуальной и групповой работы на стадии вызова, когда идет актуализация имеющегося опыта и знаний. Он позволяет выяснить все, что знают или думают ученики по обсуждаемой теме урока. На доске прикрепляется рисунок корзины, в которую условно собирается то, что ученики знают об изучаемой теме.</a:t>
            </a:r>
          </a:p>
          <a:p>
            <a:pPr algn="just">
              <a:lnSpc>
                <a:spcPct val="90000"/>
              </a:lnSpc>
              <a:buNone/>
              <a:defRPr/>
            </a:pPr>
            <a:r>
              <a:rPr lang="ru-RU" sz="3100" b="1" dirty="0" smtClean="0">
                <a:latin typeface="Times New Roman" pitchFamily="18" charset="0"/>
                <a:cs typeface="Times New Roman" pitchFamily="18" charset="0"/>
              </a:rPr>
              <a:t>Алгоритм работы:</a:t>
            </a:r>
          </a:p>
          <a:p>
            <a:pPr algn="just">
              <a:lnSpc>
                <a:spcPct val="90000"/>
              </a:lnSpc>
              <a:buNone/>
              <a:defRPr/>
            </a:pPr>
            <a:r>
              <a:rPr lang="ru-RU" sz="3100" i="1" dirty="0" smtClean="0">
                <a:solidFill>
                  <a:srgbClr val="0000FF"/>
                </a:solidFill>
                <a:latin typeface="Times New Roman" pitchFamily="18" charset="0"/>
                <a:cs typeface="Times New Roman" pitchFamily="18" charset="0"/>
              </a:rPr>
              <a:t>1.Каждый ученик вспоминает и записывает в тетради всё, что знает по теме (1-2 мин).</a:t>
            </a:r>
          </a:p>
          <a:p>
            <a:pPr algn="just">
              <a:lnSpc>
                <a:spcPct val="90000"/>
              </a:lnSpc>
              <a:buNone/>
              <a:defRPr/>
            </a:pPr>
            <a:r>
              <a:rPr lang="ru-RU" sz="3100" i="1" dirty="0" smtClean="0">
                <a:solidFill>
                  <a:srgbClr val="0000FF"/>
                </a:solidFill>
                <a:latin typeface="Times New Roman" pitchFamily="18" charset="0"/>
                <a:cs typeface="Times New Roman" pitchFamily="18" charset="0"/>
              </a:rPr>
              <a:t>2.Обмен информацией в парах или группах.</a:t>
            </a:r>
          </a:p>
          <a:p>
            <a:pPr algn="just">
              <a:lnSpc>
                <a:spcPct val="90000"/>
              </a:lnSpc>
              <a:buNone/>
              <a:defRPr/>
            </a:pPr>
            <a:r>
              <a:rPr lang="ru-RU" sz="3100" i="1" dirty="0" smtClean="0">
                <a:solidFill>
                  <a:srgbClr val="0000FF"/>
                </a:solidFill>
                <a:latin typeface="Times New Roman" pitchFamily="18" charset="0"/>
                <a:cs typeface="Times New Roman" pitchFamily="18" charset="0"/>
              </a:rPr>
              <a:t>3.Каждая группа называет какое-то одно сведение или факт.</a:t>
            </a:r>
          </a:p>
          <a:p>
            <a:pPr algn="just">
              <a:lnSpc>
                <a:spcPct val="90000"/>
              </a:lnSpc>
              <a:buNone/>
              <a:defRPr/>
            </a:pPr>
            <a:r>
              <a:rPr lang="ru-RU" sz="3100" i="1" dirty="0" smtClean="0">
                <a:solidFill>
                  <a:srgbClr val="0000FF"/>
                </a:solidFill>
                <a:latin typeface="Times New Roman" pitchFamily="18" charset="0"/>
                <a:cs typeface="Times New Roman" pitchFamily="18" charset="0"/>
              </a:rPr>
              <a:t>4.Все сведения кратко записываются в «корзине идей», даже если они ошибочны. Все ошибки исправляются по мере освоения новой информации.</a:t>
            </a:r>
          </a:p>
          <a:p>
            <a:pPr eaLnBrk="1" hangingPunct="1">
              <a:lnSpc>
                <a:spcPct val="90000"/>
              </a:lnSpc>
              <a:buNone/>
            </a:pPr>
            <a:endParaRPr lang="ru-RU"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692696"/>
            <a:ext cx="8964488" cy="6075509"/>
          </a:xfrm>
          <a:prstGeom prst="rect">
            <a:avLst/>
          </a:prstGeom>
        </p:spPr>
        <p:txBody>
          <a:bodyPr wrap="square">
            <a:spAutoFit/>
          </a:bodyPr>
          <a:lstStyle/>
          <a:p>
            <a:pPr algn="just">
              <a:lnSpc>
                <a:spcPct val="90000"/>
              </a:lnSpc>
              <a:buNone/>
              <a:defRPr/>
            </a:pPr>
            <a:r>
              <a:rPr lang="ru-RU" sz="2400" i="1" u="sng" dirty="0" smtClean="0">
                <a:latin typeface="Times New Roman" pitchFamily="18" charset="0"/>
                <a:cs typeface="Times New Roman" pitchFamily="18" charset="0"/>
              </a:rPr>
              <a:t>Например</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i="1" u="sng" dirty="0" smtClean="0">
                <a:solidFill>
                  <a:srgbClr val="0033CC"/>
                </a:solidFill>
                <a:latin typeface="Times New Roman" pitchFamily="18" charset="0"/>
                <a:cs typeface="Times New Roman" pitchFamily="18" charset="0"/>
              </a:rPr>
              <a:t>Урок  окружающего мира в 4 классе по теме «Солнце».</a:t>
            </a:r>
          </a:p>
          <a:p>
            <a:pPr algn="just">
              <a:lnSpc>
                <a:spcPct val="90000"/>
              </a:lnSpc>
              <a:defRPr/>
            </a:pPr>
            <a:r>
              <a:rPr lang="ru-RU" sz="2400" i="1" dirty="0" smtClean="0">
                <a:latin typeface="Times New Roman" pitchFamily="18" charset="0"/>
                <a:cs typeface="Times New Roman" pitchFamily="18" charset="0"/>
              </a:rPr>
              <a:t>-Ребята, вы все видели солнце. А что же такое Солнце?</a:t>
            </a:r>
          </a:p>
          <a:p>
            <a:pPr algn="just">
              <a:lnSpc>
                <a:spcPct val="90000"/>
              </a:lnSpc>
              <a:defRPr/>
            </a:pPr>
            <a:r>
              <a:rPr lang="ru-RU" sz="2400" i="1" u="sng" dirty="0" smtClean="0">
                <a:latin typeface="Times New Roman" pitchFamily="18" charset="0"/>
                <a:cs typeface="Times New Roman" pitchFamily="18" charset="0"/>
              </a:rPr>
              <a:t>Групповая работа. Каждая группа после обсуждения высказывает свои предположения: «Солнце – это…»</a:t>
            </a:r>
          </a:p>
          <a:p>
            <a:pPr algn="just">
              <a:lnSpc>
                <a:spcPct val="90000"/>
              </a:lnSpc>
              <a:defRPr/>
            </a:pPr>
            <a:r>
              <a:rPr lang="ru-RU" sz="2400" i="1" u="sng" dirty="0" smtClean="0">
                <a:latin typeface="Times New Roman" pitchFamily="18" charset="0"/>
                <a:cs typeface="Times New Roman" pitchFamily="18" charset="0"/>
              </a:rPr>
              <a:t>На доске фиксируются все предположения.</a:t>
            </a:r>
          </a:p>
          <a:p>
            <a:pPr algn="just">
              <a:lnSpc>
                <a:spcPct val="90000"/>
              </a:lnSpc>
              <a:defRPr/>
            </a:pPr>
            <a:r>
              <a:rPr lang="ru-RU" sz="2400" i="1" dirty="0" smtClean="0">
                <a:latin typeface="Times New Roman" pitchFamily="18" charset="0"/>
                <a:cs typeface="Times New Roman" pitchFamily="18" charset="0"/>
              </a:rPr>
              <a:t>-Как видите, у нас нет однозначного ответа на этот, казалось бы простой вопрос. Сегодня нам предстоит найти научный ответ на вопрос, что такое Солнце?</a:t>
            </a:r>
          </a:p>
          <a:p>
            <a:pPr algn="ctr">
              <a:lnSpc>
                <a:spcPct val="90000"/>
              </a:lnSpc>
              <a:defRPr/>
            </a:pPr>
            <a:r>
              <a:rPr lang="ru-RU" sz="2400" i="1" dirty="0" smtClean="0">
                <a:solidFill>
                  <a:srgbClr val="0000FF"/>
                </a:solidFill>
                <a:latin typeface="Times New Roman" pitchFamily="18" charset="0"/>
                <a:cs typeface="Times New Roman" pitchFamily="18" charset="0"/>
              </a:rPr>
              <a:t>или</a:t>
            </a:r>
          </a:p>
          <a:p>
            <a:pPr algn="just">
              <a:lnSpc>
                <a:spcPct val="90000"/>
              </a:lnSpc>
              <a:buNone/>
              <a:defRPr/>
            </a:pPr>
            <a:r>
              <a:rPr lang="ru-RU" sz="2400" i="1" dirty="0" smtClean="0">
                <a:solidFill>
                  <a:srgbClr val="800080"/>
                </a:solidFill>
                <a:latin typeface="Times New Roman" pitchFamily="18" charset="0"/>
                <a:cs typeface="Times New Roman" pitchFamily="18" charset="0"/>
              </a:rPr>
              <a:t>- Мы говорим почва. А что же такое почва? </a:t>
            </a:r>
          </a:p>
          <a:p>
            <a:pPr algn="just">
              <a:lnSpc>
                <a:spcPct val="90000"/>
              </a:lnSpc>
              <a:buNone/>
              <a:defRPr/>
            </a:pPr>
            <a:r>
              <a:rPr lang="ru-RU" sz="2400" i="1" u="sng" dirty="0" smtClean="0">
                <a:solidFill>
                  <a:srgbClr val="800080"/>
                </a:solidFill>
                <a:latin typeface="Times New Roman" pitchFamily="18" charset="0"/>
                <a:cs typeface="Times New Roman" pitchFamily="18" charset="0"/>
              </a:rPr>
              <a:t>Каждая группа после обсуждения высказывает свои </a:t>
            </a:r>
          </a:p>
          <a:p>
            <a:pPr algn="just">
              <a:lnSpc>
                <a:spcPct val="90000"/>
              </a:lnSpc>
              <a:buNone/>
              <a:defRPr/>
            </a:pPr>
            <a:r>
              <a:rPr lang="ru-RU" sz="2400" i="1" u="sng" dirty="0" smtClean="0">
                <a:solidFill>
                  <a:srgbClr val="800080"/>
                </a:solidFill>
                <a:latin typeface="Times New Roman" pitchFamily="18" charset="0"/>
                <a:cs typeface="Times New Roman" pitchFamily="18" charset="0"/>
              </a:rPr>
              <a:t>предположения.</a:t>
            </a:r>
            <a:r>
              <a:rPr lang="ru-RU" sz="2400" i="1" dirty="0" smtClean="0">
                <a:solidFill>
                  <a:srgbClr val="800080"/>
                </a:solidFill>
                <a:latin typeface="Times New Roman" pitchFamily="18" charset="0"/>
                <a:cs typeface="Times New Roman" pitchFamily="18" charset="0"/>
              </a:rPr>
              <a:t>  Почва – это …</a:t>
            </a:r>
          </a:p>
          <a:p>
            <a:pPr algn="just">
              <a:lnSpc>
                <a:spcPct val="90000"/>
              </a:lnSpc>
              <a:defRPr/>
            </a:pPr>
            <a:r>
              <a:rPr lang="ru-RU" sz="2400" i="1" dirty="0" smtClean="0">
                <a:solidFill>
                  <a:srgbClr val="800080"/>
                </a:solidFill>
                <a:latin typeface="Times New Roman" pitchFamily="18" charset="0"/>
                <a:cs typeface="Times New Roman" pitchFamily="18" charset="0"/>
              </a:rPr>
              <a:t>… земля</a:t>
            </a:r>
          </a:p>
          <a:p>
            <a:pPr algn="just">
              <a:lnSpc>
                <a:spcPct val="90000"/>
              </a:lnSpc>
              <a:defRPr/>
            </a:pPr>
            <a:r>
              <a:rPr lang="ru-RU" sz="2400" i="1" dirty="0" smtClean="0">
                <a:solidFill>
                  <a:srgbClr val="800080"/>
                </a:solidFill>
                <a:latin typeface="Times New Roman" pitchFamily="18" charset="0"/>
                <a:cs typeface="Times New Roman" pitchFamily="18" charset="0"/>
              </a:rPr>
              <a:t>… вещество</a:t>
            </a:r>
          </a:p>
          <a:p>
            <a:pPr algn="just">
              <a:lnSpc>
                <a:spcPct val="90000"/>
              </a:lnSpc>
              <a:defRPr/>
            </a:pPr>
            <a:r>
              <a:rPr lang="ru-RU" sz="2400" i="1" dirty="0" smtClean="0">
                <a:solidFill>
                  <a:srgbClr val="800080"/>
                </a:solidFill>
                <a:latin typeface="Times New Roman" pitchFamily="18" charset="0"/>
                <a:cs typeface="Times New Roman" pitchFamily="18" charset="0"/>
              </a:rPr>
              <a:t>… суша, а не вода</a:t>
            </a:r>
          </a:p>
          <a:p>
            <a:pPr algn="just">
              <a:lnSpc>
                <a:spcPct val="90000"/>
              </a:lnSpc>
              <a:defRPr/>
            </a:pPr>
            <a:r>
              <a:rPr lang="ru-RU" sz="2400" i="1" dirty="0" smtClean="0">
                <a:solidFill>
                  <a:srgbClr val="800080"/>
                </a:solidFill>
                <a:latin typeface="Times New Roman" pitchFamily="18" charset="0"/>
                <a:cs typeface="Times New Roman" pitchFamily="18" charset="0"/>
              </a:rPr>
              <a:t>… место обитания, дом животных </a:t>
            </a:r>
          </a:p>
          <a:p>
            <a:pPr algn="just">
              <a:lnSpc>
                <a:spcPct val="90000"/>
              </a:lnSpc>
              <a:defRPr/>
            </a:pPr>
            <a:endParaRPr lang="ru-RU" sz="2400" i="1" dirty="0" smtClean="0">
              <a:latin typeface="Times New Roman" pitchFamily="18" charset="0"/>
              <a:cs typeface="Times New Roman" pitchFamily="18" charset="0"/>
            </a:endParaRPr>
          </a:p>
          <a:p>
            <a:pPr algn="just">
              <a:lnSpc>
                <a:spcPct val="90000"/>
              </a:lnSpc>
              <a:defRPr/>
            </a:pPr>
            <a:endParaRPr lang="ru-RU" sz="2400"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620688"/>
            <a:ext cx="8229600" cy="576064"/>
          </a:xfrm>
        </p:spPr>
        <p:txBody>
          <a:bodyPr>
            <a:normAutofit fontScale="90000"/>
          </a:bodyPr>
          <a:lstStyle/>
          <a:p>
            <a:pPr algn="ctr" eaLnBrk="1" hangingPunct="1"/>
            <a:r>
              <a:rPr lang="ru-RU" sz="3800" b="1" u="sng" dirty="0" smtClean="0">
                <a:solidFill>
                  <a:schemeClr val="tx1"/>
                </a:solidFill>
                <a:latin typeface="Times New Roman" pitchFamily="18" charset="0"/>
                <a:cs typeface="Times New Roman" pitchFamily="18" charset="0"/>
              </a:rPr>
              <a:t>Прием “Кластер”</a:t>
            </a:r>
            <a:br>
              <a:rPr lang="ru-RU" sz="3800" b="1" u="sng" dirty="0" smtClean="0">
                <a:solidFill>
                  <a:schemeClr val="tx1"/>
                </a:solidFill>
                <a:latin typeface="Times New Roman" pitchFamily="18" charset="0"/>
                <a:cs typeface="Times New Roman" pitchFamily="18" charset="0"/>
              </a:rPr>
            </a:br>
            <a:endParaRPr lang="ru-RU" sz="3800" b="1" u="sng" dirty="0" smtClean="0">
              <a:solidFill>
                <a:schemeClr val="tx1"/>
              </a:solidFill>
              <a:latin typeface="Times New Roman" pitchFamily="18" charset="0"/>
              <a:cs typeface="Times New Roman" pitchFamily="18" charset="0"/>
            </a:endParaRPr>
          </a:p>
        </p:txBody>
      </p:sp>
      <p:sp>
        <p:nvSpPr>
          <p:cNvPr id="38915" name="Rectangle 3"/>
          <p:cNvSpPr>
            <a:spLocks noGrp="1" noChangeArrowheads="1"/>
          </p:cNvSpPr>
          <p:nvPr>
            <p:ph idx="1"/>
          </p:nvPr>
        </p:nvSpPr>
        <p:spPr>
          <a:xfrm>
            <a:off x="0" y="980728"/>
            <a:ext cx="8892480" cy="5040412"/>
          </a:xfrm>
        </p:spPr>
        <p:txBody>
          <a:bodyPr>
            <a:noAutofit/>
          </a:bodyPr>
          <a:lstStyle/>
          <a:p>
            <a:pPr algn="just">
              <a:lnSpc>
                <a:spcPct val="115000"/>
              </a:lnSpc>
              <a:spcAft>
                <a:spcPts val="0"/>
              </a:spcAft>
              <a:buNone/>
            </a:pPr>
            <a:r>
              <a:rPr lang="ru-RU" sz="2000" dirty="0" smtClean="0">
                <a:latin typeface="Times New Roman" pitchFamily="18" charset="0"/>
                <a:cs typeface="Times New Roman" pitchFamily="18" charset="0"/>
              </a:rPr>
              <a:t>             Смысл этого приема заключается в попытке систематизировать имеющиеся знания по той или иной проблеме. </a:t>
            </a:r>
            <a:r>
              <a:rPr lang="ru-RU" sz="2000" dirty="0" smtClean="0">
                <a:latin typeface="Times New Roman"/>
                <a:ea typeface="Calibri"/>
                <a:cs typeface="Times New Roman"/>
              </a:rPr>
              <a:t>В центре рисуется овал, где записывается ключевое слово.  А от него проводим стрелки-лучи в разные стороны, устанавливая причинно-следственные связи между ними. Можно построить кластер так. Рисуем модель Солнечной системы: звезду, планеты , их спутники. В центре располагается звезда – это наша тема. Вокруг неё планеты – крупные смысловые единицы.  Соединяем их прямой линией со звездой. У каждой планеты свои спутники, у спутников свои.                        </a:t>
            </a:r>
            <a:r>
              <a:rPr lang="ru-RU" sz="2000" b="1" u="sng" dirty="0" smtClean="0">
                <a:latin typeface="Times New Roman"/>
                <a:ea typeface="Calibri"/>
                <a:cs typeface="Times New Roman"/>
              </a:rPr>
              <a:t>Виды работы с кластером:</a:t>
            </a:r>
            <a:endParaRPr lang="ru-RU" sz="2000" dirty="0" smtClean="0">
              <a:latin typeface="Times New Roman"/>
              <a:ea typeface="Calibri"/>
              <a:cs typeface="Times New Roman"/>
            </a:endParaRPr>
          </a:p>
          <a:p>
            <a:pPr algn="just">
              <a:lnSpc>
                <a:spcPct val="115000"/>
              </a:lnSpc>
            </a:pPr>
            <a:r>
              <a:rPr lang="ru-RU" sz="2000" dirty="0" smtClean="0">
                <a:latin typeface="Times New Roman"/>
                <a:ea typeface="Calibri"/>
                <a:cs typeface="Times New Roman"/>
              </a:rPr>
              <a:t>Составить кластер – опору (первичное составление);</a:t>
            </a:r>
          </a:p>
          <a:p>
            <a:pPr algn="just">
              <a:lnSpc>
                <a:spcPct val="115000"/>
              </a:lnSpc>
            </a:pPr>
            <a:r>
              <a:rPr lang="ru-RU" sz="2000" dirty="0" smtClean="0">
                <a:latin typeface="Times New Roman"/>
                <a:ea typeface="Calibri"/>
                <a:cs typeface="Times New Roman"/>
              </a:rPr>
              <a:t>Восстановить подсказку (собрать рассыпавшийся кластер);</a:t>
            </a:r>
          </a:p>
          <a:p>
            <a:pPr algn="just">
              <a:lnSpc>
                <a:spcPct val="115000"/>
              </a:lnSpc>
            </a:pPr>
            <a:r>
              <a:rPr lang="ru-RU" sz="2000" dirty="0" smtClean="0">
                <a:latin typeface="Times New Roman"/>
                <a:ea typeface="Calibri"/>
                <a:cs typeface="Times New Roman"/>
              </a:rPr>
              <a:t>Вставить в кластер недостающие элементы.</a:t>
            </a:r>
          </a:p>
          <a:p>
            <a:pPr algn="just">
              <a:lnSpc>
                <a:spcPct val="115000"/>
              </a:lnSpc>
              <a:buNone/>
            </a:pPr>
            <a:r>
              <a:rPr lang="ru-RU" sz="2000" dirty="0" smtClean="0"/>
              <a:t> </a:t>
            </a:r>
            <a:r>
              <a:rPr lang="ru-RU" sz="2000" b="1" i="1" dirty="0" smtClean="0">
                <a:solidFill>
                  <a:srgbClr val="800080"/>
                </a:solidFill>
                <a:latin typeface="Times New Roman" pitchFamily="18" charset="0"/>
                <a:cs typeface="Times New Roman" pitchFamily="18" charset="0"/>
              </a:rPr>
              <a:t>Например, центр – название текста, Смысловые единицы –  деление текста  на части,  </a:t>
            </a:r>
            <a:r>
              <a:rPr lang="ru-RU" sz="2000" b="1" i="1" dirty="0" err="1" smtClean="0">
                <a:solidFill>
                  <a:srgbClr val="800080"/>
                </a:solidFill>
                <a:latin typeface="Times New Roman" pitchFamily="18" charset="0"/>
                <a:cs typeface="Times New Roman" pitchFamily="18" charset="0"/>
              </a:rPr>
              <a:t>озаглавливание</a:t>
            </a:r>
            <a:r>
              <a:rPr lang="ru-RU" sz="2000" b="1" i="1" dirty="0" smtClean="0">
                <a:solidFill>
                  <a:srgbClr val="800080"/>
                </a:solidFill>
                <a:latin typeface="Times New Roman" pitchFamily="18" charset="0"/>
                <a:cs typeface="Times New Roman" pitchFamily="18" charset="0"/>
              </a:rPr>
              <a:t> частей, нахождение ключевых слов  </a:t>
            </a:r>
            <a:endParaRPr lang="ru-RU" sz="2000" b="1" dirty="0" smtClean="0">
              <a:solidFill>
                <a:srgbClr val="800080"/>
              </a:solidFill>
              <a:latin typeface="Times New Roman"/>
              <a:ea typeface="Calibri"/>
              <a:cs typeface="Times New Roman"/>
            </a:endParaRPr>
          </a:p>
          <a:p>
            <a:pPr algn="just">
              <a:lnSpc>
                <a:spcPct val="115000"/>
              </a:lnSpc>
              <a:buNone/>
            </a:pPr>
            <a:endParaRPr lang="ru-RU" sz="2000" dirty="0" smtClean="0">
              <a:ea typeface="Calibri"/>
              <a:cs typeface="Times New Roman"/>
            </a:endParaRPr>
          </a:p>
          <a:p>
            <a:pPr>
              <a:lnSpc>
                <a:spcPct val="115000"/>
              </a:lnSpc>
              <a:spcAft>
                <a:spcPts val="0"/>
              </a:spcAft>
              <a:buNone/>
            </a:pPr>
            <a:r>
              <a:rPr lang="ru-RU" sz="2000" dirty="0" smtClean="0">
                <a:latin typeface="Times New Roman"/>
                <a:ea typeface="Calibri"/>
                <a:cs typeface="Times New Roman"/>
              </a:rPr>
              <a:t> </a:t>
            </a:r>
            <a:endParaRPr lang="ru-RU" sz="2000" dirty="0" smtClean="0">
              <a:ea typeface="Calibri"/>
              <a:cs typeface="Times New Roman"/>
            </a:endParaRPr>
          </a:p>
          <a:p>
            <a:pPr>
              <a:lnSpc>
                <a:spcPct val="90000"/>
              </a:lnSpc>
              <a:buNone/>
            </a:pPr>
            <a:r>
              <a:rPr lang="ru-RU" sz="2000" dirty="0"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620688"/>
            <a:ext cx="8229600" cy="1143000"/>
          </a:xfrm>
        </p:spPr>
        <p:txBody>
          <a:bodyPr>
            <a:normAutofit fontScale="90000"/>
          </a:bodyPr>
          <a:lstStyle/>
          <a:p>
            <a:pPr algn="just"/>
            <a:r>
              <a:rPr lang="ru-RU" b="1" dirty="0" smtClean="0">
                <a:solidFill>
                  <a:srgbClr val="800080"/>
                </a:solidFill>
              </a:rPr>
              <a:t> </a:t>
            </a:r>
            <a:r>
              <a:rPr lang="ru-RU" sz="1800" b="1" i="1" dirty="0" smtClean="0">
                <a:solidFill>
                  <a:srgbClr val="800080"/>
                </a:solidFill>
                <a:latin typeface="Times New Roman" pitchFamily="18" charset="0"/>
                <a:cs typeface="Times New Roman" pitchFamily="18" charset="0"/>
              </a:rPr>
              <a:t> </a:t>
            </a:r>
            <a:r>
              <a:rPr lang="ru-RU" sz="1800" b="1" dirty="0" smtClean="0">
                <a:solidFill>
                  <a:srgbClr val="800080"/>
                </a:solidFill>
                <a:latin typeface="Times New Roman" pitchFamily="18" charset="0"/>
                <a:cs typeface="Times New Roman" pitchFamily="18" charset="0"/>
              </a:rPr>
              <a:t/>
            </a:r>
            <a:br>
              <a:rPr lang="ru-RU" sz="1800" b="1" dirty="0" smtClean="0">
                <a:solidFill>
                  <a:srgbClr val="800080"/>
                </a:solidFill>
                <a:latin typeface="Times New Roman" pitchFamily="18" charset="0"/>
                <a:cs typeface="Times New Roman" pitchFamily="18" charset="0"/>
              </a:rPr>
            </a:br>
            <a:r>
              <a:rPr lang="ru-RU" sz="1800" b="1" i="1" u="sng" dirty="0" smtClean="0">
                <a:solidFill>
                  <a:srgbClr val="800080"/>
                </a:solidFill>
                <a:latin typeface="Times New Roman" pitchFamily="18" charset="0"/>
                <a:cs typeface="Times New Roman" pitchFamily="18" charset="0"/>
              </a:rPr>
              <a:t>Урок окружающего мира в 3 классе по теме «Здоровый образ жизни». (</a:t>
            </a:r>
            <a:r>
              <a:rPr lang="ru-RU" sz="1800" b="1" i="1" dirty="0" smtClean="0">
                <a:solidFill>
                  <a:srgbClr val="800080"/>
                </a:solidFill>
                <a:latin typeface="Times New Roman" pitchFamily="18" charset="0"/>
                <a:cs typeface="Times New Roman" pitchFamily="18" charset="0"/>
              </a:rPr>
              <a:t>Школа России.) </a:t>
            </a:r>
            <a:br>
              <a:rPr lang="ru-RU" sz="1800" b="1" i="1" dirty="0" smtClean="0">
                <a:solidFill>
                  <a:srgbClr val="800080"/>
                </a:solidFill>
                <a:latin typeface="Times New Roman" pitchFamily="18" charset="0"/>
                <a:cs typeface="Times New Roman" pitchFamily="18" charset="0"/>
              </a:rPr>
            </a:br>
            <a:r>
              <a:rPr lang="ru-RU" sz="1800" b="1" i="1" dirty="0" smtClean="0">
                <a:solidFill>
                  <a:srgbClr val="800080"/>
                </a:solidFill>
                <a:latin typeface="Times New Roman" pitchFamily="18" charset="0"/>
                <a:cs typeface="Times New Roman" pitchFamily="18" charset="0"/>
              </a:rPr>
              <a:t> - Прочитай тему урока. Запиши несколько фраз по теме. Всё, что пришло в голову. Потом дети зачитывают свои фразы, которые фиксируются на доске. Получаем кластер, который к концу урока может значительно разветвиться. </a:t>
            </a:r>
            <a:r>
              <a:rPr lang="ru-RU" sz="1800" b="1" dirty="0" smtClean="0">
                <a:solidFill>
                  <a:srgbClr val="800080"/>
                </a:solidFill>
                <a:latin typeface="Times New Roman" pitchFamily="18" charset="0"/>
                <a:cs typeface="Times New Roman" pitchFamily="18" charset="0"/>
              </a:rPr>
              <a:t/>
            </a:r>
            <a:br>
              <a:rPr lang="ru-RU" sz="1800" b="1" dirty="0" smtClean="0">
                <a:solidFill>
                  <a:srgbClr val="800080"/>
                </a:solidFill>
                <a:latin typeface="Times New Roman" pitchFamily="18" charset="0"/>
                <a:cs typeface="Times New Roman" pitchFamily="18" charset="0"/>
              </a:rPr>
            </a:br>
            <a:endParaRPr lang="ru-RU" sz="1800" b="1" dirty="0">
              <a:solidFill>
                <a:srgbClr val="800080"/>
              </a:solidFill>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nvPr>
        </p:nvGraphicFramePr>
        <p:xfrm>
          <a:off x="683568" y="1844823"/>
          <a:ext cx="7776864" cy="41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053" name="AutoShape 5"/>
          <p:cNvCxnSpPr>
            <a:cxnSpLocks noChangeShapeType="1"/>
          </p:cNvCxnSpPr>
          <p:nvPr/>
        </p:nvCxnSpPr>
        <p:spPr bwMode="auto">
          <a:xfrm flipV="1">
            <a:off x="4630738" y="6694488"/>
            <a:ext cx="414337" cy="169862"/>
          </a:xfrm>
          <a:prstGeom prst="straightConnector1">
            <a:avLst/>
          </a:prstGeom>
          <a:noFill/>
          <a:ln w="9525">
            <a:solidFill>
              <a:srgbClr val="000000"/>
            </a:solidFill>
            <a:round/>
            <a:headEnd/>
            <a:tailEnd/>
          </a:ln>
        </p:spPr>
      </p:cxnSp>
      <p:sp>
        <p:nvSpPr>
          <p:cNvPr id="2055" name="Text Box 7"/>
          <p:cNvSpPr txBox="1">
            <a:spLocks noChangeArrowheads="1"/>
          </p:cNvSpPr>
          <p:nvPr/>
        </p:nvSpPr>
        <p:spPr bwMode="auto">
          <a:xfrm>
            <a:off x="5168900" y="6643688"/>
            <a:ext cx="758825" cy="2206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smtClean="0">
                <a:ln>
                  <a:noFill/>
                </a:ln>
                <a:solidFill>
                  <a:schemeClr val="tx1"/>
                </a:solidFill>
                <a:effectLst/>
                <a:latin typeface="Calibri" pitchFamily="34" charset="0"/>
                <a:cs typeface="Arial" pitchFamily="34" charset="0"/>
              </a:rPr>
              <a:t>Не курить</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6480720" cy="48245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r>
              <a:rPr lang="ru-RU" sz="3600" b="1" u="sng" dirty="0" smtClean="0">
                <a:latin typeface="Times New Roman" pitchFamily="18" charset="0"/>
                <a:cs typeface="Times New Roman" pitchFamily="18" charset="0"/>
              </a:rPr>
              <a:t>Приём «Верите ли вы?»</a:t>
            </a:r>
            <a:endParaRPr lang="ru-RU" sz="3600" b="1" u="sng" dirty="0">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8820472" cy="2808312"/>
          </a:xfrm>
        </p:spPr>
        <p:txBody>
          <a:bodyPr>
            <a:normAutofit/>
          </a:bodyPr>
          <a:lstStyle/>
          <a:p>
            <a:pPr algn="just">
              <a:buNone/>
            </a:pPr>
            <a:r>
              <a:rPr lang="ru-RU" sz="2200" dirty="0" smtClean="0">
                <a:latin typeface="Times New Roman" pitchFamily="18" charset="0"/>
                <a:cs typeface="Times New Roman" pitchFamily="18" charset="0"/>
              </a:rPr>
              <a:t>     Этот прием может быть началом урока. Учитель предлагает ряд утверждений по определенной теме. Учащиеся выбирают “верные” утверждения, полагаясь на собственный опыт или интуицию. На стадии рефлексии возвращаемся к этому приему, чтобы выяснить, какие из утверждений были верными.</a:t>
            </a:r>
          </a:p>
          <a:p>
            <a:pPr algn="just">
              <a:buNone/>
            </a:pPr>
            <a:endParaRPr lang="ru-RU" sz="2200" dirty="0" smtClean="0">
              <a:latin typeface="Times New Roman" pitchFamily="18" charset="0"/>
              <a:cs typeface="Times New Roman" pitchFamily="18" charset="0"/>
            </a:endParaRPr>
          </a:p>
          <a:p>
            <a:pPr algn="just">
              <a:buNone/>
            </a:pPr>
            <a:endParaRPr lang="ru-RU" dirty="0"/>
          </a:p>
        </p:txBody>
      </p:sp>
      <p:graphicFrame>
        <p:nvGraphicFramePr>
          <p:cNvPr id="4" name="Таблица 3"/>
          <p:cNvGraphicFramePr>
            <a:graphicFrameLocks noGrp="1"/>
          </p:cNvGraphicFramePr>
          <p:nvPr/>
        </p:nvGraphicFramePr>
        <p:xfrm>
          <a:off x="251520" y="2708920"/>
          <a:ext cx="8640960" cy="2179320"/>
        </p:xfrm>
        <a:graphic>
          <a:graphicData uri="http://schemas.openxmlformats.org/drawingml/2006/table">
            <a:tbl>
              <a:tblPr/>
              <a:tblGrid>
                <a:gridCol w="3646192"/>
                <a:gridCol w="1239705"/>
                <a:gridCol w="1312629"/>
                <a:gridCol w="1239705"/>
                <a:gridCol w="1202729"/>
              </a:tblGrid>
              <a:tr h="304290">
                <a:tc>
                  <a:txBody>
                    <a:bodyPr/>
                    <a:lstStyle/>
                    <a:p>
                      <a:pPr algn="just">
                        <a:lnSpc>
                          <a:spcPct val="115000"/>
                        </a:lnSpc>
                        <a:spcAft>
                          <a:spcPts val="1440"/>
                        </a:spcAft>
                      </a:pPr>
                      <a:r>
                        <a:rPr lang="ru-RU" sz="2000" i="1" dirty="0">
                          <a:solidFill>
                            <a:srgbClr val="0000CC"/>
                          </a:solidFill>
                          <a:latin typeface="Times New Roman"/>
                          <a:ea typeface="Times New Roman"/>
                          <a:cs typeface="Times New Roman"/>
                        </a:rPr>
                        <a:t>Предположение</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r>
                        <a:rPr lang="ru-RU" sz="2000" i="1" dirty="0">
                          <a:solidFill>
                            <a:srgbClr val="0000CC"/>
                          </a:solidFill>
                          <a:latin typeface="Times New Roman"/>
                          <a:ea typeface="Times New Roman"/>
                          <a:cs typeface="Times New Roman"/>
                        </a:rPr>
                        <a:t>Верно</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r>
                        <a:rPr lang="ru-RU" sz="2000" i="1" dirty="0">
                          <a:solidFill>
                            <a:srgbClr val="0000CC"/>
                          </a:solidFill>
                          <a:latin typeface="Times New Roman"/>
                          <a:ea typeface="Times New Roman"/>
                          <a:cs typeface="Times New Roman"/>
                        </a:rPr>
                        <a:t>Не верно</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r>
                        <a:rPr lang="ru-RU" sz="2000" i="1" dirty="0">
                          <a:solidFill>
                            <a:srgbClr val="0000CC"/>
                          </a:solidFill>
                          <a:latin typeface="Times New Roman"/>
                          <a:ea typeface="Times New Roman"/>
                          <a:cs typeface="Times New Roman"/>
                        </a:rPr>
                        <a:t>Верно</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r>
                        <a:rPr lang="ru-RU" sz="2000" i="1" dirty="0">
                          <a:solidFill>
                            <a:srgbClr val="0000CC"/>
                          </a:solidFill>
                          <a:latin typeface="Times New Roman"/>
                          <a:ea typeface="Times New Roman"/>
                          <a:cs typeface="Times New Roman"/>
                        </a:rPr>
                        <a:t>Не верно</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025">
                <a:tc>
                  <a:txBody>
                    <a:bodyPr/>
                    <a:lstStyle/>
                    <a:p>
                      <a:pPr algn="just">
                        <a:lnSpc>
                          <a:spcPct val="100000"/>
                        </a:lnSpc>
                        <a:spcAft>
                          <a:spcPts val="1440"/>
                        </a:spcAft>
                      </a:pPr>
                      <a:r>
                        <a:rPr lang="ru-RU" sz="2000" i="1" dirty="0">
                          <a:solidFill>
                            <a:srgbClr val="0000CC"/>
                          </a:solidFill>
                          <a:latin typeface="Times New Roman"/>
                          <a:ea typeface="Times New Roman"/>
                          <a:cs typeface="Times New Roman"/>
                        </a:rPr>
                        <a:t>Уменьшаемое – это число, которое вычитают</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025">
                <a:tc>
                  <a:txBody>
                    <a:bodyPr/>
                    <a:lstStyle/>
                    <a:p>
                      <a:pPr algn="just">
                        <a:lnSpc>
                          <a:spcPct val="100000"/>
                        </a:lnSpc>
                        <a:spcAft>
                          <a:spcPts val="1440"/>
                        </a:spcAft>
                      </a:pPr>
                      <a:r>
                        <a:rPr lang="ru-RU" sz="2000" i="1" dirty="0">
                          <a:solidFill>
                            <a:srgbClr val="0000CC"/>
                          </a:solidFill>
                          <a:latin typeface="Times New Roman"/>
                          <a:ea typeface="Times New Roman"/>
                          <a:cs typeface="Times New Roman"/>
                        </a:rPr>
                        <a:t>Вычитаемое – это число, из которого вычитают</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025">
                <a:tc>
                  <a:txBody>
                    <a:bodyPr/>
                    <a:lstStyle/>
                    <a:p>
                      <a:pPr algn="just">
                        <a:lnSpc>
                          <a:spcPct val="100000"/>
                        </a:lnSpc>
                        <a:spcAft>
                          <a:spcPts val="1440"/>
                        </a:spcAft>
                      </a:pPr>
                      <a:r>
                        <a:rPr lang="ru-RU" sz="2000" i="1" dirty="0">
                          <a:solidFill>
                            <a:srgbClr val="0000CC"/>
                          </a:solidFill>
                          <a:latin typeface="Times New Roman"/>
                          <a:ea typeface="Times New Roman"/>
                          <a:cs typeface="Times New Roman"/>
                        </a:rPr>
                        <a:t>Слагаемые – это числа, которые складывают</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44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51520" y="4725725"/>
            <a:ext cx="864096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a:t>
            </a:r>
            <a:r>
              <a:rPr kumimoji="0" lang="ru-RU" sz="2200" b="0" i="1" u="none" strike="noStrike" cap="none" normalizeH="0" baseline="0" dirty="0" smtClean="0">
                <a:ln>
                  <a:noFill/>
                </a:ln>
                <a:effectLst/>
                <a:latin typeface="Times New Roman" pitchFamily="18" charset="0"/>
                <a:ea typeface="Times New Roman" pitchFamily="18" charset="0"/>
                <a:cs typeface="Times New Roman" pitchFamily="18" charset="0"/>
              </a:rPr>
              <a:t>Познакомимся. Откройте учебники. Прочитайте, проверим, верное ли было предположение. Сделаем вывод, что такое …..</a:t>
            </a:r>
            <a:endParaRPr kumimoji="0" lang="ru-RU" sz="22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1" u="none" strike="noStrike" cap="none" normalizeH="0" baseline="0" dirty="0" smtClean="0">
                <a:ln>
                  <a:noFill/>
                </a:ln>
                <a:effectLst/>
                <a:latin typeface="Times New Roman" pitchFamily="18" charset="0"/>
                <a:ea typeface="Times New Roman" pitchFamily="18" charset="0"/>
                <a:cs typeface="Times New Roman" pitchFamily="18" charset="0"/>
              </a:rPr>
              <a:t>-Заново расставим «+». Какие предположения были верными? Неверными?</a:t>
            </a:r>
            <a:endParaRPr kumimoji="0" lang="ru-RU" sz="22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364014"/>
            <a:ext cx="78488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Тема : «Свойство воздуха»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400" b="1"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Вызов. Прием «Верите ли вы»</a:t>
            </a: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u="none" strike="noStrike" cap="none" normalizeH="0" baseline="0" dirty="0" smtClean="0">
                <a:ln>
                  <a:noFill/>
                </a:ln>
                <a:effectLst/>
                <a:latin typeface="Calibri" pitchFamily="34" charset="0"/>
                <a:ea typeface="Times New Roman" pitchFamily="18" charset="0"/>
                <a:cs typeface="Times New Roman" pitchFamily="18" charset="0"/>
              </a:rPr>
              <a:t>Учащимся в начале урока на листочках даются факты, работая в группах, дети знакомятся с ними. Если они согласны с данными фактами, то ставят в таблице «+», а если нет, то «-». В конце урока снова возвращаемся к утверждениям. Ребята видят, в чём они заблуждались, а в чём оказались правы.</a:t>
            </a: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a:r>
            <a:b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b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Верите ли вы, что: воздух имеет определенную форму?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воздух невозможно сжать?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воздух проводит звуки?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воздух имеет массу?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у воздуха есть запах?</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у воздуха есть цвет?</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0" i="1"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Что воздух не сохраняет тепло?</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96753"/>
            <a:ext cx="8712968" cy="3528392"/>
          </a:xfrm>
        </p:spPr>
        <p:txBody>
          <a:bodyPr>
            <a:normAutofit lnSpcReduction="10000"/>
          </a:bodyPr>
          <a:lstStyle/>
          <a:p>
            <a:pPr algn="just">
              <a:buNone/>
            </a:pPr>
            <a:r>
              <a:rPr lang="ru-RU" sz="2400" dirty="0" smtClean="0"/>
              <a:t>    </a:t>
            </a:r>
            <a:r>
              <a:rPr lang="ru-RU" sz="2400" dirty="0" smtClean="0">
                <a:latin typeface="Times New Roman" pitchFamily="18" charset="0"/>
                <a:cs typeface="Times New Roman" pitchFamily="18" charset="0"/>
              </a:rPr>
              <a:t>Прием “Знаю – хочу узнать – узнал” - это работа с таблицей. При изучении темы на стадии вызова учащимся можно предложить разбиться на пары, посовещаться и заполнить 1 графу таблицы (это могут быть какие-то ассоциации, конкретные исторические сведения, предположения). После обсуждения полученных результатов в классе учащиеся сами формулируют цели урока: что я хочу узнать? Для устранения пробелов в собственных знаниях и заполняют 2 графу. После изучения темы соотносят полученную информацию с той, что была у них в начале урока и заполняют графу «Узнали».</a:t>
            </a:r>
          </a:p>
          <a:p>
            <a:pPr algn="just">
              <a:buNone/>
            </a:pPr>
            <a:endParaRPr lang="ru-RU" sz="2400" dirty="0"/>
          </a:p>
        </p:txBody>
      </p:sp>
      <p:sp>
        <p:nvSpPr>
          <p:cNvPr id="5" name="Заголовок 1"/>
          <p:cNvSpPr>
            <a:spLocks noGrp="1"/>
          </p:cNvSpPr>
          <p:nvPr>
            <p:ph type="title"/>
          </p:nvPr>
        </p:nvSpPr>
        <p:spPr>
          <a:xfrm>
            <a:off x="457200" y="548680"/>
            <a:ext cx="8229600" cy="648072"/>
          </a:xfrm>
        </p:spPr>
        <p:txBody>
          <a:bodyPr>
            <a:normAutofit/>
          </a:bodyPr>
          <a:lstStyle/>
          <a:p>
            <a:r>
              <a:rPr lang="ru-RU" sz="3200" b="1" u="sng" dirty="0">
                <a:solidFill>
                  <a:schemeClr val="tx1"/>
                </a:solidFill>
                <a:latin typeface="Times New Roman" pitchFamily="18" charset="0"/>
                <a:cs typeface="Times New Roman" pitchFamily="18" charset="0"/>
              </a:rPr>
              <a:t>Таблица «Знаю – Хочу узнать – Узнал»</a:t>
            </a:r>
            <a:endParaRPr lang="ru-RU" sz="3200" u="sng" dirty="0">
              <a:solidFill>
                <a:schemeClr val="tx1"/>
              </a:solidFill>
            </a:endParaRPr>
          </a:p>
        </p:txBody>
      </p:sp>
      <p:graphicFrame>
        <p:nvGraphicFramePr>
          <p:cNvPr id="6" name="Таблица 5"/>
          <p:cNvGraphicFramePr>
            <a:graphicFrameLocks noGrp="1"/>
          </p:cNvGraphicFramePr>
          <p:nvPr/>
        </p:nvGraphicFramePr>
        <p:xfrm>
          <a:off x="323527" y="4581128"/>
          <a:ext cx="8496945" cy="1376172"/>
        </p:xfrm>
        <a:graphic>
          <a:graphicData uri="http://schemas.openxmlformats.org/drawingml/2006/table">
            <a:tbl>
              <a:tblPr/>
              <a:tblGrid>
                <a:gridCol w="2832315"/>
                <a:gridCol w="2832315"/>
                <a:gridCol w="2832315"/>
              </a:tblGrid>
              <a:tr h="648072">
                <a:tc>
                  <a:txBody>
                    <a:bodyPr/>
                    <a:lstStyle/>
                    <a:p>
                      <a:pPr algn="ctr">
                        <a:lnSpc>
                          <a:spcPct val="115000"/>
                        </a:lnSpc>
                        <a:spcAft>
                          <a:spcPts val="0"/>
                        </a:spcAft>
                      </a:pPr>
                      <a:r>
                        <a:rPr lang="ru-RU" sz="1800" b="0" dirty="0">
                          <a:latin typeface="Times New Roman"/>
                          <a:ea typeface="Times New Roman"/>
                          <a:cs typeface="Times New Roman"/>
                        </a:rPr>
                        <a:t>Знаю</a:t>
                      </a:r>
                      <a:br>
                        <a:rPr lang="ru-RU" sz="1800" b="0" dirty="0">
                          <a:latin typeface="Times New Roman"/>
                          <a:ea typeface="Times New Roman"/>
                          <a:cs typeface="Times New Roman"/>
                        </a:rPr>
                      </a:br>
                      <a:r>
                        <a:rPr lang="ru-RU" sz="1800" b="0" dirty="0">
                          <a:latin typeface="Times New Roman"/>
                          <a:ea typeface="Times New Roman"/>
                          <a:cs typeface="Times New Roman"/>
                        </a:rPr>
                        <a:t>(вызов)</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1800" b="0" dirty="0">
                          <a:latin typeface="Times New Roman"/>
                          <a:ea typeface="Times New Roman"/>
                          <a:cs typeface="Times New Roman"/>
                        </a:rPr>
                        <a:t>Хочу узнать</a:t>
                      </a:r>
                      <a:br>
                        <a:rPr lang="ru-RU" sz="1800" b="0" dirty="0">
                          <a:latin typeface="Times New Roman"/>
                          <a:ea typeface="Times New Roman"/>
                          <a:cs typeface="Times New Roman"/>
                        </a:rPr>
                      </a:br>
                      <a:r>
                        <a:rPr lang="ru-RU" sz="1800" b="0" dirty="0">
                          <a:latin typeface="Times New Roman"/>
                          <a:ea typeface="Times New Roman"/>
                          <a:cs typeface="Times New Roman"/>
                        </a:rPr>
                        <a:t>(вызов)</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1800" b="0" dirty="0">
                          <a:latin typeface="Times New Roman"/>
                          <a:ea typeface="Times New Roman"/>
                          <a:cs typeface="Times New Roman"/>
                        </a:rPr>
                        <a:t>Узнал</a:t>
                      </a:r>
                      <a:br>
                        <a:rPr lang="ru-RU" sz="1800" b="0" dirty="0">
                          <a:latin typeface="Times New Roman"/>
                          <a:ea typeface="Times New Roman"/>
                          <a:cs typeface="Times New Roman"/>
                        </a:rPr>
                      </a:br>
                      <a:r>
                        <a:rPr lang="ru-RU" sz="1800" b="0" dirty="0" smtClean="0">
                          <a:latin typeface="Times New Roman"/>
                          <a:ea typeface="Times New Roman"/>
                          <a:cs typeface="Times New Roman"/>
                        </a:rPr>
                        <a:t>(рефлексия</a:t>
                      </a:r>
                      <a:r>
                        <a:rPr lang="ru-RU" sz="1800" b="0" dirty="0">
                          <a:latin typeface="Times New Roman"/>
                          <a:ea typeface="Times New Roman"/>
                          <a:cs typeface="Times New Roman"/>
                        </a:rPr>
                        <a:t>)</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531165">
                <a:tc>
                  <a:txBody>
                    <a:bodyPr/>
                    <a:lstStyle/>
                    <a:p>
                      <a:pPr algn="just">
                        <a:lnSpc>
                          <a:spcPct val="115000"/>
                        </a:lnSpc>
                        <a:spcAft>
                          <a:spcPts val="0"/>
                        </a:spcAft>
                      </a:pPr>
                      <a:r>
                        <a:rPr lang="ru-RU" sz="1800" b="0" dirty="0">
                          <a:latin typeface="Times New Roman"/>
                          <a:ea typeface="Times New Roman"/>
                          <a:cs typeface="Times New Roman"/>
                        </a:rPr>
                        <a:t>Работа в паре: что я знаю о теме урока?</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just">
                        <a:lnSpc>
                          <a:spcPct val="115000"/>
                        </a:lnSpc>
                        <a:spcAft>
                          <a:spcPts val="0"/>
                        </a:spcAft>
                      </a:pPr>
                      <a:r>
                        <a:rPr lang="ru-RU" sz="1800" b="0" dirty="0">
                          <a:latin typeface="Times New Roman"/>
                          <a:ea typeface="Times New Roman"/>
                          <a:cs typeface="Times New Roman"/>
                        </a:rPr>
                        <a:t>Формулирование целей</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just">
                        <a:lnSpc>
                          <a:spcPct val="115000"/>
                        </a:lnSpc>
                        <a:spcAft>
                          <a:spcPts val="0"/>
                        </a:spcAft>
                      </a:pPr>
                      <a:r>
                        <a:rPr lang="ru-RU" sz="1800" b="0" dirty="0">
                          <a:latin typeface="Times New Roman"/>
                          <a:ea typeface="Times New Roman"/>
                          <a:cs typeface="Times New Roman"/>
                        </a:rPr>
                        <a:t>Соотношение старой и новой информации</a:t>
                      </a:r>
                      <a:endParaRPr lang="ru-RU" sz="1800" b="0" dirty="0">
                        <a:latin typeface="Calibri"/>
                        <a:ea typeface="Calibri"/>
                        <a:cs typeface="Times New Roman"/>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5536" y="692696"/>
            <a:ext cx="7704856" cy="5400600"/>
          </a:xfrm>
        </p:spPr>
        <p:txBody>
          <a:bodyPr>
            <a:normAutofit lnSpcReduction="10000"/>
          </a:bodyPr>
          <a:lstStyle/>
          <a:p>
            <a:pPr marL="0" indent="0" algn="just">
              <a:buNone/>
            </a:pPr>
            <a:r>
              <a:rPr lang="ru-RU" b="1" dirty="0">
                <a:latin typeface="Times New Roman" pitchFamily="18" charset="0"/>
                <a:cs typeface="Times New Roman" pitchFamily="18" charset="0"/>
              </a:rPr>
              <a:t>Цель </a:t>
            </a:r>
            <a:r>
              <a:rPr lang="ru-RU" b="1" dirty="0" smtClean="0">
                <a:latin typeface="Times New Roman" pitchFamily="18" charset="0"/>
                <a:cs typeface="Times New Roman" pitchFamily="18" charset="0"/>
              </a:rPr>
              <a:t>технологии РКМЧП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развитие мыслительных навыков </a:t>
            </a:r>
            <a:r>
              <a:rPr lang="ru-RU" dirty="0" smtClean="0">
                <a:latin typeface="Times New Roman" pitchFamily="18" charset="0"/>
                <a:cs typeface="Times New Roman" pitchFamily="18" charset="0"/>
              </a:rPr>
              <a:t>обучающихся</a:t>
            </a:r>
            <a:r>
              <a:rPr lang="ru-RU" dirty="0">
                <a:latin typeface="Times New Roman" pitchFamily="18" charset="0"/>
                <a:cs typeface="Times New Roman" pitchFamily="18" charset="0"/>
              </a:rPr>
              <a:t>, необходимых не только в учебе, но и в обычной жизни (умение принимать взвешенные решения, работать с информацией, </a:t>
            </a:r>
            <a:r>
              <a:rPr lang="ru-RU" dirty="0" smtClean="0">
                <a:latin typeface="Times New Roman" pitchFamily="18" charset="0"/>
                <a:cs typeface="Times New Roman" pitchFamily="18" charset="0"/>
              </a:rPr>
              <a:t>работать в группах, анализировать </a:t>
            </a:r>
            <a:r>
              <a:rPr lang="ru-RU" dirty="0">
                <a:latin typeface="Times New Roman" pitchFamily="18" charset="0"/>
                <a:cs typeface="Times New Roman" pitchFamily="18" charset="0"/>
              </a:rPr>
              <a:t>различные стороны явлений и т.п</a:t>
            </a:r>
            <a:r>
              <a:rPr lang="ru-RU" dirty="0" smtClean="0">
                <a:latin typeface="Times New Roman" pitchFamily="18" charset="0"/>
                <a:cs typeface="Times New Roman" pitchFamily="18" charset="0"/>
              </a:rPr>
              <a:t>.).</a:t>
            </a:r>
          </a:p>
          <a:p>
            <a:pPr marL="0" indent="0" algn="just">
              <a:buNone/>
            </a:pPr>
            <a:r>
              <a:rPr lang="ru-RU" b="1" dirty="0" smtClean="0">
                <a:latin typeface="Times New Roman" pitchFamily="18" charset="0"/>
                <a:cs typeface="Times New Roman" pitchFamily="18" charset="0"/>
              </a:rPr>
              <a:t>Суть:</a:t>
            </a:r>
          </a:p>
          <a:p>
            <a:pPr marL="0" indent="0" algn="just">
              <a:buNone/>
            </a:pPr>
            <a:r>
              <a:rPr lang="ru-RU" b="1" dirty="0" smtClean="0">
                <a:latin typeface="Times New Roman" pitchFamily="18" charset="0"/>
                <a:cs typeface="Times New Roman" pitchFamily="18" charset="0"/>
              </a:rPr>
              <a:t> </a:t>
            </a:r>
            <a:r>
              <a:rPr lang="ru-RU" i="1" dirty="0" smtClean="0">
                <a:solidFill>
                  <a:srgbClr val="0033CC"/>
                </a:solidFill>
                <a:latin typeface="Times New Roman" pitchFamily="18" charset="0"/>
                <a:cs typeface="Times New Roman" pitchFamily="18" charset="0"/>
              </a:rPr>
              <a:t>«Скажи мне – я забуду, покажи мне – я запомню, вовлеки меня – я пойму».</a:t>
            </a:r>
            <a:endParaRPr lang="ru-RU" b="1" dirty="0">
              <a:latin typeface="Times New Roman" pitchFamily="18" charset="0"/>
              <a:cs typeface="Times New Roman" pitchFamily="18" charset="0"/>
            </a:endParaRPr>
          </a:p>
          <a:p>
            <a:pPr algn="ct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1"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u="sng" dirty="0" smtClean="0">
                <a:latin typeface="Times New Roman" pitchFamily="18" charset="0"/>
                <a:cs typeface="Times New Roman" pitchFamily="18" charset="0"/>
              </a:rPr>
              <a:t>Приём «</a:t>
            </a:r>
            <a:r>
              <a:rPr lang="ru-RU" sz="3600" b="1" u="sng" dirty="0" err="1" smtClean="0">
                <a:latin typeface="Times New Roman" pitchFamily="18" charset="0"/>
                <a:cs typeface="Times New Roman" pitchFamily="18" charset="0"/>
              </a:rPr>
              <a:t>Инсерт</a:t>
            </a:r>
            <a:r>
              <a:rPr lang="ru-RU" sz="3600" b="1" u="sng" dirty="0" smtClean="0">
                <a:latin typeface="Times New Roman" pitchFamily="18" charset="0"/>
                <a:cs typeface="Times New Roman" pitchFamily="18" charset="0"/>
              </a:rPr>
              <a:t>»</a:t>
            </a:r>
            <a:endParaRPr lang="ru-RU" sz="3600" u="sng" dirty="0"/>
          </a:p>
        </p:txBody>
      </p:sp>
      <p:sp>
        <p:nvSpPr>
          <p:cNvPr id="3" name="Содержимое 2"/>
          <p:cNvSpPr>
            <a:spLocks noGrp="1"/>
          </p:cNvSpPr>
          <p:nvPr>
            <p:ph idx="1"/>
          </p:nvPr>
        </p:nvSpPr>
        <p:spPr>
          <a:xfrm>
            <a:off x="179512" y="1268760"/>
            <a:ext cx="7920880" cy="4929411"/>
          </a:xfrm>
        </p:spPr>
        <p:txBody>
          <a:bodyPr>
            <a:normAutofit fontScale="85000" lnSpcReduction="20000"/>
          </a:bodyPr>
          <a:lstStyle/>
          <a:p>
            <a:pPr algn="just">
              <a:buNone/>
            </a:pPr>
            <a:r>
              <a:rPr lang="ru-RU" dirty="0" smtClean="0">
                <a:latin typeface="Times New Roman" pitchFamily="18" charset="0"/>
                <a:cs typeface="Times New Roman" pitchFamily="18" charset="0"/>
              </a:rPr>
              <a:t>Позволяет информацию разделить на известную, новую, интересную, непонятную. Во время чтения текста ученики делают на полях пометки. После чтения обсуждают маркировки текста. </a:t>
            </a:r>
            <a:r>
              <a:rPr lang="ru-RU" u="sng" dirty="0" smtClean="0">
                <a:latin typeface="Times New Roman" pitchFamily="18" charset="0"/>
                <a:cs typeface="Times New Roman" pitchFamily="18" charset="0"/>
              </a:rPr>
              <a:t>Маркировка:</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V “новое для меня</a:t>
            </a:r>
          </a:p>
          <a:p>
            <a:pPr algn="just"/>
            <a:r>
              <a:rPr lang="ru-RU" dirty="0" smtClean="0">
                <a:latin typeface="Times New Roman" pitchFamily="18" charset="0"/>
                <a:cs typeface="Times New Roman" pitchFamily="18" charset="0"/>
              </a:rPr>
              <a:t>” + ” знал ранее</a:t>
            </a:r>
          </a:p>
          <a:p>
            <a:pPr algn="just"/>
            <a:r>
              <a:rPr lang="ru-RU" dirty="0" smtClean="0">
                <a:latin typeface="Times New Roman" pitchFamily="18" charset="0"/>
                <a:cs typeface="Times New Roman" pitchFamily="18" charset="0"/>
              </a:rPr>
              <a:t>” – ” удивило меня</a:t>
            </a:r>
          </a:p>
          <a:p>
            <a:pPr algn="just"/>
            <a:r>
              <a:rPr lang="ru-RU" dirty="0" smtClean="0">
                <a:latin typeface="Times New Roman" pitchFamily="18" charset="0"/>
                <a:cs typeface="Times New Roman" pitchFamily="18" charset="0"/>
              </a:rPr>
              <a:t>” ? ” не очень понятно</a:t>
            </a:r>
          </a:p>
          <a:p>
            <a:pPr algn="just">
              <a:buNone/>
            </a:pPr>
            <a:r>
              <a:rPr lang="ru-RU" dirty="0" smtClean="0">
                <a:latin typeface="Times New Roman" pitchFamily="18" charset="0"/>
                <a:cs typeface="Times New Roman" pitchFamily="18" charset="0"/>
              </a:rPr>
              <a:t>Следующим шагом может стать заполнение таблицы ("</a:t>
            </a:r>
            <a:r>
              <a:rPr lang="ru-RU" dirty="0" err="1" smtClean="0">
                <a:latin typeface="Times New Roman" pitchFamily="18" charset="0"/>
                <a:cs typeface="Times New Roman" pitchFamily="18" charset="0"/>
              </a:rPr>
              <a:t>Инсерт</a:t>
            </a:r>
            <a:r>
              <a:rPr lang="ru-RU" dirty="0" smtClean="0">
                <a:latin typeface="Times New Roman" pitchFamily="18" charset="0"/>
                <a:cs typeface="Times New Roman" pitchFamily="18" charset="0"/>
              </a:rPr>
              <a:t>"), количество граф которой соответствует числу значков маркировки. </a:t>
            </a:r>
          </a:p>
          <a:p>
            <a:pPr algn="just">
              <a:buNone/>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836712"/>
            <a:ext cx="8229600" cy="1143000"/>
          </a:xfrm>
        </p:spPr>
        <p:txBody>
          <a:bodyPr>
            <a:normAutofit fontScale="90000"/>
          </a:bodyPr>
          <a:lstStyle/>
          <a:p>
            <a:r>
              <a:rPr lang="ru-RU" sz="2700" dirty="0" smtClean="0">
                <a:latin typeface="Times New Roman" pitchFamily="18" charset="0"/>
                <a:cs typeface="Times New Roman" pitchFamily="18" charset="0"/>
              </a:rPr>
              <a:t>Например, такую таблицу  «</a:t>
            </a:r>
            <a:r>
              <a:rPr lang="ru-RU" sz="2700" dirty="0" err="1" smtClean="0">
                <a:latin typeface="Times New Roman" pitchFamily="18" charset="0"/>
                <a:cs typeface="Times New Roman" pitchFamily="18" charset="0"/>
              </a:rPr>
              <a:t>инсерт</a:t>
            </a:r>
            <a:r>
              <a:rPr lang="ru-RU" sz="2700" dirty="0" smtClean="0">
                <a:latin typeface="Times New Roman" pitchFamily="18" charset="0"/>
                <a:cs typeface="Times New Roman" pitchFamily="18" charset="0"/>
              </a:rPr>
              <a:t>» составили учащиеся на уроке окружающего мира  в 4 классе.  </a:t>
            </a:r>
            <a:r>
              <a:rPr lang="ru-RU" sz="2700" i="1" dirty="0" smtClean="0">
                <a:latin typeface="Times New Roman" pitchFamily="18" charset="0"/>
                <a:cs typeface="Times New Roman" pitchFamily="18" charset="0"/>
              </a:rPr>
              <a:t>Тема: «Солнце». «Школа России»  А.А. Плешаков</a:t>
            </a:r>
            <a:r>
              <a:rPr lang="ru-RU" dirty="0" smtClean="0"/>
              <a:t/>
            </a:r>
            <a:br>
              <a:rPr lang="ru-RU" dirty="0" smtClean="0"/>
            </a:br>
            <a:endParaRPr lang="ru-RU" dirty="0"/>
          </a:p>
        </p:txBody>
      </p:sp>
      <p:graphicFrame>
        <p:nvGraphicFramePr>
          <p:cNvPr id="6" name="Таблица 5"/>
          <p:cNvGraphicFramePr>
            <a:graphicFrameLocks noGrp="1"/>
          </p:cNvGraphicFramePr>
          <p:nvPr/>
        </p:nvGraphicFramePr>
        <p:xfrm>
          <a:off x="179512" y="1700809"/>
          <a:ext cx="8712968" cy="4514810"/>
        </p:xfrm>
        <a:graphic>
          <a:graphicData uri="http://schemas.openxmlformats.org/drawingml/2006/table">
            <a:tbl>
              <a:tblPr/>
              <a:tblGrid>
                <a:gridCol w="2214799"/>
                <a:gridCol w="2465721"/>
                <a:gridCol w="1656184"/>
                <a:gridCol w="2376264"/>
              </a:tblGrid>
              <a:tr h="283232">
                <a:tc>
                  <a:txBody>
                    <a:bodyPr/>
                    <a:lstStyle/>
                    <a:p>
                      <a:pPr>
                        <a:lnSpc>
                          <a:spcPct val="115000"/>
                        </a:lnSpc>
                        <a:spcAft>
                          <a:spcPts val="1000"/>
                        </a:spcAft>
                      </a:pPr>
                      <a:r>
                        <a:rPr lang="ru-RU" sz="1600" dirty="0">
                          <a:solidFill>
                            <a:srgbClr val="0000CC"/>
                          </a:solidFill>
                          <a:latin typeface="Times New Roman"/>
                          <a:ea typeface="Calibri"/>
                          <a:cs typeface="Times New Roman"/>
                        </a:rPr>
                        <a:t>                 V</a:t>
                      </a:r>
                      <a:endParaRPr lang="ru-RU" sz="1600" dirty="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                  +</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                  -</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              ?</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694">
                <a:tc>
                  <a:txBody>
                    <a:bodyPr/>
                    <a:lstStyle/>
                    <a:p>
                      <a:pPr>
                        <a:lnSpc>
                          <a:spcPct val="115000"/>
                        </a:lnSpc>
                        <a:spcAft>
                          <a:spcPts val="1000"/>
                        </a:spcAft>
                      </a:pPr>
                      <a:r>
                        <a:rPr lang="ru-RU" sz="1600" dirty="0">
                          <a:solidFill>
                            <a:srgbClr val="0000CC"/>
                          </a:solidFill>
                          <a:latin typeface="Times New Roman"/>
                          <a:ea typeface="Calibri"/>
                          <a:cs typeface="Times New Roman"/>
                        </a:rPr>
                        <a:t>Солнце находится на небе, значит оно небесное тело</a:t>
                      </a:r>
                      <a:endParaRPr lang="ru-RU" sz="1600" dirty="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Диаметр Солнца в 109 раз больше диаметра Земли</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Солнце – это раскалённая </a:t>
                      </a:r>
                      <a:r>
                        <a:rPr lang="ru-RU" sz="1600" b="1">
                          <a:solidFill>
                            <a:srgbClr val="0000CC"/>
                          </a:solidFill>
                          <a:latin typeface="Times New Roman"/>
                          <a:ea typeface="Calibri"/>
                          <a:cs typeface="Times New Roman"/>
                        </a:rPr>
                        <a:t>звезда </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Как возникла Солнечная система?</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694">
                <a:tc>
                  <a:txBody>
                    <a:bodyPr/>
                    <a:lstStyle/>
                    <a:p>
                      <a:pPr>
                        <a:lnSpc>
                          <a:spcPct val="115000"/>
                        </a:lnSpc>
                        <a:spcAft>
                          <a:spcPts val="1000"/>
                        </a:spcAft>
                      </a:pPr>
                      <a:r>
                        <a:rPr lang="ru-RU" sz="1600" dirty="0">
                          <a:solidFill>
                            <a:srgbClr val="0000CC"/>
                          </a:solidFill>
                          <a:latin typeface="Times New Roman"/>
                          <a:ea typeface="Calibri"/>
                          <a:cs typeface="Times New Roman"/>
                        </a:rPr>
                        <a:t>Солнце даёт нам свет и тепло</a:t>
                      </a:r>
                      <a:endParaRPr lang="ru-RU" sz="1600" dirty="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solidFill>
                            <a:srgbClr val="0000CC"/>
                          </a:solidFill>
                          <a:latin typeface="Times New Roman"/>
                          <a:ea typeface="Calibri"/>
                          <a:cs typeface="Times New Roman"/>
                        </a:rPr>
                        <a:t>Масса Солнца в 330 тысяч раз больше Земли</a:t>
                      </a:r>
                      <a:endParaRPr lang="ru-RU" sz="1600" dirty="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solidFill>
                          <a:srgbClr val="0000CC"/>
                        </a:solidFill>
                        <a:latin typeface="Times New Roman"/>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Есть ли жизнь на других планетах Солнечной системы?</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694">
                <a:tc>
                  <a:txBody>
                    <a:bodyPr/>
                    <a:lstStyle/>
                    <a:p>
                      <a:pPr>
                        <a:lnSpc>
                          <a:spcPct val="115000"/>
                        </a:lnSpc>
                        <a:spcAft>
                          <a:spcPts val="1000"/>
                        </a:spcAft>
                      </a:pPr>
                      <a:r>
                        <a:rPr lang="ru-RU" sz="1600">
                          <a:solidFill>
                            <a:srgbClr val="0000CC"/>
                          </a:solidFill>
                          <a:latin typeface="Times New Roman"/>
                          <a:ea typeface="Calibri"/>
                          <a:cs typeface="Times New Roman"/>
                        </a:rPr>
                        <a:t>Солнце имеет форму шара</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dirty="0">
                          <a:solidFill>
                            <a:srgbClr val="0000CC"/>
                          </a:solidFill>
                          <a:latin typeface="Times New Roman"/>
                          <a:ea typeface="Calibri"/>
                          <a:cs typeface="Times New Roman"/>
                        </a:rPr>
                        <a:t>Расстояние от Земли до Солнца составляет 150 миллионов километров</a:t>
                      </a:r>
                      <a:endParaRPr lang="ru-RU" sz="1600" dirty="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a:solidFill>
                          <a:srgbClr val="0000CC"/>
                        </a:solidFill>
                        <a:latin typeface="Times New Roman"/>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Есть ли другие системы в космосе, кроме Солнечной?</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157">
                <a:tc>
                  <a:txBody>
                    <a:bodyPr/>
                    <a:lstStyle/>
                    <a:p>
                      <a:pPr>
                        <a:lnSpc>
                          <a:spcPct val="115000"/>
                        </a:lnSpc>
                        <a:spcAft>
                          <a:spcPts val="1000"/>
                        </a:spcAft>
                      </a:pPr>
                      <a:r>
                        <a:rPr lang="ru-RU" sz="1600">
                          <a:solidFill>
                            <a:srgbClr val="0000CC"/>
                          </a:solidFill>
                          <a:latin typeface="Times New Roman"/>
                          <a:ea typeface="Calibri"/>
                          <a:cs typeface="Times New Roman"/>
                        </a:rPr>
                        <a:t>Солнце похоже на клубок, значит оно круглое</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a:solidFill>
                            <a:srgbClr val="0000CC"/>
                          </a:solidFill>
                          <a:latin typeface="Times New Roman"/>
                          <a:ea typeface="Calibri"/>
                          <a:cs typeface="Times New Roman"/>
                        </a:rPr>
                        <a:t>Температура на поверхности Солнца достигает 6 тысяч градусов, а в центре Солнца 15-20 миллионов градусов</a:t>
                      </a:r>
                      <a:endParaRPr lang="ru-RU" sz="1600">
                        <a:latin typeface="Calibri"/>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dirty="0">
                        <a:solidFill>
                          <a:srgbClr val="0000CC"/>
                        </a:solidFill>
                        <a:latin typeface="Times New Roman"/>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600" dirty="0">
                        <a:solidFill>
                          <a:srgbClr val="0000CC"/>
                        </a:solidFill>
                        <a:latin typeface="Times New Roman"/>
                        <a:ea typeface="Calibri"/>
                        <a:cs typeface="Times New Roman"/>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96753"/>
            <a:ext cx="8568952" cy="1800199"/>
          </a:xfrm>
        </p:spPr>
        <p:txBody>
          <a:bodyPr>
            <a:normAutofit fontScale="55000" lnSpcReduction="20000"/>
          </a:bodyPr>
          <a:lstStyle/>
          <a:p>
            <a:pPr algn="just">
              <a:buNone/>
            </a:pPr>
            <a:r>
              <a:rPr lang="ru-RU" sz="3800" dirty="0" smtClean="0"/>
              <a:t>    Прием “Толстые и тонкие вопросы” может быть использован на любой стадии урока: на стадии вызова – это вопросы до изучения темы; на стадии осмысления – вопросы по ходу чтения, слушания; на стадии рефлексии (размышления) – демонстрация понимания пройденного.</a:t>
            </a:r>
          </a:p>
          <a:p>
            <a:pPr algn="just">
              <a:buNone/>
            </a:pPr>
            <a:r>
              <a:rPr lang="ru-RU" sz="3800" dirty="0" smtClean="0"/>
              <a:t>    “Толстые и тонкие вопросы” могут быть оформлены в виде таблицы.</a:t>
            </a:r>
          </a:p>
          <a:p>
            <a:pPr algn="just">
              <a:buNone/>
            </a:pPr>
            <a:endParaRPr lang="ru-RU" dirty="0"/>
          </a:p>
        </p:txBody>
      </p:sp>
      <p:sp>
        <p:nvSpPr>
          <p:cNvPr id="4" name="Rectangle 2"/>
          <p:cNvSpPr>
            <a:spLocks noGrp="1" noChangeArrowheads="1"/>
          </p:cNvSpPr>
          <p:nvPr>
            <p:ph type="title"/>
          </p:nvPr>
        </p:nvSpPr>
        <p:spPr>
          <a:xfrm>
            <a:off x="0" y="274638"/>
            <a:ext cx="9144000" cy="1066130"/>
          </a:xfrm>
        </p:spPr>
        <p:txBody>
          <a:bodyPr>
            <a:normAutofit/>
          </a:bodyPr>
          <a:lstStyle/>
          <a:p>
            <a:pPr algn="ctr" eaLnBrk="1" hangingPunct="1">
              <a:defRPr/>
            </a:pPr>
            <a:r>
              <a:rPr lang="ru-RU" sz="3200" b="1" dirty="0" smtClean="0">
                <a:solidFill>
                  <a:schemeClr val="tx1"/>
                </a:solidFill>
                <a:latin typeface="Times New Roman" pitchFamily="18" charset="0"/>
              </a:rPr>
              <a:t>Приём «толстые» и «тонкие» вопросов</a:t>
            </a:r>
          </a:p>
        </p:txBody>
      </p:sp>
      <p:graphicFrame>
        <p:nvGraphicFramePr>
          <p:cNvPr id="6" name="Group 34"/>
          <p:cNvGraphicFramePr>
            <a:graphicFrameLocks/>
          </p:cNvGraphicFramePr>
          <p:nvPr>
            <p:extLst>
              <p:ext uri="{D42A27DB-BD31-4B8C-83A1-F6EECF244321}">
                <p14:modId xmlns:p14="http://schemas.microsoft.com/office/powerpoint/2010/main" val="3240897012"/>
              </p:ext>
            </p:extLst>
          </p:nvPr>
        </p:nvGraphicFramePr>
        <p:xfrm>
          <a:off x="467544" y="2846595"/>
          <a:ext cx="8147248" cy="3200400"/>
        </p:xfrm>
        <a:graphic>
          <a:graphicData uri="http://schemas.openxmlformats.org/drawingml/2006/table">
            <a:tbl>
              <a:tblPr/>
              <a:tblGrid>
                <a:gridCol w="4073624"/>
                <a:gridCol w="4073624"/>
              </a:tblGrid>
              <a:tr h="532475">
                <a:tc>
                  <a:txBody>
                    <a:bodyPr/>
                    <a:lstStyle/>
                    <a:p>
                      <a:pPr marL="0" marR="0" lvl="0" indent="0" algn="ctr" defTabSz="914400" rtl="0" eaLnBrk="1" fontAlgn="base" latinLnBrk="0" hangingPunct="1">
                        <a:lnSpc>
                          <a:spcPct val="100000"/>
                        </a:lnSpc>
                        <a:spcBef>
                          <a:spcPct val="0"/>
                        </a:spcBef>
                        <a:spcAft>
                          <a:spcPct val="0"/>
                        </a:spcAft>
                        <a:buClrTx/>
                        <a:buSzTx/>
                        <a:buFontTx/>
                        <a:buBlip>
                          <a:blip r:embed="rId2"/>
                        </a:buBlip>
                        <a:tabLst>
                          <a:tab pos="457200" algn="l"/>
                        </a:tabLst>
                      </a:pPr>
                      <a:r>
                        <a:rPr kumimoji="0" lang="ru-RU" sz="3000" b="0" i="0" u="none" strike="noStrike" cap="none" normalizeH="0" baseline="0" dirty="0" smtClean="0">
                          <a:ln>
                            <a:noFill/>
                          </a:ln>
                          <a:solidFill>
                            <a:schemeClr val="tx1"/>
                          </a:solidFill>
                          <a:effectLst/>
                          <a:latin typeface="Times New Roman" pitchFamily="18" charset="0"/>
                          <a:cs typeface="Times New Roman" pitchFamily="18" charset="0"/>
                        </a:rPr>
                        <a:t> «тонкие» вопросы</a:t>
                      </a:r>
                      <a:endParaRPr kumimoji="0" lang="ru-RU" sz="3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Blip>
                          <a:blip r:embed="rId2"/>
                        </a:buBlip>
                        <a:tabLst>
                          <a:tab pos="457200" algn="l"/>
                        </a:tabLst>
                      </a:pPr>
                      <a:r>
                        <a:rPr kumimoji="0" lang="ru-RU" sz="3000" b="0" i="0" u="none" strike="noStrike" cap="none" normalizeH="0" baseline="0" smtClean="0">
                          <a:ln>
                            <a:noFill/>
                          </a:ln>
                          <a:solidFill>
                            <a:schemeClr val="tx1"/>
                          </a:solidFill>
                          <a:effectLst/>
                          <a:latin typeface="Times New Roman" pitchFamily="18" charset="0"/>
                          <a:cs typeface="Times New Roman" pitchFamily="18" charset="0"/>
                        </a:rPr>
                        <a:t> «толстые вопросы»</a:t>
                      </a:r>
                      <a:endParaRPr kumimoji="0" lang="ru-RU" sz="3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95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800" b="0" i="1" u="none" strike="noStrike" cap="none" normalizeH="0" baseline="0" dirty="0" smtClean="0">
                          <a:ln>
                            <a:noFill/>
                          </a:ln>
                          <a:solidFill>
                            <a:schemeClr val="tx1"/>
                          </a:solidFill>
                          <a:effectLst/>
                          <a:latin typeface="Times New Roman" pitchFamily="18" charset="0"/>
                          <a:cs typeface="Times New Roman" pitchFamily="18" charset="0"/>
                        </a:rPr>
                        <a:t>«Тонкие» вопросы – вопросы репродуктивного плана, требующие односложного ответа.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2800" b="0" i="1" u="none" strike="noStrike" cap="none" normalizeH="0" baseline="0" dirty="0" smtClean="0">
                          <a:ln>
                            <a:noFill/>
                          </a:ln>
                          <a:solidFill>
                            <a:schemeClr val="tx1"/>
                          </a:solidFill>
                          <a:effectLst/>
                          <a:latin typeface="Times New Roman" pitchFamily="18" charset="0"/>
                          <a:cs typeface="Times New Roman" pitchFamily="18" charset="0"/>
                        </a:rPr>
                        <a:t>«Толстые» вопросы – вопросы, требующие размышления, привлечения дополнительных знаний, умения анализировать.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9"/>
          <p:cNvGraphicFramePr>
            <a:graphicFrameLocks noGrp="1"/>
          </p:cNvGraphicFramePr>
          <p:nvPr>
            <p:extLst>
              <p:ext uri="{D42A27DB-BD31-4B8C-83A1-F6EECF244321}">
                <p14:modId xmlns:p14="http://schemas.microsoft.com/office/powerpoint/2010/main" val="1561259130"/>
              </p:ext>
            </p:extLst>
          </p:nvPr>
        </p:nvGraphicFramePr>
        <p:xfrm>
          <a:off x="611560" y="764704"/>
          <a:ext cx="7488832" cy="5644896"/>
        </p:xfrm>
        <a:graphic>
          <a:graphicData uri="http://schemas.openxmlformats.org/drawingml/2006/table">
            <a:tbl>
              <a:tblPr/>
              <a:tblGrid>
                <a:gridCol w="3472094"/>
                <a:gridCol w="4016738"/>
              </a:tblGrid>
              <a:tr h="475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0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Кто…?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Что…?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Когда…?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Может…?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Будет…?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Мог ли…?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Как звать…?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Было ли…?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Согласны ли Вы…?</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Верно ли…?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Дайте три объяснения, почему…?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Объясните, почему…?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Почему вы думаете…?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Почему вы считаете…?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В чем различие…?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Предположите, что будет, если…?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Что, если…?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1556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96944" cy="5904656"/>
          </a:xfrm>
        </p:spPr>
        <p:txBody>
          <a:bodyPr>
            <a:noAutofit/>
          </a:bodyPr>
          <a:lstStyle/>
          <a:p>
            <a:pPr algn="l"/>
            <a:r>
              <a:rPr lang="ru-RU" sz="2600" b="1" u="sng" dirty="0">
                <a:solidFill>
                  <a:schemeClr val="tx1"/>
                </a:solidFill>
                <a:latin typeface="Times New Roman" pitchFamily="18" charset="0"/>
                <a:cs typeface="Times New Roman" pitchFamily="18" charset="0"/>
              </a:rPr>
              <a:t>Работа по вопросам ведется в несколько этапов:</a:t>
            </a:r>
            <a:r>
              <a:rPr lang="ru-RU" sz="2600" u="sng" dirty="0">
                <a:solidFill>
                  <a:schemeClr val="tx1"/>
                </a:solidFill>
                <a:latin typeface="Times New Roman" pitchFamily="18" charset="0"/>
                <a:cs typeface="Times New Roman" pitchFamily="18" charset="0"/>
              </a:rPr>
              <a:t/>
            </a:r>
            <a:br>
              <a:rPr lang="ru-RU" sz="2600" u="sng" dirty="0">
                <a:solidFill>
                  <a:schemeClr val="tx1"/>
                </a:solidFill>
                <a:latin typeface="Times New Roman" pitchFamily="18" charset="0"/>
                <a:cs typeface="Times New Roman" pitchFamily="18" charset="0"/>
              </a:rPr>
            </a:br>
            <a:r>
              <a:rPr lang="ru-RU" sz="2600" i="1" u="sng" dirty="0">
                <a:solidFill>
                  <a:schemeClr val="tx1"/>
                </a:solidFill>
                <a:latin typeface="Times New Roman" pitchFamily="18" charset="0"/>
                <a:cs typeface="Times New Roman" pitchFamily="18" charset="0"/>
              </a:rPr>
              <a:t>1 этап </a:t>
            </a:r>
            <a:r>
              <a:rPr lang="ru-RU" sz="2600" dirty="0">
                <a:solidFill>
                  <a:schemeClr val="tx1"/>
                </a:solidFill>
                <a:latin typeface="Times New Roman" pitchFamily="18" charset="0"/>
                <a:cs typeface="Times New Roman" pitchFamily="18" charset="0"/>
              </a:rPr>
              <a:t>– учащиеся определяют уровень сложности вопросов, которые предлагает сам учитель (из учебника); учащиеся учатся по таблице задавать вопросы, записывая в таблице продолжение каждого вопроса. </a:t>
            </a:r>
            <a:r>
              <a:rPr lang="ru-RU" sz="2600" dirty="0" smtClean="0">
                <a:solidFill>
                  <a:schemeClr val="tx1"/>
                </a:solidFill>
                <a:latin typeface="Times New Roman" pitchFamily="18" charset="0"/>
                <a:cs typeface="Times New Roman" pitchFamily="18" charset="0"/>
              </a:rPr>
              <a:t/>
            </a:r>
            <a:br>
              <a:rPr lang="ru-RU" sz="2600" dirty="0" smtClean="0">
                <a:solidFill>
                  <a:schemeClr val="tx1"/>
                </a:solidFill>
                <a:latin typeface="Times New Roman" pitchFamily="18" charset="0"/>
                <a:cs typeface="Times New Roman" pitchFamily="18" charset="0"/>
              </a:rPr>
            </a:br>
            <a:r>
              <a:rPr lang="ru-RU" sz="2600" i="1" u="sng" dirty="0" smtClean="0">
                <a:solidFill>
                  <a:schemeClr val="tx1"/>
                </a:solidFill>
                <a:latin typeface="Times New Roman" pitchFamily="18" charset="0"/>
                <a:cs typeface="Times New Roman" pitchFamily="18" charset="0"/>
              </a:rPr>
              <a:t>2 </a:t>
            </a:r>
            <a:r>
              <a:rPr lang="ru-RU" sz="2600" i="1" u="sng" dirty="0">
                <a:solidFill>
                  <a:schemeClr val="tx1"/>
                </a:solidFill>
                <a:latin typeface="Times New Roman" pitchFamily="18" charset="0"/>
                <a:cs typeface="Times New Roman" pitchFamily="18" charset="0"/>
              </a:rPr>
              <a:t>этап </a:t>
            </a:r>
            <a:r>
              <a:rPr lang="ru-RU" sz="2600" dirty="0">
                <a:solidFill>
                  <a:schemeClr val="tx1"/>
                </a:solidFill>
                <a:latin typeface="Times New Roman" pitchFamily="18" charset="0"/>
                <a:cs typeface="Times New Roman" pitchFamily="18" charset="0"/>
              </a:rPr>
              <a:t>– учащиеся учатся записывать уже вопросы по тексту: сначала –"тонкие", а потом "толстые".</a:t>
            </a:r>
            <a:br>
              <a:rPr lang="ru-RU" sz="2600" dirty="0">
                <a:solidFill>
                  <a:schemeClr val="tx1"/>
                </a:solidFill>
                <a:latin typeface="Times New Roman" pitchFamily="18" charset="0"/>
                <a:cs typeface="Times New Roman" pitchFamily="18" charset="0"/>
              </a:rPr>
            </a:br>
            <a:r>
              <a:rPr lang="ru-RU" sz="2600" i="1" u="sng" dirty="0" smtClean="0">
                <a:solidFill>
                  <a:schemeClr val="tx1"/>
                </a:solidFill>
                <a:latin typeface="Times New Roman" pitchFamily="18" charset="0"/>
                <a:cs typeface="Times New Roman" pitchFamily="18" charset="0"/>
              </a:rPr>
              <a:t>3 </a:t>
            </a:r>
            <a:r>
              <a:rPr lang="ru-RU" sz="2600" i="1" u="sng" dirty="0">
                <a:solidFill>
                  <a:schemeClr val="tx1"/>
                </a:solidFill>
                <a:latin typeface="Times New Roman" pitchFamily="18" charset="0"/>
                <a:cs typeface="Times New Roman" pitchFamily="18" charset="0"/>
              </a:rPr>
              <a:t>этап </a:t>
            </a:r>
            <a:r>
              <a:rPr lang="ru-RU" sz="2600" dirty="0">
                <a:solidFill>
                  <a:schemeClr val="tx1"/>
                </a:solidFill>
                <a:latin typeface="Times New Roman" pitchFamily="18" charset="0"/>
                <a:cs typeface="Times New Roman" pitchFamily="18" charset="0"/>
              </a:rPr>
              <a:t>– при работе с текстом дети к каждой части записывают в каждую колонку таблицы по одному вопросу, которые после чтения задают своим товарищам. </a:t>
            </a:r>
            <a:r>
              <a:rPr lang="ru-RU" sz="2600" dirty="0" smtClean="0">
                <a:solidFill>
                  <a:schemeClr val="tx1"/>
                </a:solidFill>
                <a:latin typeface="Times New Roman" pitchFamily="18" charset="0"/>
                <a:cs typeface="Times New Roman" pitchFamily="18" charset="0"/>
              </a:rPr>
              <a:t/>
            </a:r>
            <a:br>
              <a:rPr lang="ru-RU" sz="2600" dirty="0" smtClean="0">
                <a:solidFill>
                  <a:schemeClr val="tx1"/>
                </a:solidFill>
                <a:latin typeface="Times New Roman" pitchFamily="18" charset="0"/>
                <a:cs typeface="Times New Roman" pitchFamily="18" charset="0"/>
              </a:rPr>
            </a:br>
            <a:r>
              <a:rPr lang="ru-RU" sz="2600" i="1" u="sng" dirty="0" smtClean="0">
                <a:solidFill>
                  <a:schemeClr val="tx1"/>
                </a:solidFill>
                <a:latin typeface="Times New Roman" pitchFamily="18" charset="0"/>
                <a:cs typeface="Times New Roman" pitchFamily="18" charset="0"/>
              </a:rPr>
              <a:t>4 </a:t>
            </a:r>
            <a:r>
              <a:rPr lang="ru-RU" sz="2600" i="1" u="sng" dirty="0">
                <a:solidFill>
                  <a:schemeClr val="tx1"/>
                </a:solidFill>
                <a:latin typeface="Times New Roman" pitchFamily="18" charset="0"/>
                <a:cs typeface="Times New Roman" pitchFamily="18" charset="0"/>
              </a:rPr>
              <a:t>этап </a:t>
            </a:r>
            <a:r>
              <a:rPr lang="ru-RU" sz="2600" dirty="0">
                <a:solidFill>
                  <a:schemeClr val="tx1"/>
                </a:solidFill>
                <a:latin typeface="Times New Roman" pitchFamily="18" charset="0"/>
                <a:cs typeface="Times New Roman" pitchFamily="18" charset="0"/>
              </a:rPr>
              <a:t>– учащиеся самостоятельно </a:t>
            </a:r>
            <a:r>
              <a:rPr lang="ru-RU" sz="2600" dirty="0" smtClean="0">
                <a:solidFill>
                  <a:schemeClr val="tx1"/>
                </a:solidFill>
                <a:latin typeface="Times New Roman" pitchFamily="18" charset="0"/>
                <a:cs typeface="Times New Roman" pitchFamily="18" charset="0"/>
              </a:rPr>
              <a:t>записывают </a:t>
            </a:r>
            <a:r>
              <a:rPr lang="ru-RU" sz="2600" dirty="0">
                <a:solidFill>
                  <a:schemeClr val="tx1"/>
                </a:solidFill>
                <a:latin typeface="Times New Roman" pitchFamily="18" charset="0"/>
                <a:cs typeface="Times New Roman" pitchFamily="18" charset="0"/>
              </a:rPr>
              <a:t>свои вопросы. Затем могут поработать с вопросами в парах (выбрать  наиболее интересные, которые можно задать всему классу).</a:t>
            </a:r>
            <a:br>
              <a:rPr lang="ru-RU" sz="2600" dirty="0">
                <a:solidFill>
                  <a:schemeClr val="tx1"/>
                </a:solidFill>
                <a:latin typeface="Times New Roman" pitchFamily="18" charset="0"/>
                <a:cs typeface="Times New Roman" pitchFamily="18" charset="0"/>
              </a:rPr>
            </a:br>
            <a:endParaRPr lang="ru-RU"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6168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404664"/>
            <a:ext cx="8229600" cy="706090"/>
          </a:xfrm>
        </p:spPr>
        <p:txBody>
          <a:bodyPr>
            <a:normAutofit/>
          </a:bodyPr>
          <a:lstStyle/>
          <a:p>
            <a:pPr algn="ctr" eaLnBrk="1" fontAlgn="auto" hangingPunct="1">
              <a:spcAft>
                <a:spcPts val="0"/>
              </a:spcAft>
              <a:defRPr/>
            </a:pPr>
            <a:r>
              <a:rPr lang="ru-RU" sz="3200" b="1" dirty="0">
                <a:solidFill>
                  <a:schemeClr val="tx1"/>
                </a:solidFill>
                <a:latin typeface="Times New Roman" pitchFamily="18" charset="0"/>
                <a:cs typeface="Times New Roman" pitchFamily="18" charset="0"/>
              </a:rPr>
              <a:t>Прием </a:t>
            </a:r>
            <a:r>
              <a:rPr lang="ru-RU" sz="3200" b="1" dirty="0" smtClean="0">
                <a:solidFill>
                  <a:schemeClr val="tx1"/>
                </a:solidFill>
                <a:latin typeface="Times New Roman" pitchFamily="18" charset="0"/>
                <a:cs typeface="Times New Roman" pitchFamily="18" charset="0"/>
              </a:rPr>
              <a:t>«</a:t>
            </a:r>
            <a:r>
              <a:rPr lang="ru-RU" sz="3200" b="1" dirty="0" err="1" smtClean="0">
                <a:solidFill>
                  <a:schemeClr val="tx1"/>
                </a:solidFill>
                <a:latin typeface="Times New Roman" pitchFamily="18" charset="0"/>
                <a:cs typeface="Times New Roman" pitchFamily="18" charset="0"/>
              </a:rPr>
              <a:t>Синквейн</a:t>
            </a:r>
            <a:r>
              <a:rPr lang="ru-RU" sz="3200" b="1" dirty="0" smtClean="0">
                <a:solidFill>
                  <a:schemeClr val="tx1"/>
                </a:solidFill>
                <a:latin typeface="Times New Roman" pitchFamily="18" charset="0"/>
                <a:cs typeface="Times New Roman" pitchFamily="18" charset="0"/>
              </a:rPr>
              <a:t>»</a:t>
            </a:r>
            <a:endParaRPr lang="ru-RU" sz="3200" b="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4036474"/>
              </p:ext>
            </p:extLst>
          </p:nvPr>
        </p:nvGraphicFramePr>
        <p:xfrm>
          <a:off x="611560" y="1124744"/>
          <a:ext cx="8072438" cy="4714910"/>
        </p:xfrm>
        <a:graphic>
          <a:graphicData uri="http://schemas.openxmlformats.org/drawingml/2006/table">
            <a:tbl>
              <a:tblPr firstRow="1" bandRow="1">
                <a:tableStyleId>{5C22544A-7EE6-4342-B048-85BDC9FD1C3A}</a:tableStyleId>
              </a:tblPr>
              <a:tblGrid>
                <a:gridCol w="4036219"/>
                <a:gridCol w="4036219"/>
              </a:tblGrid>
              <a:tr h="942982">
                <a:tc>
                  <a:txBody>
                    <a:bodyPr/>
                    <a:lstStyle/>
                    <a:p>
                      <a:pPr algn="ctr"/>
                      <a:r>
                        <a:rPr lang="ru-RU" sz="2400" dirty="0" smtClean="0">
                          <a:solidFill>
                            <a:srgbClr val="800000"/>
                          </a:solidFill>
                          <a:latin typeface="Times New Roman" pitchFamily="18" charset="0"/>
                          <a:cs typeface="Times New Roman" pitchFamily="18" charset="0"/>
                        </a:rPr>
                        <a:t>Название (тема)</a:t>
                      </a:r>
                    </a:p>
                    <a:p>
                      <a:r>
                        <a:rPr lang="ru-RU" sz="2400" dirty="0" smtClean="0">
                          <a:solidFill>
                            <a:srgbClr val="0033CC"/>
                          </a:solidFill>
                          <a:latin typeface="Times New Roman" pitchFamily="18" charset="0"/>
                          <a:cs typeface="Times New Roman" pitchFamily="18" charset="0"/>
                        </a:rPr>
                        <a:t> </a:t>
                      </a:r>
                      <a:endParaRPr lang="ru-RU" sz="2400" dirty="0">
                        <a:solidFill>
                          <a:srgbClr val="0033CC"/>
                        </a:solidFill>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cap="all" baseline="0" dirty="0" smtClean="0">
                          <a:solidFill>
                            <a:srgbClr val="0033CC"/>
                          </a:solidFill>
                          <a:latin typeface="Times New Roman" pitchFamily="18" charset="0"/>
                          <a:cs typeface="Times New Roman" pitchFamily="18" charset="0"/>
                        </a:rPr>
                        <a:t>существительное  -1</a:t>
                      </a:r>
                    </a:p>
                    <a:p>
                      <a:pPr algn="ctr"/>
                      <a:endParaRPr lang="ru-RU" sz="2400" cap="all" baseline="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a:txBody>
                    <a:bodyPr/>
                    <a:lstStyle/>
                    <a:p>
                      <a:pPr algn="ctr"/>
                      <a:r>
                        <a:rPr kumimoji="0" lang="ru-RU" sz="2400" b="1" kern="1200" dirty="0" smtClean="0">
                          <a:solidFill>
                            <a:srgbClr val="800000"/>
                          </a:solidFill>
                          <a:latin typeface="Times New Roman" pitchFamily="18" charset="0"/>
                          <a:ea typeface="+mn-ea"/>
                          <a:cs typeface="Times New Roman" pitchFamily="18" charset="0"/>
                        </a:rPr>
                        <a:t>Описание (темы)</a:t>
                      </a: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400" b="1" kern="1200" cap="all" baseline="0" dirty="0" smtClean="0">
                          <a:solidFill>
                            <a:srgbClr val="0033CC"/>
                          </a:solidFill>
                          <a:latin typeface="Times New Roman" pitchFamily="18" charset="0"/>
                          <a:ea typeface="+mn-ea"/>
                          <a:cs typeface="Times New Roman" pitchFamily="18" charset="0"/>
                        </a:rPr>
                        <a:t>Прилагательное - 2</a:t>
                      </a:r>
                    </a:p>
                    <a:p>
                      <a:pPr algn="ctr"/>
                      <a:endParaRPr lang="ru-RU" sz="2400" cap="all" baseline="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a:txBody>
                    <a:bodyPr/>
                    <a:lstStyle/>
                    <a:p>
                      <a:pPr marL="0" algn="ctr" rtl="0" eaLnBrk="1" latinLnBrk="0" hangingPunct="1"/>
                      <a:r>
                        <a:rPr kumimoji="0" lang="ru-RU" sz="2400" b="1" kern="1200" dirty="0" smtClean="0">
                          <a:solidFill>
                            <a:srgbClr val="800000"/>
                          </a:solidFill>
                          <a:latin typeface="Times New Roman" pitchFamily="18" charset="0"/>
                          <a:ea typeface="+mn-ea"/>
                          <a:cs typeface="Times New Roman" pitchFamily="18" charset="0"/>
                        </a:rPr>
                        <a:t>Действия</a:t>
                      </a: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400" b="1" kern="1200" cap="all" baseline="0" dirty="0" smtClean="0">
                          <a:solidFill>
                            <a:srgbClr val="0033CC"/>
                          </a:solidFill>
                          <a:latin typeface="Times New Roman" pitchFamily="18" charset="0"/>
                          <a:ea typeface="+mn-ea"/>
                          <a:cs typeface="Times New Roman" pitchFamily="18" charset="0"/>
                        </a:rPr>
                        <a:t>Глагол - 3</a:t>
                      </a:r>
                    </a:p>
                    <a:p>
                      <a:pPr algn="ctr"/>
                      <a:endParaRPr lang="ru-RU" sz="2400" cap="all" baseline="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a:txBody>
                    <a:bodyPr/>
                    <a:lstStyle/>
                    <a:p>
                      <a:pPr marL="0" algn="ctr" rtl="0" eaLnBrk="1" latinLnBrk="0" hangingPunct="1"/>
                      <a:r>
                        <a:rPr kumimoji="0" lang="ru-RU" sz="2400" b="1" kern="1200" dirty="0" smtClean="0">
                          <a:solidFill>
                            <a:srgbClr val="800000"/>
                          </a:solidFill>
                          <a:latin typeface="Times New Roman" pitchFamily="18" charset="0"/>
                          <a:ea typeface="+mn-ea"/>
                          <a:cs typeface="Times New Roman" pitchFamily="18" charset="0"/>
                        </a:rPr>
                        <a:t>Чувство </a:t>
                      </a: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400" b="1" kern="1200" cap="all" baseline="0" dirty="0" smtClean="0">
                          <a:solidFill>
                            <a:srgbClr val="0033CC"/>
                          </a:solidFill>
                          <a:latin typeface="Times New Roman" pitchFamily="18" charset="0"/>
                          <a:ea typeface="+mn-ea"/>
                          <a:cs typeface="Times New Roman" pitchFamily="18" charset="0"/>
                        </a:rPr>
                        <a:t>Фраза из 4 слов</a:t>
                      </a:r>
                    </a:p>
                    <a:p>
                      <a:pPr algn="ctr"/>
                      <a:endParaRPr lang="ru-RU" sz="2400" cap="all" baseline="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a:txBody>
                    <a:bodyPr/>
                    <a:lstStyle/>
                    <a:p>
                      <a:pPr marL="0" algn="ctr" rtl="0" eaLnBrk="1" latinLnBrk="0" hangingPunct="1"/>
                      <a:r>
                        <a:rPr kumimoji="0" lang="ru-RU" sz="2400" b="1" kern="1200" dirty="0" smtClean="0">
                          <a:solidFill>
                            <a:srgbClr val="800000"/>
                          </a:solidFill>
                          <a:latin typeface="Times New Roman" pitchFamily="18" charset="0"/>
                          <a:ea typeface="+mn-ea"/>
                          <a:cs typeface="Times New Roman" pitchFamily="18" charset="0"/>
                        </a:rPr>
                        <a:t>Повторение сути (темы)</a:t>
                      </a: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2400" b="1" kern="1200" cap="all" baseline="0" dirty="0" smtClean="0">
                          <a:solidFill>
                            <a:srgbClr val="0033CC"/>
                          </a:solidFill>
                          <a:latin typeface="Times New Roman" pitchFamily="18" charset="0"/>
                          <a:ea typeface="+mn-ea"/>
                          <a:cs typeface="Times New Roman" pitchFamily="18" charset="0"/>
                        </a:rPr>
                        <a:t>(синоним) 1 слово</a:t>
                      </a:r>
                    </a:p>
                    <a:p>
                      <a:pPr algn="ctr"/>
                      <a:endParaRPr lang="ru-RU" sz="2400" cap="all" baseline="0" dirty="0">
                        <a:latin typeface="Times New Roman" pitchFamily="18" charset="0"/>
                        <a:cs typeface="Times New Roman" pitchFamily="18" charset="0"/>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48680"/>
            <a:ext cx="8892480" cy="5539978"/>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С </a:t>
            </a:r>
            <a:r>
              <a:rPr lang="ru-RU" b="1" i="1" dirty="0" err="1">
                <a:latin typeface="Times New Roman" panose="02020603050405020304" pitchFamily="18" charset="0"/>
                <a:cs typeface="Times New Roman" panose="02020603050405020304" pitchFamily="18" charset="0"/>
              </a:rPr>
              <a:t>синквейном</a:t>
            </a:r>
            <a:r>
              <a:rPr lang="ru-RU" b="1" i="1" dirty="0">
                <a:latin typeface="Times New Roman" panose="02020603050405020304" pitchFamily="18" charset="0"/>
                <a:cs typeface="Times New Roman" panose="02020603050405020304" pitchFamily="18" charset="0"/>
              </a:rPr>
              <a:t> можно работать </a:t>
            </a:r>
            <a:r>
              <a:rPr lang="ru-RU" b="1" i="1" dirty="0" smtClean="0">
                <a:latin typeface="Times New Roman" panose="02020603050405020304" pitchFamily="18" charset="0"/>
                <a:cs typeface="Times New Roman" panose="02020603050405020304" pitchFamily="18" charset="0"/>
              </a:rPr>
              <a:t>по-разному</a:t>
            </a:r>
            <a:r>
              <a:rPr lang="ru-RU"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самостоятельное </a:t>
            </a:r>
            <a:r>
              <a:rPr lang="ru-RU" sz="2400" dirty="0">
                <a:latin typeface="Times New Roman" panose="02020603050405020304" pitchFamily="18" charset="0"/>
                <a:cs typeface="Times New Roman" panose="02020603050405020304" pitchFamily="18" charset="0"/>
              </a:rPr>
              <a:t>(либо в паре, в группе) составление нового </a:t>
            </a:r>
            <a:r>
              <a:rPr lang="ru-RU" sz="2400" dirty="0" err="1">
                <a:latin typeface="Times New Roman" panose="02020603050405020304" pitchFamily="18" charset="0"/>
                <a:cs typeface="Times New Roman" panose="02020603050405020304" pitchFamily="18" charset="0"/>
              </a:rPr>
              <a:t>синквейна</a:t>
            </a:r>
            <a:r>
              <a:rPr lang="ru-RU" sz="2400"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составление краткого рассказа по готовому </a:t>
            </a:r>
            <a:r>
              <a:rPr lang="ru-RU" sz="2400" dirty="0" err="1">
                <a:latin typeface="Times New Roman" panose="02020603050405020304" pitchFamily="18" charset="0"/>
                <a:cs typeface="Times New Roman" panose="02020603050405020304" pitchFamily="18" charset="0"/>
              </a:rPr>
              <a:t>синквейну</a:t>
            </a:r>
            <a:r>
              <a:rPr lang="ru-RU" sz="2400" dirty="0">
                <a:latin typeface="Times New Roman" panose="02020603050405020304" pitchFamily="18" charset="0"/>
                <a:cs typeface="Times New Roman" panose="02020603050405020304" pitchFamily="18" charset="0"/>
              </a:rPr>
              <a:t> (с использованием слов и фраз  </a:t>
            </a:r>
            <a:r>
              <a:rPr lang="ru-RU" sz="2400" dirty="0" err="1">
                <a:latin typeface="Times New Roman" panose="02020603050405020304" pitchFamily="18" charset="0"/>
                <a:cs typeface="Times New Roman" panose="02020603050405020304" pitchFamily="18" charset="0"/>
              </a:rPr>
              <a:t>синквейна</a:t>
            </a:r>
            <a:r>
              <a:rPr lang="ru-RU" sz="2400"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коррекция и совершенствование готового </a:t>
            </a:r>
            <a:r>
              <a:rPr lang="ru-RU" sz="2400" dirty="0" err="1">
                <a:latin typeface="Times New Roman" panose="02020603050405020304" pitchFamily="18" charset="0"/>
                <a:cs typeface="Times New Roman" panose="02020603050405020304" pitchFamily="18" charset="0"/>
              </a:rPr>
              <a:t>синквейна</a:t>
            </a:r>
            <a:r>
              <a:rPr lang="ru-RU" sz="2400" dirty="0">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анализ неполного </a:t>
            </a:r>
            <a:r>
              <a:rPr lang="ru-RU" sz="2400" dirty="0" err="1">
                <a:latin typeface="Times New Roman" panose="02020603050405020304" pitchFamily="18" charset="0"/>
                <a:cs typeface="Times New Roman" panose="02020603050405020304" pitchFamily="18" charset="0"/>
              </a:rPr>
              <a:t>синквейна</a:t>
            </a:r>
            <a:r>
              <a:rPr lang="ru-RU" sz="2400" dirty="0">
                <a:latin typeface="Times New Roman" panose="02020603050405020304" pitchFamily="18" charset="0"/>
                <a:cs typeface="Times New Roman" panose="02020603050405020304" pitchFamily="18" charset="0"/>
              </a:rPr>
              <a:t> для определения отсутствующей части(например, без указания темы-первой строки</a:t>
            </a:r>
            <a:r>
              <a:rPr lang="ru-RU" sz="2400" dirty="0" smtClean="0">
                <a:latin typeface="Times New Roman" panose="02020603050405020304" pitchFamily="18" charset="0"/>
                <a:cs typeface="Times New Roman" panose="02020603050405020304" pitchFamily="18" charset="0"/>
              </a:rPr>
              <a:t>).</a:t>
            </a:r>
          </a:p>
          <a:p>
            <a:pPr lvl="0"/>
            <a:r>
              <a:rPr lang="ru-RU" sz="2400" u="sng" dirty="0" smtClean="0">
                <a:latin typeface="Times New Roman" panose="02020603050405020304" pitchFamily="18" charset="0"/>
                <a:cs typeface="Times New Roman" panose="02020603050405020304" pitchFamily="18" charset="0"/>
              </a:rPr>
              <a:t>Например:</a:t>
            </a:r>
          </a:p>
          <a:p>
            <a:pPr lvl="0"/>
            <a:r>
              <a:rPr lang="ru-RU" sz="2400" b="1" dirty="0" smtClean="0">
                <a:solidFill>
                  <a:srgbClr val="0033CC"/>
                </a:solidFill>
                <a:latin typeface="Times New Roman" panose="02020603050405020304" pitchFamily="18" charset="0"/>
                <a:cs typeface="Times New Roman" panose="02020603050405020304" pitchFamily="18" charset="0"/>
              </a:rPr>
              <a:t>………………</a:t>
            </a:r>
          </a:p>
          <a:p>
            <a:pPr lvl="0"/>
            <a:r>
              <a:rPr lang="ru-RU" sz="2400" b="1" dirty="0" smtClean="0">
                <a:solidFill>
                  <a:srgbClr val="0033CC"/>
                </a:solidFill>
                <a:latin typeface="Times New Roman" panose="02020603050405020304" pitchFamily="18" charset="0"/>
                <a:cs typeface="Times New Roman" panose="02020603050405020304" pitchFamily="18" charset="0"/>
              </a:rPr>
              <a:t>Прямой, числовой.</a:t>
            </a:r>
          </a:p>
          <a:p>
            <a:pPr lvl="0"/>
            <a:r>
              <a:rPr lang="ru-RU" sz="2400" b="1" dirty="0" smtClean="0">
                <a:solidFill>
                  <a:srgbClr val="0033CC"/>
                </a:solidFill>
                <a:latin typeface="Times New Roman" panose="02020603050405020304" pitchFamily="18" charset="0"/>
                <a:cs typeface="Times New Roman" panose="02020603050405020304" pitchFamily="18" charset="0"/>
              </a:rPr>
              <a:t>Не имеет конца.</a:t>
            </a:r>
          </a:p>
          <a:p>
            <a:pPr lvl="0"/>
            <a:r>
              <a:rPr lang="ru-RU" sz="2400" b="1" dirty="0" smtClean="0">
                <a:solidFill>
                  <a:srgbClr val="0033CC"/>
                </a:solidFill>
                <a:latin typeface="Times New Roman" panose="02020603050405020304" pitchFamily="18" charset="0"/>
                <a:cs typeface="Times New Roman" panose="02020603050405020304" pitchFamily="18" charset="0"/>
              </a:rPr>
              <a:t>Линия.</a:t>
            </a:r>
          </a:p>
          <a:p>
            <a:pPr lvl="0"/>
            <a:r>
              <a:rPr lang="ru-RU" sz="2400" b="1" dirty="0">
                <a:solidFill>
                  <a:srgbClr val="0033CC"/>
                </a:solidFill>
                <a:latin typeface="Times New Roman" panose="02020603050405020304" pitchFamily="18" charset="0"/>
                <a:cs typeface="Times New Roman" panose="02020603050405020304" pitchFamily="18" charset="0"/>
              </a:rPr>
              <a:t> </a:t>
            </a:r>
            <a:r>
              <a:rPr lang="ru-RU" sz="2400" b="1" dirty="0" smtClean="0">
                <a:solidFill>
                  <a:srgbClr val="0033CC"/>
                </a:solidFill>
                <a:latin typeface="Times New Roman" panose="02020603050405020304" pitchFamily="18" charset="0"/>
                <a:cs typeface="Times New Roman" panose="02020603050405020304" pitchFamily="18" charset="0"/>
              </a:rPr>
              <a:t>                                  (луч)</a:t>
            </a:r>
          </a:p>
          <a:p>
            <a:pPr lvl="0"/>
            <a:r>
              <a:rPr lang="ru-RU" sz="2400" dirty="0" smtClean="0">
                <a:latin typeface="Times New Roman" panose="02020603050405020304" pitchFamily="18" charset="0"/>
                <a:cs typeface="Times New Roman" panose="02020603050405020304" pitchFamily="18" charset="0"/>
              </a:rPr>
              <a:t>-Какие слова вас убедили</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20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anose="02020603050405020304" pitchFamily="18" charset="0"/>
                <a:cs typeface="Times New Roman" panose="02020603050405020304" pitchFamily="18" charset="0"/>
              </a:rPr>
              <a:t>Примеры </a:t>
            </a:r>
            <a:r>
              <a:rPr lang="ru-RU" sz="3200" b="1" dirty="0" err="1" smtClean="0">
                <a:latin typeface="Times New Roman" panose="02020603050405020304" pitchFamily="18" charset="0"/>
                <a:cs typeface="Times New Roman" panose="02020603050405020304" pitchFamily="18" charset="0"/>
              </a:rPr>
              <a:t>синквейнов</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1052736"/>
            <a:ext cx="7272808" cy="5073427"/>
          </a:xfrm>
        </p:spPr>
        <p:txBody>
          <a:bodyPr>
            <a:normAutofit lnSpcReduction="10000"/>
          </a:bodyPr>
          <a:lstStyle/>
          <a:p>
            <a:pPr marL="0" indent="0">
              <a:buNone/>
            </a:pPr>
            <a:r>
              <a:rPr lang="ru-RU" sz="2800" b="1" dirty="0" smtClean="0">
                <a:solidFill>
                  <a:srgbClr val="0033CC"/>
                </a:solidFill>
                <a:latin typeface="Times New Roman" panose="02020603050405020304" pitchFamily="18" charset="0"/>
                <a:cs typeface="Times New Roman" panose="02020603050405020304" pitchFamily="18" charset="0"/>
              </a:rPr>
              <a:t>Воздух.</a:t>
            </a:r>
          </a:p>
          <a:p>
            <a:pPr marL="0" indent="0">
              <a:buNone/>
            </a:pPr>
            <a:r>
              <a:rPr lang="ru-RU" sz="2800" b="1" dirty="0" smtClean="0">
                <a:solidFill>
                  <a:srgbClr val="0033CC"/>
                </a:solidFill>
                <a:latin typeface="Times New Roman" panose="02020603050405020304" pitchFamily="18" charset="0"/>
                <a:cs typeface="Times New Roman" panose="02020603050405020304" pitchFamily="18" charset="0"/>
              </a:rPr>
              <a:t>Прозрачный, упругий, неосязаемый.</a:t>
            </a:r>
          </a:p>
          <a:p>
            <a:pPr marL="0" indent="0">
              <a:buNone/>
            </a:pPr>
            <a:r>
              <a:rPr lang="ru-RU" sz="2800" b="1" dirty="0" smtClean="0">
                <a:solidFill>
                  <a:srgbClr val="0033CC"/>
                </a:solidFill>
                <a:latin typeface="Times New Roman" panose="02020603050405020304" pitchFamily="18" charset="0"/>
                <a:cs typeface="Times New Roman" panose="02020603050405020304" pitchFamily="18" charset="0"/>
              </a:rPr>
              <a:t>Проводит, сжимается, сохраняет.</a:t>
            </a:r>
          </a:p>
          <a:p>
            <a:pPr marL="0" indent="0">
              <a:buNone/>
            </a:pPr>
            <a:r>
              <a:rPr lang="ru-RU" sz="2800" b="1" dirty="0" smtClean="0">
                <a:solidFill>
                  <a:srgbClr val="0033CC"/>
                </a:solidFill>
                <a:latin typeface="Times New Roman" panose="02020603050405020304" pitchFamily="18" charset="0"/>
                <a:cs typeface="Times New Roman" panose="02020603050405020304" pitchFamily="18" charset="0"/>
              </a:rPr>
              <a:t>Воздух необходим всем!</a:t>
            </a:r>
          </a:p>
          <a:p>
            <a:pPr marL="0" indent="0">
              <a:buNone/>
            </a:pPr>
            <a:r>
              <a:rPr lang="ru-RU" sz="2800" b="1" dirty="0" smtClean="0">
                <a:solidFill>
                  <a:srgbClr val="0033CC"/>
                </a:solidFill>
                <a:latin typeface="Times New Roman" panose="02020603050405020304" pitchFamily="18" charset="0"/>
                <a:cs typeface="Times New Roman" panose="02020603050405020304" pitchFamily="18" charset="0"/>
              </a:rPr>
              <a:t>Это жизнь.</a:t>
            </a:r>
          </a:p>
          <a:p>
            <a:pPr marL="0" indent="0" algn="r">
              <a:buNone/>
            </a:pPr>
            <a:r>
              <a:rPr lang="ru-RU" sz="2800" b="1" dirty="0" smtClean="0">
                <a:solidFill>
                  <a:srgbClr val="800080"/>
                </a:solidFill>
                <a:latin typeface="Times New Roman" panose="02020603050405020304" pitchFamily="18" charset="0"/>
                <a:cs typeface="Times New Roman" panose="02020603050405020304" pitchFamily="18" charset="0"/>
              </a:rPr>
              <a:t>Почва.</a:t>
            </a:r>
          </a:p>
          <a:p>
            <a:pPr marL="0" indent="0" algn="r">
              <a:buNone/>
            </a:pPr>
            <a:r>
              <a:rPr lang="ru-RU" sz="2800" b="1" dirty="0" smtClean="0">
                <a:solidFill>
                  <a:srgbClr val="800080"/>
                </a:solidFill>
                <a:latin typeface="Times New Roman" panose="02020603050405020304" pitchFamily="18" charset="0"/>
                <a:cs typeface="Times New Roman" panose="02020603050405020304" pitchFamily="18" charset="0"/>
              </a:rPr>
              <a:t>Живая, плодородная.</a:t>
            </a:r>
          </a:p>
          <a:p>
            <a:pPr marL="0" indent="0" algn="r">
              <a:buNone/>
            </a:pPr>
            <a:r>
              <a:rPr lang="ru-RU" sz="2800" b="1" dirty="0" smtClean="0">
                <a:solidFill>
                  <a:srgbClr val="800080"/>
                </a:solidFill>
                <a:latin typeface="Times New Roman" panose="02020603050405020304" pitchFamily="18" charset="0"/>
                <a:cs typeface="Times New Roman" panose="02020603050405020304" pitchFamily="18" charset="0"/>
              </a:rPr>
              <a:t>Разрушается, впитывает, выращивает.</a:t>
            </a:r>
          </a:p>
          <a:p>
            <a:pPr marL="0" indent="0" algn="r">
              <a:buNone/>
            </a:pPr>
            <a:r>
              <a:rPr lang="ru-RU" sz="2800" b="1" dirty="0" smtClean="0">
                <a:solidFill>
                  <a:srgbClr val="800080"/>
                </a:solidFill>
                <a:latin typeface="Times New Roman" panose="02020603050405020304" pitchFamily="18" charset="0"/>
                <a:cs typeface="Times New Roman" panose="02020603050405020304" pitchFamily="18" charset="0"/>
              </a:rPr>
              <a:t>1см образуется за 300 лет!</a:t>
            </a:r>
          </a:p>
          <a:p>
            <a:pPr marL="0" indent="0" algn="r">
              <a:buNone/>
            </a:pPr>
            <a:r>
              <a:rPr lang="ru-RU" sz="2800" b="1" dirty="0" smtClean="0">
                <a:solidFill>
                  <a:srgbClr val="800080"/>
                </a:solidFill>
                <a:latin typeface="Times New Roman" panose="02020603050405020304" pitchFamily="18" charset="0"/>
                <a:cs typeface="Times New Roman" panose="02020603050405020304" pitchFamily="18" charset="0"/>
              </a:rPr>
              <a:t>Земля.</a:t>
            </a:r>
          </a:p>
        </p:txBody>
      </p:sp>
    </p:spTree>
    <p:extLst>
      <p:ext uri="{BB962C8B-B14F-4D97-AF65-F5344CB8AC3E}">
        <p14:creationId xmlns:p14="http://schemas.microsoft.com/office/powerpoint/2010/main" val="290392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73176083"/>
              </p:ext>
            </p:extLst>
          </p:nvPr>
        </p:nvGraphicFramePr>
        <p:xfrm>
          <a:off x="395537" y="1556792"/>
          <a:ext cx="8352928" cy="4251960"/>
        </p:xfrm>
        <a:graphic>
          <a:graphicData uri="http://schemas.openxmlformats.org/drawingml/2006/table">
            <a:tbl>
              <a:tblPr firstRow="1" firstCol="1" bandRow="1">
                <a:tableStyleId>{5C22544A-7EE6-4342-B048-85BDC9FD1C3A}</a:tableStyleId>
              </a:tblPr>
              <a:tblGrid>
                <a:gridCol w="4518798"/>
                <a:gridCol w="3834130"/>
              </a:tblGrid>
              <a:tr h="4032448">
                <a:tc>
                  <a:txBody>
                    <a:bodyPr/>
                    <a:lstStyle/>
                    <a:p>
                      <a:pPr>
                        <a:lnSpc>
                          <a:spcPct val="115000"/>
                        </a:lnSpc>
                        <a:spcBef>
                          <a:spcPts val="600"/>
                        </a:spcBef>
                        <a:spcAft>
                          <a:spcPts val="600"/>
                        </a:spcAft>
                      </a:pPr>
                      <a:r>
                        <a:rPr lang="ru-RU" sz="3000" dirty="0" smtClean="0">
                          <a:solidFill>
                            <a:schemeClr val="tx1"/>
                          </a:solidFill>
                          <a:effectLst/>
                        </a:rPr>
                        <a:t>Стрекоза</a:t>
                      </a:r>
                      <a:endParaRPr lang="ru-RU" sz="3000" dirty="0">
                        <a:solidFill>
                          <a:schemeClr val="tx1"/>
                        </a:solidFill>
                        <a:effectLst/>
                      </a:endParaRPr>
                    </a:p>
                    <a:p>
                      <a:pPr>
                        <a:lnSpc>
                          <a:spcPct val="115000"/>
                        </a:lnSpc>
                        <a:spcBef>
                          <a:spcPts val="600"/>
                        </a:spcBef>
                        <a:spcAft>
                          <a:spcPts val="600"/>
                        </a:spcAft>
                      </a:pPr>
                      <a:r>
                        <a:rPr lang="ru-RU" sz="3000" dirty="0">
                          <a:solidFill>
                            <a:schemeClr val="tx1"/>
                          </a:solidFill>
                          <a:effectLst/>
                        </a:rPr>
                        <a:t>Легкомысленная, недальновидная.</a:t>
                      </a:r>
                    </a:p>
                    <a:p>
                      <a:pPr>
                        <a:lnSpc>
                          <a:spcPct val="115000"/>
                        </a:lnSpc>
                        <a:spcBef>
                          <a:spcPts val="600"/>
                        </a:spcBef>
                        <a:spcAft>
                          <a:spcPts val="600"/>
                        </a:spcAft>
                      </a:pPr>
                      <a:r>
                        <a:rPr lang="ru-RU" sz="3000" dirty="0">
                          <a:solidFill>
                            <a:schemeClr val="tx1"/>
                          </a:solidFill>
                          <a:effectLst/>
                        </a:rPr>
                        <a:t>Пела, плясала, не думала.</a:t>
                      </a:r>
                    </a:p>
                    <a:p>
                      <a:pPr>
                        <a:lnSpc>
                          <a:spcPct val="115000"/>
                        </a:lnSpc>
                        <a:spcBef>
                          <a:spcPts val="600"/>
                        </a:spcBef>
                        <a:spcAft>
                          <a:spcPts val="600"/>
                        </a:spcAft>
                      </a:pPr>
                      <a:r>
                        <a:rPr lang="ru-RU" sz="3000" dirty="0">
                          <a:solidFill>
                            <a:schemeClr val="tx1"/>
                          </a:solidFill>
                          <a:effectLst/>
                        </a:rPr>
                        <a:t>Сделал дело – гуляй смело.</a:t>
                      </a:r>
                    </a:p>
                    <a:p>
                      <a:pPr>
                        <a:lnSpc>
                          <a:spcPct val="115000"/>
                        </a:lnSpc>
                        <a:spcBef>
                          <a:spcPts val="600"/>
                        </a:spcBef>
                        <a:spcAft>
                          <a:spcPts val="600"/>
                        </a:spcAft>
                      </a:pPr>
                      <a:r>
                        <a:rPr lang="ru-RU" sz="3000" dirty="0">
                          <a:solidFill>
                            <a:schemeClr val="tx1"/>
                          </a:solidFill>
                          <a:effectLst/>
                        </a:rPr>
                        <a:t>Беспечность.</a:t>
                      </a:r>
                      <a:endParaRPr lang="ru-RU" sz="3000" dirty="0">
                        <a:solidFill>
                          <a:schemeClr val="tx1"/>
                        </a:solidFill>
                        <a:effectLst/>
                        <a:latin typeface="Calibri"/>
                        <a:ea typeface="Calibri"/>
                        <a:cs typeface="Times New Roman"/>
                      </a:endParaRPr>
                    </a:p>
                  </a:txBody>
                  <a:tcPr marL="19050" marR="19050" marT="19050" marB="19050">
                    <a:solidFill>
                      <a:schemeClr val="accent3">
                        <a:lumMod val="40000"/>
                        <a:lumOff val="60000"/>
                      </a:schemeClr>
                    </a:solidFill>
                  </a:tcPr>
                </a:tc>
                <a:tc>
                  <a:txBody>
                    <a:bodyPr/>
                    <a:lstStyle/>
                    <a:p>
                      <a:pPr>
                        <a:lnSpc>
                          <a:spcPct val="115000"/>
                        </a:lnSpc>
                        <a:spcAft>
                          <a:spcPts val="0"/>
                        </a:spcAft>
                      </a:pPr>
                      <a:r>
                        <a:rPr lang="ru-RU" sz="3000" dirty="0">
                          <a:solidFill>
                            <a:schemeClr val="tx1"/>
                          </a:solidFill>
                          <a:effectLst/>
                        </a:rPr>
                        <a:t> </a:t>
                      </a:r>
                      <a:r>
                        <a:rPr lang="ru-RU" sz="3000" dirty="0" smtClean="0">
                          <a:solidFill>
                            <a:schemeClr val="tx1"/>
                          </a:solidFill>
                          <a:effectLst/>
                        </a:rPr>
                        <a:t>Муравей</a:t>
                      </a:r>
                      <a:endParaRPr lang="ru-RU" sz="3000" dirty="0">
                        <a:solidFill>
                          <a:schemeClr val="tx1"/>
                        </a:solidFill>
                        <a:effectLst/>
                      </a:endParaRPr>
                    </a:p>
                    <a:p>
                      <a:pPr>
                        <a:lnSpc>
                          <a:spcPct val="115000"/>
                        </a:lnSpc>
                        <a:spcBef>
                          <a:spcPts val="600"/>
                        </a:spcBef>
                        <a:spcAft>
                          <a:spcPts val="600"/>
                        </a:spcAft>
                      </a:pPr>
                      <a:r>
                        <a:rPr lang="ru-RU" sz="3000" dirty="0">
                          <a:solidFill>
                            <a:schemeClr val="tx1"/>
                          </a:solidFill>
                          <a:effectLst/>
                        </a:rPr>
                        <a:t>Трудолюбивый, умный.</a:t>
                      </a:r>
                    </a:p>
                    <a:p>
                      <a:pPr>
                        <a:lnSpc>
                          <a:spcPct val="115000"/>
                        </a:lnSpc>
                        <a:spcBef>
                          <a:spcPts val="600"/>
                        </a:spcBef>
                        <a:spcAft>
                          <a:spcPts val="600"/>
                        </a:spcAft>
                      </a:pPr>
                      <a:r>
                        <a:rPr lang="ru-RU" sz="3000" dirty="0">
                          <a:solidFill>
                            <a:schemeClr val="tx1"/>
                          </a:solidFill>
                          <a:effectLst/>
                        </a:rPr>
                        <a:t>Работает, ползает, ищет.</a:t>
                      </a:r>
                    </a:p>
                    <a:p>
                      <a:pPr>
                        <a:lnSpc>
                          <a:spcPct val="115000"/>
                        </a:lnSpc>
                        <a:spcBef>
                          <a:spcPts val="600"/>
                        </a:spcBef>
                        <a:spcAft>
                          <a:spcPts val="600"/>
                        </a:spcAft>
                      </a:pPr>
                      <a:r>
                        <a:rPr lang="ru-RU" sz="3000" dirty="0">
                          <a:solidFill>
                            <a:schemeClr val="tx1"/>
                          </a:solidFill>
                          <a:effectLst/>
                        </a:rPr>
                        <a:t>Чётко знает свои обязанности.</a:t>
                      </a:r>
                    </a:p>
                    <a:p>
                      <a:pPr>
                        <a:lnSpc>
                          <a:spcPct val="115000"/>
                        </a:lnSpc>
                        <a:spcBef>
                          <a:spcPts val="600"/>
                        </a:spcBef>
                        <a:spcAft>
                          <a:spcPts val="600"/>
                        </a:spcAft>
                      </a:pPr>
                      <a:r>
                        <a:rPr lang="ru-RU" sz="3000" dirty="0">
                          <a:solidFill>
                            <a:schemeClr val="tx1"/>
                          </a:solidFill>
                          <a:effectLst/>
                        </a:rPr>
                        <a:t>Работа.</a:t>
                      </a:r>
                      <a:endParaRPr lang="ru-RU" sz="3000" dirty="0">
                        <a:solidFill>
                          <a:schemeClr val="tx1"/>
                        </a:solidFill>
                        <a:effectLst/>
                        <a:latin typeface="Calibri"/>
                        <a:ea typeface="Calibri"/>
                        <a:cs typeface="Times New Roman"/>
                      </a:endParaRPr>
                    </a:p>
                  </a:txBody>
                  <a:tcPr marL="19050" marR="19050" marT="19050" marB="19050">
                    <a:solidFill>
                      <a:schemeClr val="accent6">
                        <a:lumMod val="20000"/>
                        <a:lumOff val="80000"/>
                      </a:schemeClr>
                    </a:solidFill>
                  </a:tcPr>
                </a:tc>
              </a:tr>
            </a:tbl>
          </a:graphicData>
        </a:graphic>
      </p:graphicFrame>
      <p:sp>
        <p:nvSpPr>
          <p:cNvPr id="7" name="Прямоугольник 6"/>
          <p:cNvSpPr/>
          <p:nvPr/>
        </p:nvSpPr>
        <p:spPr>
          <a:xfrm>
            <a:off x="1617471" y="764704"/>
            <a:ext cx="6192688" cy="611449"/>
          </a:xfrm>
          <a:prstGeom prst="rect">
            <a:avLst/>
          </a:prstGeom>
        </p:spPr>
        <p:txBody>
          <a:bodyPr wrap="square">
            <a:spAutoFit/>
          </a:bodyPr>
          <a:lstStyle/>
          <a:p>
            <a:pPr algn="r">
              <a:lnSpc>
                <a:spcPct val="115000"/>
              </a:lnSpc>
              <a:spcBef>
                <a:spcPts val="600"/>
              </a:spcBef>
              <a:spcAft>
                <a:spcPts val="600"/>
              </a:spcAft>
            </a:pPr>
            <a:r>
              <a:rPr lang="ru-RU" sz="3200" b="1" u="sng" dirty="0" err="1">
                <a:solidFill>
                  <a:srgbClr val="FF0000"/>
                </a:solidFill>
              </a:rPr>
              <a:t>И.Крылов</a:t>
            </a:r>
            <a:r>
              <a:rPr lang="ru-RU" sz="3200" b="1" u="sng" dirty="0">
                <a:solidFill>
                  <a:srgbClr val="FF0000"/>
                </a:solidFill>
              </a:rPr>
              <a:t> «Стрекоза и Муравей»</a:t>
            </a:r>
            <a:endParaRPr lang="ru-RU" sz="3200" b="1" dirty="0">
              <a:solidFill>
                <a:srgbClr val="FF0000"/>
              </a:solidFill>
            </a:endParaRPr>
          </a:p>
        </p:txBody>
      </p:sp>
    </p:spTree>
    <p:extLst>
      <p:ext uri="{BB962C8B-B14F-4D97-AF65-F5344CB8AC3E}">
        <p14:creationId xmlns:p14="http://schemas.microsoft.com/office/powerpoint/2010/main" val="303764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8614204" cy="5632311"/>
          </a:xfrm>
          <a:prstGeom prst="rect">
            <a:avLst/>
          </a:prstGeom>
        </p:spPr>
        <p:txBody>
          <a:bodyPr wrap="square">
            <a:spAutoFit/>
          </a:bodyPr>
          <a:lstStyle/>
          <a:p>
            <a:pPr algn="just"/>
            <a:r>
              <a:rPr lang="ru-RU" sz="2000" b="1" i="1" u="sng" dirty="0">
                <a:latin typeface="Times New Roman" panose="02020603050405020304" pitchFamily="18" charset="0"/>
                <a:cs typeface="Times New Roman" panose="02020603050405020304" pitchFamily="18" charset="0"/>
              </a:rPr>
              <a:t>Лиса</a:t>
            </a:r>
            <a:endParaRPr lang="ru-RU" sz="2000" b="1"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Какая она и почему? (</a:t>
            </a:r>
            <a:r>
              <a:rPr lang="ru-RU" sz="2000" b="1" i="1" dirty="0">
                <a:latin typeface="Times New Roman" panose="02020603050405020304" pitchFamily="18" charset="0"/>
                <a:cs typeface="Times New Roman" panose="02020603050405020304" pitchFamily="18" charset="0"/>
              </a:rPr>
              <a:t>Рыжая, хвастливая, хитрая, скромная, умная, лукавая</a:t>
            </a:r>
            <a:r>
              <a:rPr lang="ru-RU" sz="2000" i="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Что делает в сказке, почему? (</a:t>
            </a:r>
            <a:r>
              <a:rPr lang="ru-RU" sz="2000" b="1" i="1" dirty="0">
                <a:latin typeface="Times New Roman" panose="02020603050405020304" pitchFamily="18" charset="0"/>
                <a:cs typeface="Times New Roman" panose="02020603050405020304" pitchFamily="18" charset="0"/>
              </a:rPr>
              <a:t>Обманывает, поет, замышляет недоброе, жульничает, съедает, хвастается.</a:t>
            </a:r>
            <a:r>
              <a:rPr lang="ru-RU" sz="2000" i="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Выразим свое отношение к лисе: «Кто она по сути своей?» (</a:t>
            </a:r>
            <a:r>
              <a:rPr lang="ru-RU" sz="2000" b="1" i="1" dirty="0">
                <a:latin typeface="Times New Roman" panose="02020603050405020304" pitchFamily="18" charset="0"/>
                <a:cs typeface="Times New Roman" panose="02020603050405020304" pitchFamily="18" charset="0"/>
              </a:rPr>
              <a:t>Плутовка, обманщица, хитрец, лгунья</a:t>
            </a:r>
            <a:r>
              <a:rPr lang="ru-RU" sz="2000" i="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А это качество хорошее или плохое?</a:t>
            </a:r>
            <a:endParaRPr lang="ru-RU" sz="2000" dirty="0">
              <a:latin typeface="Times New Roman" panose="02020603050405020304" pitchFamily="18" charset="0"/>
              <a:cs typeface="Times New Roman" panose="02020603050405020304" pitchFamily="18" charset="0"/>
            </a:endParaRPr>
          </a:p>
          <a:p>
            <a:pPr algn="just"/>
            <a:r>
              <a:rPr lang="ru-RU" sz="2000" i="1" u="sng" dirty="0">
                <a:latin typeface="Times New Roman" panose="02020603050405020304" pitchFamily="18" charset="0"/>
                <a:cs typeface="Times New Roman" panose="02020603050405020304" pitchFamily="18" charset="0"/>
              </a:rPr>
              <a:t>Вот что у нас получилось к концу урока.</a:t>
            </a:r>
            <a:endParaRPr lang="ru-RU" sz="2000" u="sng"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Лиса</a:t>
            </a:r>
            <a:endParaRPr lang="ru-RU" sz="2000" b="1"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Хитрая, хвастливая</a:t>
            </a:r>
            <a:endParaRPr lang="ru-RU" sz="2000" b="1"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Обманывает, замышляет недоброе, хвастается</a:t>
            </a:r>
            <a:endParaRPr lang="ru-RU" sz="2000" b="1"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Плутовка</a:t>
            </a:r>
            <a:endParaRPr lang="ru-RU" sz="2000" b="1"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Это плохо</a:t>
            </a:r>
            <a:endParaRPr lang="ru-RU" sz="2000" b="1" dirty="0">
              <a:latin typeface="Times New Roman" panose="02020603050405020304" pitchFamily="18" charset="0"/>
              <a:cs typeface="Times New Roman" panose="02020603050405020304" pitchFamily="18" charset="0"/>
            </a:endParaRPr>
          </a:p>
          <a:p>
            <a:pPr algn="just"/>
            <a:r>
              <a:rPr lang="ru-RU" sz="2000" i="1" u="sng" dirty="0">
                <a:latin typeface="Times New Roman" panose="02020603050405020304" pitchFamily="18" charset="0"/>
                <a:cs typeface="Times New Roman" panose="02020603050405020304" pitchFamily="18" charset="0"/>
              </a:rPr>
              <a:t>Когда на доске появился </a:t>
            </a:r>
            <a:r>
              <a:rPr lang="ru-RU" sz="2000" i="1" u="sng" dirty="0" err="1">
                <a:latin typeface="Times New Roman" panose="02020603050405020304" pitchFamily="18" charset="0"/>
                <a:cs typeface="Times New Roman" panose="02020603050405020304" pitchFamily="18" charset="0"/>
              </a:rPr>
              <a:t>синквейн</a:t>
            </a:r>
            <a:r>
              <a:rPr lang="ru-RU" sz="2000" i="1" u="sng" dirty="0">
                <a:latin typeface="Times New Roman" panose="02020603050405020304" pitchFamily="18" charset="0"/>
                <a:cs typeface="Times New Roman" panose="02020603050405020304" pitchFamily="18" charset="0"/>
              </a:rPr>
              <a:t>, дети выходили к доске и озвучивали его:</a:t>
            </a:r>
            <a:endParaRPr lang="ru-RU" sz="2000" u="sng"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Дети: </a:t>
            </a:r>
            <a:r>
              <a:rPr lang="ru-RU" sz="2000" b="1" i="1" dirty="0">
                <a:latin typeface="Times New Roman" panose="02020603050405020304" pitchFamily="18" charset="0"/>
                <a:cs typeface="Times New Roman" panose="02020603050405020304" pitchFamily="18" charset="0"/>
              </a:rPr>
              <a:t>Главный герой сказки – лиса. Она хитрая, хвастливая, все время что-то замышляет, всех обманывает, а потом этим еще и хвастается. Она плутовка, и это плохо.</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323528" y="980728"/>
            <a:ext cx="7776864" cy="5256584"/>
          </a:xfrm>
        </p:spPr>
        <p:txBody>
          <a:bodyPr>
            <a:normAutofit fontScale="97500" lnSpcReduction="10000"/>
          </a:bodyPr>
          <a:lstStyle/>
          <a:p>
            <a:pPr algn="just">
              <a:buNone/>
            </a:pPr>
            <a:r>
              <a:rPr lang="ru-RU" b="1" dirty="0" smtClean="0">
                <a:latin typeface="Times New Roman" pitchFamily="18" charset="0"/>
                <a:cs typeface="Times New Roman" pitchFamily="18" charset="0"/>
              </a:rPr>
              <a:t>ТРКМЧП</a:t>
            </a:r>
            <a:r>
              <a:rPr lang="ru-RU" dirty="0" smtClean="0">
                <a:latin typeface="Times New Roman" pitchFamily="18" charset="0"/>
                <a:cs typeface="Times New Roman" pitchFamily="18" charset="0"/>
              </a:rPr>
              <a:t> – целостная система, формирующая навыки работы с информацией в процессе чтения и письма. Она направлена на то, чтобы заинтересовать ученика, то есть пробудить в нём исследовательскую, творческую активность, задействовать уже имеющиеся знания, затем – представить условия для осмысления нового материала и помочь ему творчески переработать и обобщить полученные знания.</a:t>
            </a:r>
            <a:endParaRPr lang="ru-RU" b="1" dirty="0" smtClean="0">
              <a:latin typeface="Times New Roman" pitchFamily="18" charset="0"/>
              <a:cs typeface="Times New Roman" pitchFamily="18" charset="0"/>
            </a:endParaRPr>
          </a:p>
          <a:p>
            <a:pPr algn="just">
              <a:buNone/>
            </a:pP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92696"/>
            <a:ext cx="7992888" cy="6093976"/>
          </a:xfrm>
          <a:prstGeom prst="rect">
            <a:avLst/>
          </a:prstGeom>
        </p:spPr>
        <p:txBody>
          <a:bodyPr wrap="square">
            <a:spAutoFit/>
          </a:bodyPr>
          <a:lstStyle/>
          <a:p>
            <a:pPr algn="just"/>
            <a:r>
              <a:rPr lang="ru-RU" sz="2600" b="1" i="1" u="sng" dirty="0"/>
              <a:t>Урок чтения: стихи об осени (Пушкин)</a:t>
            </a:r>
            <a:endParaRPr lang="ru-RU" sz="2600" b="1" dirty="0"/>
          </a:p>
          <a:p>
            <a:pPr algn="just"/>
            <a:r>
              <a:rPr lang="ru-RU" sz="2600" i="1" dirty="0" smtClean="0"/>
              <a:t>-Составим </a:t>
            </a:r>
            <a:r>
              <a:rPr lang="ru-RU" sz="2600" i="1" dirty="0" err="1"/>
              <a:t>синквейн</a:t>
            </a:r>
            <a:r>
              <a:rPr lang="ru-RU" sz="2600" i="1" dirty="0"/>
              <a:t>, чтобы лучше понять чувства, настроение автора в осеннюю пору.</a:t>
            </a:r>
            <a:endParaRPr lang="ru-RU" sz="2600" dirty="0"/>
          </a:p>
          <a:p>
            <a:pPr algn="just"/>
            <a:r>
              <a:rPr lang="ru-RU" sz="2600" b="1" i="1" dirty="0">
                <a:solidFill>
                  <a:srgbClr val="0000FF"/>
                </a:solidFill>
              </a:rPr>
              <a:t>Осень</a:t>
            </a:r>
            <a:endParaRPr lang="ru-RU" sz="2600" b="1" dirty="0">
              <a:solidFill>
                <a:srgbClr val="0000FF"/>
              </a:solidFill>
            </a:endParaRPr>
          </a:p>
          <a:p>
            <a:pPr algn="just"/>
            <a:r>
              <a:rPr lang="ru-RU" sz="2600" i="1" dirty="0"/>
              <a:t>(Какая осень?)</a:t>
            </a:r>
            <a:endParaRPr lang="ru-RU" sz="2600" dirty="0"/>
          </a:p>
          <a:p>
            <a:pPr algn="just"/>
            <a:r>
              <a:rPr lang="ru-RU" sz="2600" b="1" i="1" dirty="0">
                <a:solidFill>
                  <a:srgbClr val="0000FF"/>
                </a:solidFill>
              </a:rPr>
              <a:t>Унылая, прощальная (пышная)</a:t>
            </a:r>
            <a:endParaRPr lang="ru-RU" sz="2600" b="1" dirty="0">
              <a:solidFill>
                <a:srgbClr val="0000FF"/>
              </a:solidFill>
            </a:endParaRPr>
          </a:p>
          <a:p>
            <a:pPr algn="just"/>
            <a:r>
              <a:rPr lang="ru-RU" sz="2600" i="1" dirty="0"/>
              <a:t>(Что делает осень?)</a:t>
            </a:r>
            <a:endParaRPr lang="ru-RU" sz="2600" dirty="0"/>
          </a:p>
          <a:p>
            <a:pPr algn="just"/>
            <a:r>
              <a:rPr lang="ru-RU" sz="2600" b="1" i="1" dirty="0">
                <a:solidFill>
                  <a:srgbClr val="0000FF"/>
                </a:solidFill>
              </a:rPr>
              <a:t>Очаровывает, увядает, дышит</a:t>
            </a:r>
            <a:endParaRPr lang="ru-RU" sz="2600" b="1" dirty="0">
              <a:solidFill>
                <a:srgbClr val="0000FF"/>
              </a:solidFill>
              <a:latin typeface="Times New Roman" panose="02020603050405020304" pitchFamily="18" charset="0"/>
              <a:cs typeface="Times New Roman" panose="02020603050405020304" pitchFamily="18" charset="0"/>
            </a:endParaRPr>
          </a:p>
          <a:p>
            <a:pPr algn="just"/>
            <a:r>
              <a:rPr lang="ru-RU" sz="2600" i="1" dirty="0"/>
              <a:t>(Какие чувства у автора вызывает осень?)</a:t>
            </a:r>
            <a:endParaRPr lang="ru-RU" sz="2600" dirty="0"/>
          </a:p>
          <a:p>
            <a:pPr algn="just"/>
            <a:r>
              <a:rPr lang="ru-RU" sz="2600" b="1" i="1" dirty="0">
                <a:solidFill>
                  <a:srgbClr val="0000FF"/>
                </a:solidFill>
              </a:rPr>
              <a:t>Любит, приветствует, радуется</a:t>
            </a:r>
            <a:endParaRPr lang="ru-RU" sz="2600" b="1" dirty="0">
              <a:solidFill>
                <a:srgbClr val="0000FF"/>
              </a:solidFill>
            </a:endParaRPr>
          </a:p>
          <a:p>
            <a:pPr algn="just"/>
            <a:r>
              <a:rPr lang="ru-RU" sz="2600" i="1" dirty="0"/>
              <a:t>(Как автор называет осень?)</a:t>
            </a:r>
            <a:endParaRPr lang="ru-RU" sz="2600" dirty="0"/>
          </a:p>
          <a:p>
            <a:pPr algn="just"/>
            <a:r>
              <a:rPr lang="ru-RU" sz="2600" b="1" i="1" dirty="0">
                <a:solidFill>
                  <a:srgbClr val="0000FF"/>
                </a:solidFill>
              </a:rPr>
              <a:t>Очей очарованье</a:t>
            </a:r>
            <a:endParaRPr lang="ru-RU" sz="2600" b="1" dirty="0">
              <a:solidFill>
                <a:srgbClr val="0000FF"/>
              </a:solidFill>
            </a:endParaRPr>
          </a:p>
          <a:p>
            <a:pPr algn="just"/>
            <a:r>
              <a:rPr lang="ru-RU" sz="2600" i="1" dirty="0"/>
              <a:t>Используя </a:t>
            </a:r>
            <a:r>
              <a:rPr lang="ru-RU" sz="2600" i="1" dirty="0" err="1"/>
              <a:t>синквейн</a:t>
            </a:r>
            <a:r>
              <a:rPr lang="ru-RU" sz="2600" i="1" dirty="0"/>
              <a:t>, </a:t>
            </a:r>
            <a:r>
              <a:rPr lang="ru-RU" sz="2600" i="1" dirty="0" smtClean="0"/>
              <a:t>расскажите </a:t>
            </a:r>
            <a:r>
              <a:rPr lang="ru-RU" sz="2600" i="1" dirty="0"/>
              <a:t>о чувствах поэта к осени.</a:t>
            </a:r>
            <a:endParaRPr lang="ru-RU" sz="2600" dirty="0"/>
          </a:p>
          <a:p>
            <a:pPr algn="just"/>
            <a:r>
              <a:rPr lang="ru-RU" sz="2600" i="1" dirty="0"/>
              <a:t> </a:t>
            </a:r>
            <a:endParaRPr lang="ru-RU" sz="2600" dirty="0"/>
          </a:p>
        </p:txBody>
      </p:sp>
    </p:spTree>
    <p:extLst>
      <p:ext uri="{BB962C8B-B14F-4D97-AF65-F5344CB8AC3E}">
        <p14:creationId xmlns:p14="http://schemas.microsoft.com/office/powerpoint/2010/main" val="254352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atin typeface="Times New Roman" pitchFamily="18" charset="0"/>
                <a:cs typeface="Times New Roman" pitchFamily="18" charset="0"/>
              </a:rPr>
              <a:t>Приём «Кубик»</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683568" y="1134808"/>
            <a:ext cx="7715200" cy="4525963"/>
          </a:xfrm>
        </p:spPr>
        <p:txBody>
          <a:bodyPr/>
          <a:lstStyle/>
          <a:p>
            <a:pPr>
              <a:buNone/>
            </a:pPr>
            <a:r>
              <a:rPr lang="ru-RU" dirty="0" smtClean="0">
                <a:latin typeface="Times New Roman" pitchFamily="18" charset="0"/>
                <a:cs typeface="Times New Roman" pitchFamily="18" charset="0"/>
              </a:rPr>
              <a:t>Используется на стадии осмысления для закрепления новых знаний.</a:t>
            </a:r>
          </a:p>
          <a:p>
            <a:pPr>
              <a:buNone/>
            </a:pPr>
            <a:r>
              <a:rPr lang="ru-RU" dirty="0" smtClean="0">
                <a:latin typeface="Times New Roman" pitchFamily="18" charset="0"/>
                <a:cs typeface="Times New Roman" pitchFamily="18" charset="0"/>
              </a:rPr>
              <a:t> На каждой стороне кубика пишется вопрос или задание. Ведущий бросает кубик, ученики отвечают на вопрос (выполняют задание).</a:t>
            </a:r>
          </a:p>
        </p:txBody>
      </p:sp>
      <p:pic>
        <p:nvPicPr>
          <p:cNvPr id="2050" name="Picture 2" descr="http://img-fotki.yandex.ru/get/4417/119528728.da8/0_a5310_a2123872_XL"/>
          <p:cNvPicPr>
            <a:picLocks noChangeAspect="1" noChangeArrowheads="1"/>
          </p:cNvPicPr>
          <p:nvPr/>
        </p:nvPicPr>
        <p:blipFill>
          <a:blip r:embed="rId2" cstate="print"/>
          <a:srcRect/>
          <a:stretch>
            <a:fillRect/>
          </a:stretch>
        </p:blipFill>
        <p:spPr bwMode="auto">
          <a:xfrm>
            <a:off x="4716016" y="3573016"/>
            <a:ext cx="3448926" cy="2664296"/>
          </a:xfrm>
          <a:prstGeom prst="rect">
            <a:avLst/>
          </a:prstGeom>
          <a:noFill/>
        </p:spPr>
      </p:pic>
    </p:spTree>
    <p:extLst>
      <p:ext uri="{BB962C8B-B14F-4D97-AF65-F5344CB8AC3E}">
        <p14:creationId xmlns:p14="http://schemas.microsoft.com/office/powerpoint/2010/main" val="3222868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92696"/>
            <a:ext cx="7920880" cy="5832648"/>
          </a:xfrm>
        </p:spPr>
        <p:txBody>
          <a:bodyPr>
            <a:normAutofit/>
          </a:bodyPr>
          <a:lstStyle/>
          <a:p>
            <a:pPr algn="ctr">
              <a:buNone/>
            </a:pPr>
            <a:r>
              <a:rPr lang="ru-RU" sz="2800" b="1" dirty="0" smtClean="0">
                <a:latin typeface="Times New Roman" pitchFamily="18" charset="0"/>
                <a:cs typeface="Times New Roman" pitchFamily="18" charset="0"/>
              </a:rPr>
              <a:t>Тема «Понятие о времени. Часы»</a:t>
            </a:r>
          </a:p>
          <a:p>
            <a:pPr>
              <a:buFontTx/>
              <a:buChar char="-"/>
            </a:pPr>
            <a:r>
              <a:rPr lang="ru-RU" sz="2800" i="1" dirty="0" smtClean="0">
                <a:latin typeface="Times New Roman" pitchFamily="18" charset="0"/>
                <a:cs typeface="Times New Roman" pitchFamily="18" charset="0"/>
              </a:rPr>
              <a:t>Почему</a:t>
            </a:r>
            <a:r>
              <a:rPr lang="ru-RU" sz="2800" dirty="0" smtClean="0">
                <a:latin typeface="Times New Roman" pitchFamily="18" charset="0"/>
                <a:cs typeface="Times New Roman" pitchFamily="18" charset="0"/>
              </a:rPr>
              <a:t> современные часы удобнее, чем древние?</a:t>
            </a:r>
          </a:p>
          <a:p>
            <a:pPr>
              <a:buFontTx/>
              <a:buChar char="-"/>
            </a:pPr>
            <a:r>
              <a:rPr lang="ru-RU" sz="2800" i="1" dirty="0" smtClean="0">
                <a:latin typeface="Times New Roman" pitchFamily="18" charset="0"/>
                <a:cs typeface="Times New Roman" pitchFamily="18" charset="0"/>
              </a:rPr>
              <a:t>Объясни, </a:t>
            </a:r>
            <a:r>
              <a:rPr lang="ru-RU" sz="2800" dirty="0" smtClean="0">
                <a:latin typeface="Times New Roman" pitchFamily="18" charset="0"/>
                <a:cs typeface="Times New Roman" pitchFamily="18" charset="0"/>
              </a:rPr>
              <a:t>почему нельзя пользоваться солнечными часами в пасмурную погоду?</a:t>
            </a:r>
          </a:p>
          <a:p>
            <a:pPr>
              <a:buFontTx/>
              <a:buChar char="-"/>
            </a:pPr>
            <a:r>
              <a:rPr lang="ru-RU" sz="2800" i="1" dirty="0" smtClean="0">
                <a:latin typeface="Times New Roman" pitchFamily="18" charset="0"/>
                <a:cs typeface="Times New Roman" pitchFamily="18" charset="0"/>
              </a:rPr>
              <a:t>Назови</a:t>
            </a:r>
            <a:r>
              <a:rPr lang="ru-RU" sz="2800" dirty="0" smtClean="0">
                <a:latin typeface="Times New Roman" pitchFamily="18" charset="0"/>
                <a:cs typeface="Times New Roman" pitchFamily="18" charset="0"/>
              </a:rPr>
              <a:t>, с какими часами познакомились сегодня на уроке?</a:t>
            </a:r>
          </a:p>
          <a:p>
            <a:pPr>
              <a:buFontTx/>
              <a:buChar char="-"/>
            </a:pPr>
            <a:r>
              <a:rPr lang="ru-RU" sz="2800" i="1" dirty="0" smtClean="0">
                <a:latin typeface="Times New Roman" pitchFamily="18" charset="0"/>
                <a:cs typeface="Times New Roman" pitchFamily="18" charset="0"/>
              </a:rPr>
              <a:t>Предположи</a:t>
            </a:r>
            <a:r>
              <a:rPr lang="ru-RU" sz="2800" dirty="0" smtClean="0">
                <a:latin typeface="Times New Roman" pitchFamily="18" charset="0"/>
                <a:cs typeface="Times New Roman" pitchFamily="18" charset="0"/>
              </a:rPr>
              <a:t>, где можно сделать цветочные часы?</a:t>
            </a:r>
          </a:p>
          <a:p>
            <a:pPr>
              <a:buFontTx/>
              <a:buChar char="-"/>
            </a:pPr>
            <a:r>
              <a:rPr lang="ru-RU" sz="2800" i="1" dirty="0" smtClean="0">
                <a:latin typeface="Times New Roman" pitchFamily="18" charset="0"/>
                <a:cs typeface="Times New Roman" pitchFamily="18" charset="0"/>
              </a:rPr>
              <a:t>Придумай</a:t>
            </a:r>
            <a:r>
              <a:rPr lang="ru-RU" sz="2800" dirty="0" smtClean="0">
                <a:latin typeface="Times New Roman" pitchFamily="18" charset="0"/>
                <a:cs typeface="Times New Roman" pitchFamily="18" charset="0"/>
              </a:rPr>
              <a:t> своё название часам.</a:t>
            </a:r>
          </a:p>
          <a:p>
            <a:pPr>
              <a:buFontTx/>
              <a:buChar char="-"/>
            </a:pPr>
            <a:r>
              <a:rPr lang="ru-RU" sz="2800" i="1" dirty="0" smtClean="0">
                <a:latin typeface="Times New Roman" pitchFamily="18" charset="0"/>
                <a:cs typeface="Times New Roman" pitchFamily="18" charset="0"/>
              </a:rPr>
              <a:t>Поделись</a:t>
            </a:r>
            <a:r>
              <a:rPr lang="ru-RU" sz="2800" dirty="0" smtClean="0">
                <a:latin typeface="Times New Roman" pitchFamily="18" charset="0"/>
                <a:cs typeface="Times New Roman" pitchFamily="18" charset="0"/>
              </a:rPr>
              <a:t> своим мнением о сегодняшнем уроке.</a:t>
            </a:r>
          </a:p>
          <a:p>
            <a:pPr>
              <a:buNone/>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74086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902" y="889185"/>
            <a:ext cx="9036496" cy="369332"/>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Класс разбивается на шесть групп, каждая получает шляпу определённого цвета.</a:t>
            </a:r>
          </a:p>
        </p:txBody>
      </p:sp>
      <p:sp>
        <p:nvSpPr>
          <p:cNvPr id="5" name="Rectangle 2"/>
          <p:cNvSpPr txBox="1">
            <a:spLocks noChangeArrowheads="1"/>
          </p:cNvSpPr>
          <p:nvPr/>
        </p:nvSpPr>
        <p:spPr>
          <a:xfrm>
            <a:off x="1107410" y="516206"/>
            <a:ext cx="7498080" cy="3925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Times New Roman" pitchFamily="18" charset="0"/>
                <a:cs typeface="Times New Roman" pitchFamily="18" charset="0"/>
              </a:rPr>
              <a:t>Приём «Шесть шляп мышления»</a:t>
            </a:r>
            <a:endParaRPr lang="ru-RU" sz="2800" b="1" dirty="0" smtClean="0">
              <a:latin typeface="Times New Roman" pitchFamily="18" charset="0"/>
              <a:cs typeface="Times New Roman" pitchFamily="18" charset="0"/>
            </a:endParaRPr>
          </a:p>
        </p:txBody>
      </p:sp>
      <p:sp>
        <p:nvSpPr>
          <p:cNvPr id="6" name="Прямоугольник 5"/>
          <p:cNvSpPr/>
          <p:nvPr/>
        </p:nvSpPr>
        <p:spPr>
          <a:xfrm>
            <a:off x="117848" y="1256270"/>
            <a:ext cx="7999490" cy="5047536"/>
          </a:xfrm>
          <a:prstGeom prst="rect">
            <a:avLst/>
          </a:prstGeom>
        </p:spPr>
        <p:txBody>
          <a:bodyPr wrap="square">
            <a:spAutoFit/>
          </a:bodyPr>
          <a:lstStyle/>
          <a:p>
            <a:pPr algn="just"/>
            <a:r>
              <a:rPr lang="ru-RU" sz="2300" b="1" u="sng" dirty="0">
                <a:latin typeface="Times New Roman" panose="02020603050405020304" pitchFamily="18" charset="0"/>
                <a:cs typeface="Times New Roman" panose="02020603050405020304" pitchFamily="18" charset="0"/>
              </a:rPr>
              <a:t>Белая шляпа</a:t>
            </a:r>
            <a:r>
              <a:rPr lang="ru-RU" sz="2300" b="1" i="1" u="sng" dirty="0">
                <a:latin typeface="Times New Roman" panose="02020603050405020304" pitchFamily="18" charset="0"/>
                <a:cs typeface="Times New Roman" panose="02020603050405020304" pitchFamily="18" charset="0"/>
              </a:rPr>
              <a:t>: статистическая</a:t>
            </a:r>
            <a:r>
              <a:rPr lang="ru-RU" sz="2300" i="1" dirty="0">
                <a:latin typeface="Times New Roman" panose="02020603050405020304" pitchFamily="18" charset="0"/>
                <a:cs typeface="Times New Roman" panose="02020603050405020304" pitchFamily="18" charset="0"/>
              </a:rPr>
              <a:t>. </a:t>
            </a:r>
            <a:r>
              <a:rPr lang="ru-RU" sz="2300" i="1" dirty="0" smtClean="0">
                <a:latin typeface="Times New Roman" panose="02020603050405020304" pitchFamily="18" charset="0"/>
                <a:cs typeface="Times New Roman" panose="02020603050405020304" pitchFamily="18" charset="0"/>
              </a:rPr>
              <a:t>Это цвет информации. Нас интересуют только факты</a:t>
            </a:r>
            <a:r>
              <a:rPr lang="ru-RU" sz="2300" i="1" dirty="0">
                <a:latin typeface="Times New Roman" panose="02020603050405020304" pitchFamily="18" charset="0"/>
                <a:cs typeface="Times New Roman" panose="02020603050405020304" pitchFamily="18" charset="0"/>
              </a:rPr>
              <a:t>. Мы задаемся вопросами о том, что мы уже знаем, каких данных недостаточно, какая еще информация нам необходима и как нам ее получить.</a:t>
            </a:r>
            <a:endParaRPr lang="ru-RU" sz="2300" dirty="0">
              <a:latin typeface="Times New Roman" panose="02020603050405020304" pitchFamily="18" charset="0"/>
              <a:cs typeface="Times New Roman" panose="02020603050405020304" pitchFamily="18" charset="0"/>
            </a:endParaRPr>
          </a:p>
          <a:p>
            <a:pPr algn="just"/>
            <a:r>
              <a:rPr lang="ru-RU" sz="2300" b="1" u="sng" dirty="0">
                <a:latin typeface="Times New Roman" panose="02020603050405020304" pitchFamily="18" charset="0"/>
                <a:cs typeface="Times New Roman" panose="02020603050405020304" pitchFamily="18" charset="0"/>
              </a:rPr>
              <a:t>Красная шляпа: эмоциональная</a:t>
            </a:r>
            <a:r>
              <a:rPr lang="ru-RU" sz="2300" b="1" dirty="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Учащиеся </a:t>
            </a:r>
            <a:r>
              <a:rPr lang="ru-RU" sz="2300" dirty="0">
                <a:latin typeface="Times New Roman" panose="02020603050405020304" pitchFamily="18" charset="0"/>
                <a:cs typeface="Times New Roman" panose="02020603050405020304" pitchFamily="18" charset="0"/>
              </a:rPr>
              <a:t>могут высказать свои чувства и интуитивные догадки относительно рассматриваемого вопроса, не вдаваясь в объяснения о том, почему это так, кто виноват и что делать. Что я чувствую по поводу данной проблемы?</a:t>
            </a:r>
          </a:p>
          <a:p>
            <a:pPr algn="just"/>
            <a:r>
              <a:rPr lang="ru-RU" sz="2300" b="1" u="sng" dirty="0">
                <a:latin typeface="Times New Roman" panose="02020603050405020304" pitchFamily="18" charset="0"/>
                <a:cs typeface="Times New Roman" panose="02020603050405020304" pitchFamily="18" charset="0"/>
              </a:rPr>
              <a:t>Черная шляпа: негативная</a:t>
            </a:r>
            <a:r>
              <a:rPr lang="ru-RU" sz="2300" b="1" dirty="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Эта </a:t>
            </a:r>
            <a:r>
              <a:rPr lang="ru-RU" sz="2300" dirty="0">
                <a:latin typeface="Times New Roman" panose="02020603050405020304" pitchFamily="18" charset="0"/>
                <a:cs typeface="Times New Roman" panose="02020603050405020304" pitchFamily="18" charset="0"/>
              </a:rPr>
              <a:t>шляпа помогает критически оценить выдвигаемые предложения, понять, насколько они реалистичны, безопасны и осуществимы. Основной смысл – сработает ли это? Насколько это безопасно? Осуществима ли эта идея</a:t>
            </a:r>
            <a:r>
              <a:rPr lang="ru-RU" sz="2300" dirty="0" smtClean="0">
                <a:latin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52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89844"/>
            <a:ext cx="7848872" cy="5262979"/>
          </a:xfrm>
          <a:prstGeom prst="rect">
            <a:avLst/>
          </a:prstGeom>
        </p:spPr>
        <p:txBody>
          <a:bodyPr wrap="square">
            <a:spAutoFit/>
          </a:bodyPr>
          <a:lstStyle/>
          <a:p>
            <a:pPr algn="just"/>
            <a:r>
              <a:rPr lang="ru-RU" sz="2400" b="1" u="sng" dirty="0">
                <a:latin typeface="Times New Roman" panose="02020603050405020304" pitchFamily="18" charset="0"/>
                <a:cs typeface="Times New Roman" panose="02020603050405020304" pitchFamily="18" charset="0"/>
              </a:rPr>
              <a:t>Желтая шляпа: позитивная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Желтая шляпа требует от нас переключить свое внимание на поиск достоинств, преимуществ и позитивных сторон рассматриваемой идеи. Зачем это делать? Каковы будут результаты? Стоит ли это делать?</a:t>
            </a:r>
          </a:p>
          <a:p>
            <a:pPr algn="just"/>
            <a:r>
              <a:rPr lang="ru-RU" sz="2400" b="1" u="sng" dirty="0">
                <a:latin typeface="Times New Roman" panose="02020603050405020304" pitchFamily="18" charset="0"/>
                <a:cs typeface="Times New Roman" panose="02020603050405020304" pitchFamily="18" charset="0"/>
              </a:rPr>
              <a:t>Зеленая шляпа: творческая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Зеленый цвет – это обновление, рост. Находясь под зеленой шляпой, дети придумывают к тексту загадки, задачи, ребусы</a:t>
            </a:r>
            <a:r>
              <a:rPr lang="ru-RU" sz="2400" dirty="0" smtClean="0">
                <a:latin typeface="Times New Roman" panose="02020603050405020304" pitchFamily="18" charset="0"/>
                <a:cs typeface="Times New Roman" panose="02020603050405020304" pitchFamily="18" charset="0"/>
              </a:rPr>
              <a:t>, составляют </a:t>
            </a:r>
            <a:r>
              <a:rPr lang="ru-RU" sz="2400" dirty="0" err="1">
                <a:latin typeface="Times New Roman" panose="02020603050405020304" pitchFamily="18" charset="0"/>
                <a:cs typeface="Times New Roman" panose="02020603050405020304" pitchFamily="18" charset="0"/>
              </a:rPr>
              <a:t>кластер,синквейн</a:t>
            </a:r>
            <a:r>
              <a:rPr lang="ru-RU" sz="2400" dirty="0">
                <a:latin typeface="Times New Roman" panose="02020603050405020304" pitchFamily="18" charset="0"/>
                <a:cs typeface="Times New Roman" panose="02020603050405020304" pitchFamily="18" charset="0"/>
              </a:rPr>
              <a:t>.</a:t>
            </a:r>
          </a:p>
          <a:p>
            <a:pPr algn="just"/>
            <a:r>
              <a:rPr lang="ru-RU" sz="2400" b="1" u="sng" dirty="0">
                <a:latin typeface="Times New Roman" panose="02020603050405020304" pitchFamily="18" charset="0"/>
                <a:cs typeface="Times New Roman" panose="02020603050405020304" pitchFamily="18" charset="0"/>
              </a:rPr>
              <a:t>Синяя шляпа: аналитическая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Синий цвет – цвет мудрости и знания. В этой шляпе группа осуществляет рефлексию по поводу всего мыслительного процесса. Подводит итог проделанной работе, намечает следующие шаги.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48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7632848" cy="4524315"/>
          </a:xfrm>
          <a:prstGeom prst="rect">
            <a:avLst/>
          </a:prstGeom>
        </p:spPr>
        <p:txBody>
          <a:bodyPr wrap="square">
            <a:spAutoFit/>
          </a:bodyPr>
          <a:lstStyle/>
          <a:p>
            <a:r>
              <a:rPr lang="ru-RU" sz="3600" u="sng" dirty="0">
                <a:latin typeface="Times New Roman" panose="02020603050405020304" pitchFamily="18" charset="0"/>
                <a:cs typeface="Times New Roman" panose="02020603050405020304" pitchFamily="18" charset="0"/>
              </a:rPr>
              <a:t>Вопросы, которые можно написать на шляпах:</a:t>
            </a:r>
            <a:endParaRPr lang="ru-RU" sz="3600" dirty="0">
              <a:latin typeface="Times New Roman" panose="02020603050405020304" pitchFamily="18" charset="0"/>
              <a:cs typeface="Times New Roman" panose="02020603050405020304" pitchFamily="18" charset="0"/>
            </a:endParaRPr>
          </a:p>
          <a:p>
            <a:r>
              <a:rPr lang="ru-RU" sz="3600" i="1" dirty="0">
                <a:latin typeface="Times New Roman" panose="02020603050405020304" pitchFamily="18" charset="0"/>
                <a:cs typeface="Times New Roman" panose="02020603050405020304" pitchFamily="18" charset="0"/>
              </a:rPr>
              <a:t>Белая шляпа</a:t>
            </a:r>
            <a:r>
              <a:rPr lang="ru-RU" sz="3600" dirty="0">
                <a:solidFill>
                  <a:srgbClr val="0000FF"/>
                </a:solidFill>
                <a:latin typeface="Times New Roman" panose="02020603050405020304" pitchFamily="18" charset="0"/>
                <a:cs typeface="Times New Roman" panose="02020603050405020304" pitchFamily="18" charset="0"/>
              </a:rPr>
              <a:t>. Сколько?</a:t>
            </a:r>
          </a:p>
          <a:p>
            <a:r>
              <a:rPr lang="ru-RU" sz="3600" i="1" dirty="0">
                <a:latin typeface="Times New Roman" panose="02020603050405020304" pitchFamily="18" charset="0"/>
                <a:cs typeface="Times New Roman" panose="02020603050405020304" pitchFamily="18" charset="0"/>
              </a:rPr>
              <a:t>Красная шляпа</a:t>
            </a:r>
            <a:r>
              <a:rPr lang="ru-RU" sz="3600" dirty="0">
                <a:latin typeface="Times New Roman" panose="02020603050405020304" pitchFamily="18" charset="0"/>
                <a:cs typeface="Times New Roman" panose="02020603050405020304" pitchFamily="18" charset="0"/>
              </a:rPr>
              <a:t>. </a:t>
            </a:r>
            <a:r>
              <a:rPr lang="ru-RU" sz="3600" dirty="0">
                <a:solidFill>
                  <a:srgbClr val="0000FF"/>
                </a:solidFill>
                <a:latin typeface="Times New Roman" panose="02020603050405020304" pitchFamily="18" charset="0"/>
                <a:cs typeface="Times New Roman" panose="02020603050405020304" pitchFamily="18" charset="0"/>
              </a:rPr>
              <a:t>Что понравилось?</a:t>
            </a:r>
          </a:p>
          <a:p>
            <a:r>
              <a:rPr lang="ru-RU" sz="3600" i="1" dirty="0">
                <a:latin typeface="Times New Roman" panose="02020603050405020304" pitchFamily="18" charset="0"/>
                <a:cs typeface="Times New Roman" panose="02020603050405020304" pitchFamily="18" charset="0"/>
              </a:rPr>
              <a:t>Чёрная шляпа.</a:t>
            </a:r>
            <a:r>
              <a:rPr lang="ru-RU" sz="3600" dirty="0">
                <a:solidFill>
                  <a:srgbClr val="0000FF"/>
                </a:solidFill>
                <a:latin typeface="Times New Roman" panose="02020603050405020304" pitchFamily="18" charset="0"/>
                <a:cs typeface="Times New Roman" panose="02020603050405020304" pitchFamily="18" charset="0"/>
              </a:rPr>
              <a:t> Что не понравилось?</a:t>
            </a:r>
          </a:p>
          <a:p>
            <a:r>
              <a:rPr lang="ru-RU" sz="3600" i="1" dirty="0">
                <a:latin typeface="Times New Roman" panose="02020603050405020304" pitchFamily="18" charset="0"/>
                <a:cs typeface="Times New Roman" panose="02020603050405020304" pitchFamily="18" charset="0"/>
              </a:rPr>
              <a:t>Желтая шляпа</a:t>
            </a:r>
            <a:r>
              <a:rPr lang="ru-RU" sz="3600" dirty="0">
                <a:latin typeface="Times New Roman" panose="02020603050405020304" pitchFamily="18" charset="0"/>
                <a:cs typeface="Times New Roman" panose="02020603050405020304" pitchFamily="18" charset="0"/>
              </a:rPr>
              <a:t>. </a:t>
            </a:r>
            <a:r>
              <a:rPr lang="ru-RU" sz="3600" dirty="0">
                <a:solidFill>
                  <a:srgbClr val="0000FF"/>
                </a:solidFill>
                <a:latin typeface="Times New Roman" panose="02020603050405020304" pitchFamily="18" charset="0"/>
                <a:cs typeface="Times New Roman" panose="02020603050405020304" pitchFamily="18" charset="0"/>
              </a:rPr>
              <a:t>Что хорошо?</a:t>
            </a:r>
          </a:p>
          <a:p>
            <a:r>
              <a:rPr lang="ru-RU" sz="3600" i="1" dirty="0">
                <a:latin typeface="Times New Roman" panose="02020603050405020304" pitchFamily="18" charset="0"/>
                <a:cs typeface="Times New Roman" panose="02020603050405020304" pitchFamily="18" charset="0"/>
              </a:rPr>
              <a:t>Синяя шляпа</a:t>
            </a:r>
            <a:r>
              <a:rPr lang="ru-RU" sz="3600" dirty="0">
                <a:latin typeface="Times New Roman" panose="02020603050405020304" pitchFamily="18" charset="0"/>
                <a:cs typeface="Times New Roman" panose="02020603050405020304" pitchFamily="18" charset="0"/>
              </a:rPr>
              <a:t>. </a:t>
            </a:r>
            <a:r>
              <a:rPr lang="ru-RU" sz="3600" dirty="0">
                <a:solidFill>
                  <a:srgbClr val="0000FF"/>
                </a:solidFill>
                <a:latin typeface="Times New Roman" panose="02020603050405020304" pitchFamily="18" charset="0"/>
                <a:cs typeface="Times New Roman" panose="02020603050405020304" pitchFamily="18" charset="0"/>
              </a:rPr>
              <a:t>Почему?</a:t>
            </a:r>
          </a:p>
          <a:p>
            <a:r>
              <a:rPr lang="ru-RU" sz="3600" i="1" dirty="0">
                <a:latin typeface="Times New Roman" panose="02020603050405020304" pitchFamily="18" charset="0"/>
                <a:cs typeface="Times New Roman" panose="02020603050405020304" pitchFamily="18" charset="0"/>
              </a:rPr>
              <a:t>Зеленая шляпа</a:t>
            </a:r>
            <a:r>
              <a:rPr lang="ru-RU" sz="3600" dirty="0">
                <a:latin typeface="Times New Roman" panose="02020603050405020304" pitchFamily="18" charset="0"/>
                <a:cs typeface="Times New Roman" panose="02020603050405020304" pitchFamily="18" charset="0"/>
              </a:rPr>
              <a:t>. </a:t>
            </a:r>
            <a:r>
              <a:rPr lang="ru-RU" sz="3600" dirty="0">
                <a:solidFill>
                  <a:srgbClr val="0000FF"/>
                </a:solidFill>
                <a:latin typeface="Times New Roman" panose="02020603050405020304" pitchFamily="18" charset="0"/>
                <a:cs typeface="Times New Roman" panose="02020603050405020304" pitchFamily="18" charset="0"/>
              </a:rPr>
              <a:t>Задания.</a:t>
            </a:r>
          </a:p>
        </p:txBody>
      </p:sp>
    </p:spTree>
    <p:extLst>
      <p:ext uri="{BB962C8B-B14F-4D97-AF65-F5344CB8AC3E}">
        <p14:creationId xmlns:p14="http://schemas.microsoft.com/office/powerpoint/2010/main" val="281710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8028384" cy="5601533"/>
          </a:xfrm>
          <a:prstGeom prst="rect">
            <a:avLst/>
          </a:prstGeom>
        </p:spPr>
        <p:txBody>
          <a:bodyPr wrap="square">
            <a:spAutoFit/>
          </a:bodyPr>
          <a:lstStyle/>
          <a:p>
            <a:pPr algn="just"/>
            <a:r>
              <a:rPr lang="ru-RU" sz="2000" b="1" i="1" u="sng" dirty="0">
                <a:latin typeface="Times New Roman" panose="02020603050405020304" pitchFamily="18" charset="0"/>
                <a:cs typeface="Times New Roman" panose="02020603050405020304" pitchFamily="18" charset="0"/>
              </a:rPr>
              <a:t>Окружающий мир, 3 класс, «Разнообразие растений».</a:t>
            </a:r>
            <a:endParaRPr lang="ru-RU" sz="2000" b="1" dirty="0">
              <a:latin typeface="Times New Roman" panose="02020603050405020304" pitchFamily="18" charset="0"/>
              <a:cs typeface="Times New Roman" panose="02020603050405020304" pitchFamily="18" charset="0"/>
            </a:endParaRPr>
          </a:p>
          <a:p>
            <a:pPr algn="just"/>
            <a:r>
              <a:rPr lang="ru-RU" i="1" dirty="0" smtClean="0">
                <a:latin typeface="Times New Roman" panose="02020603050405020304" pitchFamily="18" charset="0"/>
                <a:cs typeface="Times New Roman" panose="02020603050405020304" pitchFamily="18" charset="0"/>
              </a:rPr>
              <a:t>Класс </a:t>
            </a:r>
            <a:r>
              <a:rPr lang="ru-RU" i="1" dirty="0">
                <a:latin typeface="Times New Roman" panose="02020603050405020304" pitchFamily="18" charset="0"/>
                <a:cs typeface="Times New Roman" panose="02020603050405020304" pitchFamily="18" charset="0"/>
              </a:rPr>
              <a:t>делится  на 6 групп. Каждой группе вверяется одна из шести шляп</a:t>
            </a:r>
            <a:r>
              <a:rPr lang="ru-RU" b="1"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sz="2000" b="1" i="1" dirty="0" smtClean="0">
                <a:latin typeface="Times New Roman" panose="02020603050405020304" pitchFamily="18" charset="0"/>
                <a:cs typeface="Times New Roman" panose="02020603050405020304" pitchFamily="18" charset="0"/>
              </a:rPr>
              <a:t>1 </a:t>
            </a:r>
            <a:r>
              <a:rPr lang="ru-RU" sz="2000" b="1" i="1" dirty="0">
                <a:latin typeface="Times New Roman" panose="02020603050405020304" pitchFamily="18" charset="0"/>
                <a:cs typeface="Times New Roman" panose="02020603050405020304" pitchFamily="18" charset="0"/>
              </a:rPr>
              <a:t>группа. Белая шляпа</a:t>
            </a:r>
            <a:r>
              <a:rPr lang="ru-RU" sz="2000" i="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 С помощью энциклопедий и атласа- определителя  расскажи о растениях только фактами, цифрами.</a:t>
            </a:r>
            <a:endParaRPr lang="ru-RU" sz="2000"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2 группа. Жёлтая шляпа.</a:t>
            </a:r>
            <a:endParaRPr lang="ru-RU" sz="2000" b="1"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 Подумайте! Почему животные и люди не смогли бы жить на  Земле без растений?</a:t>
            </a:r>
            <a:endParaRPr lang="ru-RU" sz="2000"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3 группа. Чёрная шляпа. </a:t>
            </a:r>
            <a:endParaRPr lang="ru-RU" sz="2000" b="1"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-Докажите: если бы на  Земле не росли растения, в воздухе совсем не было бы </a:t>
            </a:r>
            <a:r>
              <a:rPr lang="ru-RU" sz="2000" i="1" dirty="0" smtClean="0">
                <a:latin typeface="Times New Roman" panose="02020603050405020304" pitchFamily="18" charset="0"/>
                <a:cs typeface="Times New Roman" panose="02020603050405020304" pitchFamily="18" charset="0"/>
              </a:rPr>
              <a:t>кислорода.</a:t>
            </a:r>
            <a:r>
              <a:rPr lang="ru-RU" sz="2000"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Используйте </a:t>
            </a:r>
            <a:r>
              <a:rPr lang="ru-RU" sz="2000" i="1" dirty="0">
                <a:latin typeface="Times New Roman" panose="02020603050405020304" pitchFamily="18" charset="0"/>
                <a:cs typeface="Times New Roman" panose="02020603050405020304" pitchFamily="18" charset="0"/>
              </a:rPr>
              <a:t>материал учебника на стр.76-78</a:t>
            </a:r>
            <a:endParaRPr lang="ru-RU" sz="2000"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4 группа.  Красная  шляпа.</a:t>
            </a:r>
            <a:endParaRPr lang="ru-RU" sz="2000" b="1"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 Подумайте, какое эмоциональное </a:t>
            </a:r>
            <a:r>
              <a:rPr lang="ru-RU" sz="2000" i="1" dirty="0" smtClean="0">
                <a:latin typeface="Times New Roman" panose="02020603050405020304" pitchFamily="18" charset="0"/>
                <a:cs typeface="Times New Roman" panose="02020603050405020304" pitchFamily="18" charset="0"/>
              </a:rPr>
              <a:t>состояние</a:t>
            </a:r>
            <a:r>
              <a:rPr lang="ru-RU" sz="2000"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вы </a:t>
            </a:r>
            <a:r>
              <a:rPr lang="ru-RU" sz="2000" i="1" dirty="0">
                <a:latin typeface="Times New Roman" panose="02020603050405020304" pitchFamily="18" charset="0"/>
                <a:cs typeface="Times New Roman" panose="02020603050405020304" pitchFamily="18" charset="0"/>
              </a:rPr>
              <a:t>испытываете, когда видите, как вокруг гибнут растения?</a:t>
            </a:r>
            <a:endParaRPr lang="ru-RU" sz="2000" dirty="0">
              <a:latin typeface="Times New Roman" panose="02020603050405020304" pitchFamily="18" charset="0"/>
              <a:cs typeface="Times New Roman" panose="02020603050405020304" pitchFamily="18" charset="0"/>
            </a:endParaRPr>
          </a:p>
          <a:p>
            <a:pPr algn="just"/>
            <a:r>
              <a:rPr lang="ru-RU" sz="2000" b="1" i="1" dirty="0">
                <a:latin typeface="Times New Roman" panose="02020603050405020304" pitchFamily="18" charset="0"/>
                <a:cs typeface="Times New Roman" panose="02020603050405020304" pitchFamily="18" charset="0"/>
              </a:rPr>
              <a:t>5 группа.  Зелёная шляпа.</a:t>
            </a:r>
            <a:endParaRPr lang="ru-RU" sz="2000" b="1"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 Что бы вы сделали для того, чтобы наша  Земля зеленела с каждым годом и становилась всё краше и краше?</a:t>
            </a:r>
            <a:endParaRPr lang="ru-RU" sz="2000" dirty="0">
              <a:latin typeface="Times New Roman" panose="02020603050405020304" pitchFamily="18" charset="0"/>
              <a:cs typeface="Times New Roman" panose="02020603050405020304" pitchFamily="18" charset="0"/>
            </a:endParaRPr>
          </a:p>
          <a:p>
            <a:pPr algn="just"/>
            <a:r>
              <a:rPr lang="ru-RU" sz="2000" i="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6 группа. Синяя шляпа</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638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1344"/>
            <a:ext cx="7704856" cy="5632311"/>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На уроках чтения на фазе рефлексии можно использовать </a:t>
            </a:r>
            <a:r>
              <a:rPr lang="ru-RU" sz="2400" b="1" dirty="0">
                <a:latin typeface="Times New Roman" panose="02020603050405020304" pitchFamily="18" charset="0"/>
                <a:cs typeface="Times New Roman" panose="02020603050405020304" pitchFamily="18" charset="0"/>
              </a:rPr>
              <a:t>«Прием шести шляп».</a:t>
            </a:r>
          </a:p>
          <a:p>
            <a:r>
              <a:rPr lang="ru-RU" sz="2400" dirty="0">
                <a:latin typeface="Times New Roman" panose="02020603050405020304" pitchFamily="18" charset="0"/>
                <a:cs typeface="Times New Roman" panose="02020603050405020304" pitchFamily="18" charset="0"/>
              </a:rPr>
              <a:t>Сначала дети знакомятся со значением каждого цвета шляпы.</a:t>
            </a:r>
          </a:p>
          <a:p>
            <a:r>
              <a:rPr lang="ru-RU" sz="2400" dirty="0">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Красная шляпа </a:t>
            </a:r>
            <a:r>
              <a:rPr lang="ru-RU" sz="2400" dirty="0">
                <a:latin typeface="Times New Roman" panose="02020603050405020304" pitchFamily="18" charset="0"/>
                <a:cs typeface="Times New Roman" panose="02020603050405020304" pitchFamily="18" charset="0"/>
              </a:rPr>
              <a:t>– это то, что мы чувствуем по отношению к герою, к поступкам, к природе и т.д.</a:t>
            </a:r>
          </a:p>
          <a:p>
            <a:r>
              <a:rPr lang="ru-RU" sz="2400" dirty="0">
                <a:latin typeface="Times New Roman" panose="02020603050405020304" pitchFamily="18" charset="0"/>
                <a:cs typeface="Times New Roman" panose="02020603050405020304" pitchFamily="18" charset="0"/>
              </a:rPr>
              <a:t> </a:t>
            </a:r>
            <a:r>
              <a:rPr lang="ru-RU" sz="2400" dirty="0">
                <a:solidFill>
                  <a:srgbClr val="FFC000"/>
                </a:solidFill>
                <a:latin typeface="Times New Roman" panose="02020603050405020304" pitchFamily="18" charset="0"/>
                <a:cs typeface="Times New Roman" panose="02020603050405020304" pitchFamily="18" charset="0"/>
              </a:rPr>
              <a:t>Желтая шляпа </a:t>
            </a:r>
            <a:r>
              <a:rPr lang="ru-RU" sz="2400" dirty="0">
                <a:latin typeface="Times New Roman" panose="02020603050405020304" pitchFamily="18" charset="0"/>
                <a:cs typeface="Times New Roman" panose="02020603050405020304" pitchFamily="18" charset="0"/>
              </a:rPr>
              <a:t>«отвечает» за оптимизм, подсказывает, что хорошего можно взять из произведения для себя.</a:t>
            </a:r>
          </a:p>
          <a:p>
            <a:r>
              <a:rPr lang="ru-RU" sz="2400" dirty="0">
                <a:latin typeface="Times New Roman" panose="02020603050405020304" pitchFamily="18" charset="0"/>
                <a:cs typeface="Times New Roman" panose="02020603050405020304" pitchFamily="18" charset="0"/>
              </a:rPr>
              <a:t> </a:t>
            </a:r>
            <a:r>
              <a:rPr lang="ru-RU" sz="2400" dirty="0">
                <a:solidFill>
                  <a:srgbClr val="00FF00"/>
                </a:solidFill>
                <a:latin typeface="Times New Roman" panose="02020603050405020304" pitchFamily="18" charset="0"/>
                <a:cs typeface="Times New Roman" panose="02020603050405020304" pitchFamily="18" charset="0"/>
              </a:rPr>
              <a:t>Зеленая шляпа </a:t>
            </a:r>
            <a:r>
              <a:rPr lang="ru-RU" sz="2400" dirty="0">
                <a:latin typeface="Times New Roman" panose="02020603050405020304" pitchFamily="18" charset="0"/>
                <a:cs typeface="Times New Roman" panose="02020603050405020304" pitchFamily="18" charset="0"/>
              </a:rPr>
              <a:t>дает советы герою, читателю.</a:t>
            </a:r>
          </a:p>
          <a:p>
            <a:r>
              <a:rPr lang="ru-RU" sz="2400" dirty="0">
                <a:latin typeface="Times New Roman" panose="02020603050405020304" pitchFamily="18" charset="0"/>
                <a:cs typeface="Times New Roman" panose="02020603050405020304" pitchFamily="18" charset="0"/>
              </a:rPr>
              <a:t> Черная шляпа все, что в поступках героев плохого, найдет.</a:t>
            </a:r>
          </a:p>
          <a:p>
            <a:r>
              <a:rPr lang="ru-RU" sz="2400" dirty="0">
                <a:latin typeface="Times New Roman" panose="02020603050405020304" pitchFamily="18" charset="0"/>
                <a:cs typeface="Times New Roman" panose="02020603050405020304" pitchFamily="18" charset="0"/>
              </a:rPr>
              <a:t> Белый цвет учит, чему следует поучиться у героя.</a:t>
            </a:r>
          </a:p>
          <a:p>
            <a:r>
              <a:rPr lang="ru-RU" sz="2400" dirty="0">
                <a:latin typeface="Times New Roman" panose="02020603050405020304" pitchFamily="18" charset="0"/>
                <a:cs typeface="Times New Roman" panose="02020603050405020304" pitchFamily="18" charset="0"/>
              </a:rPr>
              <a:t> </a:t>
            </a:r>
            <a:r>
              <a:rPr lang="ru-RU" sz="2400" dirty="0">
                <a:solidFill>
                  <a:srgbClr val="0000FF"/>
                </a:solidFill>
                <a:latin typeface="Times New Roman" panose="02020603050405020304" pitchFamily="18" charset="0"/>
                <a:cs typeface="Times New Roman" panose="02020603050405020304" pitchFamily="18" charset="0"/>
              </a:rPr>
              <a:t>Синий цвет </a:t>
            </a:r>
            <a:r>
              <a:rPr lang="ru-RU" sz="2400" dirty="0">
                <a:latin typeface="Times New Roman" panose="02020603050405020304" pitchFamily="18" charset="0"/>
                <a:cs typeface="Times New Roman" panose="02020603050405020304" pitchFamily="18" charset="0"/>
              </a:rPr>
              <a:t>– продолжение сюжета.</a:t>
            </a:r>
          </a:p>
          <a:p>
            <a:r>
              <a:rPr lang="ru-RU" sz="2400" dirty="0">
                <a:latin typeface="Times New Roman" panose="02020603050405020304" pitchFamily="18" charset="0"/>
                <a:cs typeface="Times New Roman" panose="02020603050405020304" pitchFamily="18" charset="0"/>
              </a:rPr>
              <a:t>Дети по желанию выбирают цвет шляпы и готовят свои высказывания.</a:t>
            </a:r>
          </a:p>
        </p:txBody>
      </p:sp>
    </p:spTree>
    <p:extLst>
      <p:ext uri="{BB962C8B-B14F-4D97-AF65-F5344CB8AC3E}">
        <p14:creationId xmlns:p14="http://schemas.microsoft.com/office/powerpoint/2010/main" val="74236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76672"/>
            <a:ext cx="5626968" cy="922114"/>
          </a:xfrm>
        </p:spPr>
        <p:txBody>
          <a:bodyPr>
            <a:normAutofit fontScale="90000"/>
          </a:bodyPr>
          <a:lstStyle/>
          <a:p>
            <a:r>
              <a:rPr lang="ru-RU" sz="3200" b="1" dirty="0" smtClean="0">
                <a:solidFill>
                  <a:schemeClr val="tx1"/>
                </a:solidFill>
                <a:latin typeface="Times New Roman" pitchFamily="18" charset="0"/>
                <a:cs typeface="Times New Roman" pitchFamily="18" charset="0"/>
              </a:rPr>
              <a:t>Прием РАФТ</a:t>
            </a:r>
            <a:br>
              <a:rPr lang="ru-RU" sz="3200" b="1" dirty="0" smtClean="0">
                <a:solidFill>
                  <a:schemeClr val="tx1"/>
                </a:solidFill>
                <a:latin typeface="Times New Roman" pitchFamily="18" charset="0"/>
                <a:cs typeface="Times New Roman" pitchFamily="18" charset="0"/>
              </a:rPr>
            </a:b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980728"/>
            <a:ext cx="7776864" cy="5616624"/>
          </a:xfrm>
        </p:spPr>
        <p:txBody>
          <a:bodyPr>
            <a:noAutofit/>
          </a:bodyPr>
          <a:lstStyle/>
          <a:p>
            <a:pPr>
              <a:buNone/>
            </a:pPr>
            <a:r>
              <a:rPr lang="ru-RU" sz="2000" dirty="0" smtClean="0">
                <a:latin typeface="Times New Roman" pitchFamily="18" charset="0"/>
                <a:cs typeface="Times New Roman" pitchFamily="18" charset="0"/>
              </a:rPr>
              <a:t>Это описание, повествование или рассуждение от имени выбранного</a:t>
            </a:r>
          </a:p>
          <a:p>
            <a:pPr>
              <a:buNone/>
            </a:pPr>
            <a:r>
              <a:rPr lang="ru-RU" sz="2000" dirty="0" smtClean="0">
                <a:latin typeface="Times New Roman" pitchFamily="18" charset="0"/>
                <a:cs typeface="Times New Roman" pitchFamily="18" charset="0"/>
              </a:rPr>
              <a:t>персонажа. </a:t>
            </a:r>
          </a:p>
          <a:p>
            <a:pPr>
              <a:buNone/>
            </a:pPr>
            <a:r>
              <a:rPr lang="ru-RU" sz="2400" b="1" dirty="0" smtClean="0">
                <a:latin typeface="Times New Roman" pitchFamily="18" charset="0"/>
                <a:cs typeface="Times New Roman" pitchFamily="18" charset="0"/>
              </a:rPr>
              <a:t>РАФТ </a:t>
            </a:r>
            <a:r>
              <a:rPr lang="ru-RU" sz="2400" b="1" dirty="0" smtClean="0">
                <a:latin typeface="Times New Roman" pitchFamily="18" charset="0"/>
                <a:cs typeface="Times New Roman" pitchFamily="18" charset="0"/>
              </a:rPr>
              <a:t>- это Р(</a:t>
            </a:r>
            <a:r>
              <a:rPr lang="ru-RU" sz="2400" b="1" dirty="0" err="1" smtClean="0">
                <a:latin typeface="Times New Roman" pitchFamily="18" charset="0"/>
                <a:cs typeface="Times New Roman" pitchFamily="18" charset="0"/>
              </a:rPr>
              <a:t>оль</a:t>
            </a:r>
            <a:r>
              <a:rPr lang="ru-RU" sz="2400" b="1" dirty="0" smtClean="0">
                <a:latin typeface="Times New Roman" pitchFamily="18" charset="0"/>
                <a:cs typeface="Times New Roman" pitchFamily="18" charset="0"/>
              </a:rPr>
              <a:t>)   А(</a:t>
            </a:r>
            <a:r>
              <a:rPr lang="ru-RU" sz="2400" b="1" dirty="0" err="1" smtClean="0">
                <a:latin typeface="Times New Roman" pitchFamily="18" charset="0"/>
                <a:cs typeface="Times New Roman" pitchFamily="18" charset="0"/>
              </a:rPr>
              <a:t>удитория</a:t>
            </a:r>
            <a:r>
              <a:rPr lang="ru-RU" sz="2400" b="1" dirty="0" smtClean="0">
                <a:latin typeface="Times New Roman" pitchFamily="18" charset="0"/>
                <a:cs typeface="Times New Roman" pitchFamily="18" charset="0"/>
              </a:rPr>
              <a:t>)    Ф(</a:t>
            </a:r>
            <a:r>
              <a:rPr lang="ru-RU" sz="2400" b="1" dirty="0" err="1" smtClean="0">
                <a:latin typeface="Times New Roman" pitchFamily="18" charset="0"/>
                <a:cs typeface="Times New Roman" pitchFamily="18" charset="0"/>
              </a:rPr>
              <a:t>орма</a:t>
            </a:r>
            <a:r>
              <a:rPr lang="ru-RU" sz="2400" b="1" dirty="0" smtClean="0">
                <a:latin typeface="Times New Roman" pitchFamily="18" charset="0"/>
                <a:cs typeface="Times New Roman" pitchFamily="18" charset="0"/>
              </a:rPr>
              <a:t>)    Т(</a:t>
            </a:r>
            <a:r>
              <a:rPr lang="ru-RU" sz="2400" b="1" dirty="0" err="1" smtClean="0">
                <a:latin typeface="Times New Roman" pitchFamily="18" charset="0"/>
                <a:cs typeface="Times New Roman" pitchFamily="18" charset="0"/>
              </a:rPr>
              <a:t>ема</a:t>
            </a:r>
            <a:r>
              <a:rPr lang="ru-RU" sz="2400" b="1" dirty="0" smtClean="0">
                <a:latin typeface="Times New Roman" pitchFamily="18" charset="0"/>
                <a:cs typeface="Times New Roman" pitchFamily="18" charset="0"/>
              </a:rPr>
              <a:t>). </a:t>
            </a:r>
          </a:p>
          <a:p>
            <a:pPr>
              <a:buNone/>
            </a:pPr>
            <a:r>
              <a:rPr lang="ru-RU" sz="2000" b="1" i="1" u="sng" dirty="0" smtClean="0">
                <a:latin typeface="Times New Roman" pitchFamily="18" charset="0"/>
                <a:cs typeface="Times New Roman" pitchFamily="18" charset="0"/>
              </a:rPr>
              <a:t>Окружающий </a:t>
            </a:r>
            <a:r>
              <a:rPr lang="ru-RU" sz="2000" b="1" i="1" u="sng" dirty="0" smtClean="0">
                <a:latin typeface="Times New Roman" pitchFamily="18" charset="0"/>
                <a:cs typeface="Times New Roman" pitchFamily="18" charset="0"/>
              </a:rPr>
              <a:t>мир, 3класс, «Нервная система человека». </a:t>
            </a:r>
            <a:endParaRPr lang="ru-RU" sz="2000" u="sng"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Учитель: Определим четыре параметра будущего текста. </a:t>
            </a:r>
          </a:p>
          <a:p>
            <a:pPr>
              <a:buNone/>
            </a:pPr>
            <a:r>
              <a:rPr lang="ru-RU" sz="2000" dirty="0" smtClean="0">
                <a:solidFill>
                  <a:srgbClr val="0000FF"/>
                </a:solidFill>
                <a:latin typeface="Times New Roman" pitchFamily="18" charset="0"/>
                <a:cs typeface="Times New Roman" pitchFamily="18" charset="0"/>
              </a:rPr>
              <a:t>Р - роль (любой человек нашей планеты) </a:t>
            </a:r>
          </a:p>
          <a:p>
            <a:pPr>
              <a:buNone/>
            </a:pPr>
            <a:r>
              <a:rPr lang="ru-RU" sz="2000" dirty="0" smtClean="0">
                <a:solidFill>
                  <a:srgbClr val="0000FF"/>
                </a:solidFill>
                <a:latin typeface="Times New Roman" pitchFamily="18" charset="0"/>
                <a:cs typeface="Times New Roman" pitchFamily="18" charset="0"/>
              </a:rPr>
              <a:t>А - аудитория (кому вы будете писать – жителям планеты Венера) </a:t>
            </a:r>
          </a:p>
          <a:p>
            <a:pPr>
              <a:buNone/>
            </a:pPr>
            <a:r>
              <a:rPr lang="ru-RU" sz="2000" dirty="0" smtClean="0">
                <a:solidFill>
                  <a:srgbClr val="0000FF"/>
                </a:solidFill>
                <a:latin typeface="Times New Roman" pitchFamily="18" charset="0"/>
                <a:cs typeface="Times New Roman" pitchFamily="18" charset="0"/>
              </a:rPr>
              <a:t>Ф </a:t>
            </a:r>
            <a:r>
              <a:rPr lang="ru-RU" sz="2000" dirty="0">
                <a:solidFill>
                  <a:srgbClr val="0000FF"/>
                </a:solidFill>
                <a:latin typeface="Times New Roman" pitchFamily="18" charset="0"/>
                <a:cs typeface="Times New Roman" pitchFamily="18" charset="0"/>
              </a:rPr>
              <a:t>-</a:t>
            </a:r>
            <a:r>
              <a:rPr lang="ru-RU" sz="2000" dirty="0" smtClean="0">
                <a:solidFill>
                  <a:srgbClr val="0000FF"/>
                </a:solidFill>
                <a:latin typeface="Times New Roman" pitchFamily="18" charset="0"/>
                <a:cs typeface="Times New Roman" pitchFamily="18" charset="0"/>
              </a:rPr>
              <a:t> форма – рассказ </a:t>
            </a:r>
          </a:p>
          <a:p>
            <a:pPr>
              <a:buNone/>
            </a:pPr>
            <a:r>
              <a:rPr lang="ru-RU" sz="2000" dirty="0" smtClean="0">
                <a:solidFill>
                  <a:srgbClr val="0000FF"/>
                </a:solidFill>
                <a:latin typeface="Times New Roman" pitchFamily="18" charset="0"/>
                <a:cs typeface="Times New Roman" pitchFamily="18" charset="0"/>
              </a:rPr>
              <a:t>Т - тема «Нервная система человека» </a:t>
            </a:r>
          </a:p>
          <a:p>
            <a:pPr>
              <a:buNone/>
            </a:pPr>
            <a:r>
              <a:rPr lang="ru-RU" sz="2000" u="sng" dirty="0" smtClean="0">
                <a:latin typeface="Times New Roman" pitchFamily="18" charset="0"/>
                <a:cs typeface="Times New Roman" pitchFamily="18" charset="0"/>
              </a:rPr>
              <a:t>Учитель </a:t>
            </a:r>
            <a:r>
              <a:rPr lang="ru-RU" sz="2000" u="sng" dirty="0" smtClean="0">
                <a:latin typeface="Times New Roman" pitchFamily="18" charset="0"/>
                <a:cs typeface="Times New Roman" pitchFamily="18" charset="0"/>
              </a:rPr>
              <a:t>предлагает ученикам: </a:t>
            </a:r>
          </a:p>
          <a:p>
            <a:pPr>
              <a:buNone/>
            </a:pPr>
            <a:r>
              <a:rPr lang="ru-RU" sz="2000" dirty="0" smtClean="0">
                <a:latin typeface="Times New Roman" pitchFamily="18" charset="0"/>
                <a:cs typeface="Times New Roman" pitchFamily="18" charset="0"/>
              </a:rPr>
              <a:t>-Напишите небольшой рассказ о том, что вы узнали сегодня на уроке. Но рассказ должен быть не от вашего имени, а от имени любого человека нашей планеты, и предназначен он будет для жителей планеты Венера.</a:t>
            </a:r>
          </a:p>
        </p:txBody>
      </p:sp>
    </p:spTree>
    <p:extLst>
      <p:ext uri="{BB962C8B-B14F-4D97-AF65-F5344CB8AC3E}">
        <p14:creationId xmlns:p14="http://schemas.microsoft.com/office/powerpoint/2010/main" val="189198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Овал 69"/>
          <p:cNvSpPr/>
          <p:nvPr/>
        </p:nvSpPr>
        <p:spPr>
          <a:xfrm>
            <a:off x="6715125" y="486251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Овал 19"/>
          <p:cNvSpPr/>
          <p:nvPr/>
        </p:nvSpPr>
        <p:spPr>
          <a:xfrm>
            <a:off x="4877666" y="340432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22" name="Rectangle 2"/>
          <p:cNvSpPr>
            <a:spLocks noGrp="1" noChangeArrowheads="1"/>
          </p:cNvSpPr>
          <p:nvPr>
            <p:ph type="title"/>
          </p:nvPr>
        </p:nvSpPr>
        <p:spPr>
          <a:xfrm>
            <a:off x="300037" y="404664"/>
            <a:ext cx="8686800" cy="928694"/>
          </a:xfrm>
        </p:spPr>
        <p:txBody>
          <a:bodyPr>
            <a:noAutofit/>
          </a:bodyPr>
          <a:lstStyle/>
          <a:p>
            <a:pPr algn="ctr" eaLnBrk="1" fontAlgn="auto" hangingPunct="1">
              <a:spcAft>
                <a:spcPts val="0"/>
              </a:spcAft>
              <a:defRPr/>
            </a:pPr>
            <a:r>
              <a:rPr lang="ru-RU" sz="3200" b="1" dirty="0" smtClean="0">
                <a:solidFill>
                  <a:schemeClr val="tx1"/>
                </a:solidFill>
                <a:latin typeface="Times New Roman" pitchFamily="18" charset="0"/>
                <a:cs typeface="Times New Roman" pitchFamily="18" charset="0"/>
              </a:rPr>
              <a:t>Приём «Зигзаг» </a:t>
            </a:r>
            <a:endParaRPr lang="ru-RU" sz="3300" b="1" dirty="0">
              <a:solidFill>
                <a:schemeClr val="tx1"/>
              </a:solidFill>
              <a:latin typeface="Times New Roman" pitchFamily="18" charset="0"/>
              <a:cs typeface="Times New Roman" pitchFamily="18" charset="0"/>
            </a:endParaRPr>
          </a:p>
        </p:txBody>
      </p:sp>
      <p:sp>
        <p:nvSpPr>
          <p:cNvPr id="25605" name="Rectangle 3"/>
          <p:cNvSpPr>
            <a:spLocks noGrp="1" noChangeArrowheads="1"/>
          </p:cNvSpPr>
          <p:nvPr>
            <p:ph idx="1"/>
          </p:nvPr>
        </p:nvSpPr>
        <p:spPr>
          <a:xfrm>
            <a:off x="85725" y="1038174"/>
            <a:ext cx="8686800" cy="5572125"/>
          </a:xfrm>
        </p:spPr>
        <p:txBody>
          <a:bodyPr/>
          <a:lstStyle/>
          <a:p>
            <a:pPr eaLnBrk="1" hangingPunct="1">
              <a:lnSpc>
                <a:spcPct val="80000"/>
              </a:lnSpc>
              <a:buNone/>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Работа </a:t>
            </a:r>
            <a:r>
              <a:rPr lang="ru-RU" sz="2000" dirty="0" smtClean="0">
                <a:latin typeface="Times New Roman" pitchFamily="18" charset="0"/>
                <a:cs typeface="Times New Roman" pitchFamily="18" charset="0"/>
              </a:rPr>
              <a:t>организовывается следующим образом:</a:t>
            </a: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buNone/>
            </a:pPr>
            <a:r>
              <a:rPr lang="ru-RU" sz="2000" dirty="0" smtClean="0">
                <a:latin typeface="Times New Roman" pitchFamily="18" charset="0"/>
                <a:cs typeface="Times New Roman" pitchFamily="18" charset="0"/>
              </a:rPr>
              <a:t>1 шаг:</a:t>
            </a: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buNone/>
            </a:pPr>
            <a:endParaRPr lang="ru-RU" sz="2000" dirty="0" smtClean="0">
              <a:latin typeface="Times New Roman" pitchFamily="18" charset="0"/>
              <a:cs typeface="Times New Roman" pitchFamily="18" charset="0"/>
            </a:endParaRPr>
          </a:p>
          <a:p>
            <a:pPr eaLnBrk="1" hangingPunct="1">
              <a:lnSpc>
                <a:spcPct val="80000"/>
              </a:lnSpc>
              <a:buNone/>
            </a:pPr>
            <a:endParaRPr lang="ru-RU" sz="2000" dirty="0">
              <a:latin typeface="Times New Roman" pitchFamily="18" charset="0"/>
              <a:cs typeface="Times New Roman" pitchFamily="18" charset="0"/>
            </a:endParaRPr>
          </a:p>
          <a:p>
            <a:pPr eaLnBrk="1" hangingPunct="1">
              <a:lnSpc>
                <a:spcPct val="80000"/>
              </a:lnSpc>
              <a:buNone/>
            </a:pPr>
            <a:r>
              <a:rPr lang="ru-RU" sz="2000" dirty="0" smtClean="0">
                <a:latin typeface="Times New Roman" pitchFamily="18" charset="0"/>
                <a:cs typeface="Times New Roman" pitchFamily="18" charset="0"/>
              </a:rPr>
              <a:t>2 </a:t>
            </a:r>
            <a:r>
              <a:rPr lang="ru-RU" sz="2000" dirty="0" smtClean="0">
                <a:latin typeface="Times New Roman" pitchFamily="18" charset="0"/>
                <a:cs typeface="Times New Roman" pitchFamily="18" charset="0"/>
              </a:rPr>
              <a:t>шаг:</a:t>
            </a:r>
          </a:p>
          <a:p>
            <a:pPr eaLnBrk="1" hangingPunct="1">
              <a:lnSpc>
                <a:spcPct val="80000"/>
              </a:lnSpc>
            </a:pPr>
            <a:endParaRPr lang="ru-RU" sz="2000" b="1" dirty="0" smtClean="0">
              <a:latin typeface="Times New Roman" pitchFamily="18" charset="0"/>
              <a:cs typeface="Times New Roman" pitchFamily="18" charset="0"/>
            </a:endParaRP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pPr>
            <a:endParaRPr lang="ru-RU" sz="2000" dirty="0" smtClean="0">
              <a:latin typeface="Times New Roman" pitchFamily="18" charset="0"/>
              <a:cs typeface="Times New Roman" pitchFamily="18" charset="0"/>
            </a:endParaRPr>
          </a:p>
          <a:p>
            <a:pPr eaLnBrk="1" hangingPunct="1">
              <a:lnSpc>
                <a:spcPct val="80000"/>
              </a:lnSpc>
              <a:buFont typeface="Wingdings 2" pitchFamily="18" charset="2"/>
              <a:buNone/>
            </a:pPr>
            <a:endParaRPr lang="ru-RU" sz="2000" dirty="0" smtClean="0">
              <a:latin typeface="Times New Roman" pitchFamily="18" charset="0"/>
              <a:cs typeface="Times New Roman" pitchFamily="18" charset="0"/>
            </a:endParaRPr>
          </a:p>
          <a:p>
            <a:pPr eaLnBrk="1" hangingPunct="1">
              <a:lnSpc>
                <a:spcPct val="80000"/>
              </a:lnSpc>
              <a:buNone/>
            </a:pPr>
            <a:r>
              <a:rPr lang="ru-RU" sz="2000" dirty="0" smtClean="0">
                <a:latin typeface="Times New Roman" pitchFamily="18" charset="0"/>
                <a:cs typeface="Times New Roman" pitchFamily="18" charset="0"/>
              </a:rPr>
              <a:t>3 </a:t>
            </a:r>
            <a:r>
              <a:rPr lang="ru-RU" sz="2000" dirty="0" smtClean="0">
                <a:latin typeface="Times New Roman" pitchFamily="18" charset="0"/>
                <a:cs typeface="Times New Roman" pitchFamily="18" charset="0"/>
              </a:rPr>
              <a:t>шаг:</a:t>
            </a:r>
          </a:p>
        </p:txBody>
      </p:sp>
      <p:sp>
        <p:nvSpPr>
          <p:cNvPr id="6" name="Овал 5"/>
          <p:cNvSpPr/>
          <p:nvPr/>
        </p:nvSpPr>
        <p:spPr>
          <a:xfrm>
            <a:off x="1857375" y="3857625"/>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1143000" y="143178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a:xfrm>
            <a:off x="1097970" y="3053196"/>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a:xfrm>
            <a:off x="2956214" y="314195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1071126" y="469139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Овал 17"/>
          <p:cNvSpPr/>
          <p:nvPr/>
        </p:nvSpPr>
        <p:spPr>
          <a:xfrm>
            <a:off x="3008602" y="4785879"/>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a:off x="3000375" y="1431781"/>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a:off x="4881563" y="4929188"/>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Овал 21"/>
          <p:cNvSpPr/>
          <p:nvPr/>
        </p:nvSpPr>
        <p:spPr>
          <a:xfrm>
            <a:off x="6652347" y="3214254"/>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Овал 22"/>
          <p:cNvSpPr/>
          <p:nvPr/>
        </p:nvSpPr>
        <p:spPr>
          <a:xfrm>
            <a:off x="4857750" y="1500187"/>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Овал 23"/>
          <p:cNvSpPr/>
          <p:nvPr/>
        </p:nvSpPr>
        <p:spPr>
          <a:xfrm>
            <a:off x="1740908" y="3103419"/>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Овал 24"/>
          <p:cNvSpPr/>
          <p:nvPr/>
        </p:nvSpPr>
        <p:spPr>
          <a:xfrm>
            <a:off x="1230889" y="3531611"/>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Овал 25"/>
          <p:cNvSpPr/>
          <p:nvPr/>
        </p:nvSpPr>
        <p:spPr>
          <a:xfrm>
            <a:off x="5957020" y="5479907"/>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Овал 26"/>
          <p:cNvSpPr/>
          <p:nvPr/>
        </p:nvSpPr>
        <p:spPr>
          <a:xfrm>
            <a:off x="4143374" y="5377728"/>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Овал 27"/>
          <p:cNvSpPr/>
          <p:nvPr/>
        </p:nvSpPr>
        <p:spPr>
          <a:xfrm rot="20704840">
            <a:off x="2175924" y="5261908"/>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Овал 28"/>
          <p:cNvSpPr/>
          <p:nvPr/>
        </p:nvSpPr>
        <p:spPr>
          <a:xfrm>
            <a:off x="6000750" y="2087707"/>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Овал 29"/>
          <p:cNvSpPr/>
          <p:nvPr/>
        </p:nvSpPr>
        <p:spPr>
          <a:xfrm>
            <a:off x="4143375" y="2024063"/>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Овал 30"/>
          <p:cNvSpPr/>
          <p:nvPr/>
        </p:nvSpPr>
        <p:spPr>
          <a:xfrm>
            <a:off x="2219325" y="1983364"/>
            <a:ext cx="423863"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p:cNvSpPr/>
          <p:nvPr/>
        </p:nvSpPr>
        <p:spPr>
          <a:xfrm>
            <a:off x="2175379" y="3571875"/>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Овал 33"/>
          <p:cNvSpPr/>
          <p:nvPr/>
        </p:nvSpPr>
        <p:spPr>
          <a:xfrm>
            <a:off x="5525366" y="4985367"/>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Овал 34"/>
          <p:cNvSpPr/>
          <p:nvPr/>
        </p:nvSpPr>
        <p:spPr>
          <a:xfrm>
            <a:off x="5472545" y="1624013"/>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Овал 35"/>
          <p:cNvSpPr/>
          <p:nvPr/>
        </p:nvSpPr>
        <p:spPr>
          <a:xfrm>
            <a:off x="3648075" y="4857750"/>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Овал 36"/>
          <p:cNvSpPr/>
          <p:nvPr/>
        </p:nvSpPr>
        <p:spPr>
          <a:xfrm>
            <a:off x="1699347" y="4761633"/>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Овал 37"/>
          <p:cNvSpPr/>
          <p:nvPr/>
        </p:nvSpPr>
        <p:spPr>
          <a:xfrm>
            <a:off x="3643313" y="1554739"/>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Овал 38"/>
          <p:cNvSpPr/>
          <p:nvPr/>
        </p:nvSpPr>
        <p:spPr>
          <a:xfrm>
            <a:off x="1714500" y="1539586"/>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Овал 39"/>
          <p:cNvSpPr/>
          <p:nvPr/>
        </p:nvSpPr>
        <p:spPr>
          <a:xfrm>
            <a:off x="4027777" y="3702627"/>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Овал 40"/>
          <p:cNvSpPr/>
          <p:nvPr/>
        </p:nvSpPr>
        <p:spPr>
          <a:xfrm>
            <a:off x="3128962" y="3710748"/>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2" name="Овал 41"/>
          <p:cNvSpPr/>
          <p:nvPr/>
        </p:nvSpPr>
        <p:spPr>
          <a:xfrm>
            <a:off x="3599152" y="3214254"/>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Овал 42"/>
          <p:cNvSpPr/>
          <p:nvPr/>
        </p:nvSpPr>
        <p:spPr>
          <a:xfrm>
            <a:off x="7289223" y="3325091"/>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Овал 43"/>
          <p:cNvSpPr/>
          <p:nvPr/>
        </p:nvSpPr>
        <p:spPr>
          <a:xfrm>
            <a:off x="5076823" y="5434012"/>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5" name="Овал 44"/>
          <p:cNvSpPr/>
          <p:nvPr/>
        </p:nvSpPr>
        <p:spPr>
          <a:xfrm>
            <a:off x="3142384" y="5310293"/>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6" name="Овал 45"/>
          <p:cNvSpPr/>
          <p:nvPr/>
        </p:nvSpPr>
        <p:spPr>
          <a:xfrm>
            <a:off x="1214438" y="5214937"/>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 name="Овал 46"/>
          <p:cNvSpPr/>
          <p:nvPr/>
        </p:nvSpPr>
        <p:spPr>
          <a:xfrm>
            <a:off x="5886881" y="3967596"/>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Овал 47"/>
          <p:cNvSpPr/>
          <p:nvPr/>
        </p:nvSpPr>
        <p:spPr>
          <a:xfrm>
            <a:off x="5072062" y="3927764"/>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 name="Овал 48"/>
          <p:cNvSpPr/>
          <p:nvPr/>
        </p:nvSpPr>
        <p:spPr>
          <a:xfrm>
            <a:off x="4988934" y="2052638"/>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 name="Овал 49"/>
          <p:cNvSpPr/>
          <p:nvPr/>
        </p:nvSpPr>
        <p:spPr>
          <a:xfrm>
            <a:off x="5491594" y="3539404"/>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1" name="Овал 50"/>
          <p:cNvSpPr/>
          <p:nvPr/>
        </p:nvSpPr>
        <p:spPr>
          <a:xfrm>
            <a:off x="3112943" y="1987261"/>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2" name="Овал 51"/>
          <p:cNvSpPr/>
          <p:nvPr/>
        </p:nvSpPr>
        <p:spPr>
          <a:xfrm>
            <a:off x="1270722" y="1972541"/>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3" name="Овал 52"/>
          <p:cNvSpPr/>
          <p:nvPr/>
        </p:nvSpPr>
        <p:spPr>
          <a:xfrm>
            <a:off x="6850637" y="3805460"/>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4" name="Овал 53"/>
          <p:cNvSpPr/>
          <p:nvPr/>
        </p:nvSpPr>
        <p:spPr>
          <a:xfrm>
            <a:off x="7295284" y="4242849"/>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5" name="Овал 54"/>
          <p:cNvSpPr/>
          <p:nvPr/>
        </p:nvSpPr>
        <p:spPr>
          <a:xfrm>
            <a:off x="5500687" y="5929313"/>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 name="Овал 55"/>
          <p:cNvSpPr/>
          <p:nvPr/>
        </p:nvSpPr>
        <p:spPr>
          <a:xfrm>
            <a:off x="3630324" y="5842617"/>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7" name="Овал 56"/>
          <p:cNvSpPr/>
          <p:nvPr/>
        </p:nvSpPr>
        <p:spPr>
          <a:xfrm>
            <a:off x="1699346" y="5643563"/>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2" name="Овал 61"/>
          <p:cNvSpPr/>
          <p:nvPr/>
        </p:nvSpPr>
        <p:spPr>
          <a:xfrm>
            <a:off x="5520604" y="2516332"/>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3" name="Овал 62"/>
          <p:cNvSpPr/>
          <p:nvPr/>
        </p:nvSpPr>
        <p:spPr>
          <a:xfrm>
            <a:off x="3651539" y="2452688"/>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4" name="Овал 63"/>
          <p:cNvSpPr/>
          <p:nvPr/>
        </p:nvSpPr>
        <p:spPr>
          <a:xfrm>
            <a:off x="1726189" y="2452688"/>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8" name="Овал 57"/>
          <p:cNvSpPr/>
          <p:nvPr/>
        </p:nvSpPr>
        <p:spPr>
          <a:xfrm>
            <a:off x="6643688" y="1500188"/>
            <a:ext cx="1714500" cy="1571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9" name="Овал 58"/>
          <p:cNvSpPr/>
          <p:nvPr/>
        </p:nvSpPr>
        <p:spPr>
          <a:xfrm>
            <a:off x="7801840" y="5476220"/>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 name="Овал 59"/>
          <p:cNvSpPr/>
          <p:nvPr/>
        </p:nvSpPr>
        <p:spPr>
          <a:xfrm>
            <a:off x="7781924" y="2095067"/>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 name="Овал 60"/>
          <p:cNvSpPr/>
          <p:nvPr/>
        </p:nvSpPr>
        <p:spPr>
          <a:xfrm>
            <a:off x="7289223" y="2516332"/>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5" name="Овал 64"/>
          <p:cNvSpPr/>
          <p:nvPr/>
        </p:nvSpPr>
        <p:spPr>
          <a:xfrm>
            <a:off x="7378842" y="5862637"/>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Овал 65"/>
          <p:cNvSpPr/>
          <p:nvPr/>
        </p:nvSpPr>
        <p:spPr>
          <a:xfrm>
            <a:off x="6736773" y="2052637"/>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7" name="Овал 66"/>
          <p:cNvSpPr/>
          <p:nvPr/>
        </p:nvSpPr>
        <p:spPr>
          <a:xfrm>
            <a:off x="6916449" y="5429250"/>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8" name="Овал 67"/>
          <p:cNvSpPr/>
          <p:nvPr/>
        </p:nvSpPr>
        <p:spPr>
          <a:xfrm>
            <a:off x="7373215" y="5005387"/>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9" name="Овал 68"/>
          <p:cNvSpPr/>
          <p:nvPr/>
        </p:nvSpPr>
        <p:spPr>
          <a:xfrm>
            <a:off x="7286624" y="1624012"/>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 name="Овал 70"/>
          <p:cNvSpPr/>
          <p:nvPr/>
        </p:nvSpPr>
        <p:spPr>
          <a:xfrm>
            <a:off x="1714064" y="4056786"/>
            <a:ext cx="428625" cy="428625"/>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2" name="Овал 71"/>
          <p:cNvSpPr/>
          <p:nvPr/>
        </p:nvSpPr>
        <p:spPr>
          <a:xfrm>
            <a:off x="3630324" y="4236788"/>
            <a:ext cx="428625" cy="428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3" name="Овал 72"/>
          <p:cNvSpPr/>
          <p:nvPr/>
        </p:nvSpPr>
        <p:spPr>
          <a:xfrm>
            <a:off x="5520604" y="4386262"/>
            <a:ext cx="428625" cy="4286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4" name="Овал 73"/>
          <p:cNvSpPr/>
          <p:nvPr/>
        </p:nvSpPr>
        <p:spPr>
          <a:xfrm>
            <a:off x="7723909" y="3805460"/>
            <a:ext cx="428625" cy="428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98438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64704"/>
            <a:ext cx="7776864" cy="5509200"/>
          </a:xfrm>
          <a:prstGeom prst="rect">
            <a:avLst/>
          </a:prstGeom>
        </p:spPr>
        <p:txBody>
          <a:bodyPr wrap="square">
            <a:spAutoFit/>
          </a:bodyPr>
          <a:lstStyle/>
          <a:p>
            <a:pPr algn="just">
              <a:buNone/>
            </a:pPr>
            <a:r>
              <a:rPr lang="ru-RU" sz="3200" b="1" dirty="0" smtClean="0">
                <a:latin typeface="Times New Roman" pitchFamily="18" charset="0"/>
                <a:cs typeface="Times New Roman" pitchFamily="18" charset="0"/>
              </a:rPr>
              <a:t> Критически мыслить </a:t>
            </a:r>
            <a:r>
              <a:rPr lang="ru-RU" sz="3200" dirty="0" smtClean="0">
                <a:latin typeface="Times New Roman" pitchFamily="18" charset="0"/>
                <a:cs typeface="Times New Roman" pitchFamily="18" charset="0"/>
              </a:rPr>
              <a:t>— иметь собственное мнение, делать обдуманный выбор между различными мнениями, решать проблемы, </a:t>
            </a:r>
            <a:r>
              <a:rPr lang="ru-RU" sz="3200" dirty="0" err="1" smtClean="0">
                <a:latin typeface="Times New Roman" pitchFamily="18" charset="0"/>
                <a:cs typeface="Times New Roman" pitchFamily="18" charset="0"/>
              </a:rPr>
              <a:t>аргументированно</a:t>
            </a:r>
            <a:r>
              <a:rPr lang="ru-RU" sz="3200" dirty="0" smtClean="0">
                <a:latin typeface="Times New Roman" pitchFamily="18" charset="0"/>
                <a:cs typeface="Times New Roman" pitchFamily="18" charset="0"/>
              </a:rPr>
              <a:t> спорить, уметь ценить чужую точку зрения. Критическое мышление формируется быстрее, если на уроках дети являются не пассивными слушателями, а постоянно активно ищут информацию, соотносят то, что они усвоили, с собственным практическим опытом.</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142" y="548680"/>
            <a:ext cx="8229600" cy="504825"/>
          </a:xfrm>
        </p:spPr>
        <p:txBody>
          <a:bodyPr>
            <a:normAutofit fontScale="90000"/>
          </a:bodyPr>
          <a:lstStyle/>
          <a:p>
            <a:r>
              <a:rPr lang="ru-RU" sz="3200" b="1" dirty="0" smtClean="0">
                <a:latin typeface="Times New Roman" panose="02020603050405020304" pitchFamily="18" charset="0"/>
                <a:cs typeface="Times New Roman" panose="02020603050405020304" pitchFamily="18" charset="0"/>
              </a:rPr>
              <a:t>Приём «Мозговой штурм»</a:t>
            </a:r>
            <a:endParaRPr lang="ru-RU" sz="3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2674" y="1026220"/>
            <a:ext cx="7848872" cy="203132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Ученики могут высказывать любое мнение, которое поможет найти выход из затруднительной ситуации. Все выдвинутые предложения фиксируются без какой бы то ни было </a:t>
            </a:r>
            <a:r>
              <a:rPr lang="ru-RU" dirty="0" smtClean="0">
                <a:latin typeface="Times New Roman" panose="02020603050405020304" pitchFamily="18" charset="0"/>
                <a:cs typeface="Times New Roman" panose="02020603050405020304" pitchFamily="18" charset="0"/>
              </a:rPr>
              <a:t>оценки. </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«Мозговая атака» </a:t>
            </a:r>
            <a:r>
              <a:rPr lang="ru-RU" dirty="0">
                <a:latin typeface="Times New Roman" panose="02020603050405020304" pitchFamily="18" charset="0"/>
                <a:cs typeface="Times New Roman" panose="02020603050405020304" pitchFamily="18" charset="0"/>
              </a:rPr>
              <a:t>проходит в два этапа. На первом этапе учащимся предлагается подумать и записать все, что они знают или думают по данной теме; в ходе второго этапа учащиеся обмениваются информацией. При обсуждении идеи не критикуются, но разногласия фиксируются. </a:t>
            </a:r>
          </a:p>
        </p:txBody>
      </p:sp>
      <p:sp>
        <p:nvSpPr>
          <p:cNvPr id="5" name="Прямоугольник 4"/>
          <p:cNvSpPr/>
          <p:nvPr/>
        </p:nvSpPr>
        <p:spPr>
          <a:xfrm>
            <a:off x="14982" y="2924944"/>
            <a:ext cx="8006564" cy="3139321"/>
          </a:xfrm>
          <a:prstGeom prst="rect">
            <a:avLst/>
          </a:prstGeom>
        </p:spPr>
        <p:txBody>
          <a:bodyPr wrap="square">
            <a:spAutoFit/>
          </a:bodyPr>
          <a:lstStyle/>
          <a:p>
            <a:pPr algn="just"/>
            <a:r>
              <a:rPr lang="ru-RU" b="1" i="1" u="sng" dirty="0">
                <a:solidFill>
                  <a:srgbClr val="0000FF"/>
                </a:solidFill>
                <a:latin typeface="Times New Roman" panose="02020603050405020304" pitchFamily="18" charset="0"/>
                <a:cs typeface="Times New Roman" panose="02020603050405020304" pitchFamily="18" charset="0"/>
              </a:rPr>
              <a:t>«Свойства воздуха» 3 класс(</a:t>
            </a:r>
            <a:r>
              <a:rPr lang="ru-RU" b="1" i="1" u="sng" dirty="0" err="1">
                <a:solidFill>
                  <a:srgbClr val="0000FF"/>
                </a:solidFill>
                <a:latin typeface="Times New Roman" panose="02020603050405020304" pitchFamily="18" charset="0"/>
                <a:cs typeface="Times New Roman" panose="02020603050405020304" pitchFamily="18" charset="0"/>
              </a:rPr>
              <a:t>А.А.Плешаков</a:t>
            </a:r>
            <a:r>
              <a:rPr lang="ru-RU" b="1" i="1" u="sng" dirty="0">
                <a:solidFill>
                  <a:srgbClr val="0000FF"/>
                </a:solidFill>
                <a:latin typeface="Times New Roman" panose="02020603050405020304" pitchFamily="18" charset="0"/>
                <a:cs typeface="Times New Roman" panose="02020603050405020304" pitchFamily="18" charset="0"/>
              </a:rPr>
              <a:t> «Школа России»)</a:t>
            </a:r>
          </a:p>
          <a:p>
            <a:pPr marL="285750" indent="-285750" algn="just">
              <a:buFontTx/>
              <a:buChar char="-"/>
            </a:pPr>
            <a:r>
              <a:rPr lang="ru-RU" i="1" dirty="0" smtClean="0">
                <a:solidFill>
                  <a:srgbClr val="0000FF"/>
                </a:solidFill>
                <a:latin typeface="Times New Roman" panose="02020603050405020304" pitchFamily="18" charset="0"/>
                <a:cs typeface="Times New Roman" panose="02020603050405020304" pitchFamily="18" charset="0"/>
              </a:rPr>
              <a:t>Как </a:t>
            </a:r>
            <a:r>
              <a:rPr lang="ru-RU" i="1" dirty="0">
                <a:solidFill>
                  <a:srgbClr val="0000FF"/>
                </a:solidFill>
                <a:latin typeface="Times New Roman" panose="02020603050405020304" pitchFamily="18" charset="0"/>
                <a:cs typeface="Times New Roman" panose="02020603050405020304" pitchFamily="18" charset="0"/>
              </a:rPr>
              <a:t>вы думаете, какие свойства имеет </a:t>
            </a:r>
            <a:r>
              <a:rPr lang="ru-RU" i="1" dirty="0" smtClean="0">
                <a:solidFill>
                  <a:srgbClr val="0000FF"/>
                </a:solidFill>
                <a:latin typeface="Times New Roman" panose="02020603050405020304" pitchFamily="18" charset="0"/>
                <a:cs typeface="Times New Roman" panose="02020603050405020304" pitchFamily="18" charset="0"/>
              </a:rPr>
              <a:t>воздух?</a:t>
            </a:r>
          </a:p>
          <a:p>
            <a:pPr algn="just"/>
            <a:r>
              <a:rPr lang="ru-RU" dirty="0" smtClean="0">
                <a:solidFill>
                  <a:srgbClr val="0000FF"/>
                </a:solidFill>
                <a:latin typeface="Times New Roman" panose="02020603050405020304" pitchFamily="18" charset="0"/>
                <a:cs typeface="Times New Roman" panose="02020603050405020304" pitchFamily="18" charset="0"/>
              </a:rPr>
              <a:t>Ребята </a:t>
            </a:r>
            <a:r>
              <a:rPr lang="ru-RU" dirty="0">
                <a:solidFill>
                  <a:srgbClr val="0000FF"/>
                </a:solidFill>
                <a:latin typeface="Times New Roman" panose="02020603050405020304" pitchFamily="18" charset="0"/>
                <a:cs typeface="Times New Roman" panose="02020603050405020304" pitchFamily="18" charset="0"/>
              </a:rPr>
              <a:t>выдвинули следующие утверждения: </a:t>
            </a:r>
          </a:p>
          <a:p>
            <a:pPr marL="285750" indent="-285750" algn="just">
              <a:buFont typeface="Arial" panose="020B0604020202020204" pitchFamily="34" charset="0"/>
              <a:buChar char="•"/>
            </a:pPr>
            <a:r>
              <a:rPr lang="ru-RU" i="1" dirty="0">
                <a:solidFill>
                  <a:srgbClr val="0000FF"/>
                </a:solidFill>
                <a:latin typeface="Times New Roman" panose="02020603050405020304" pitchFamily="18" charset="0"/>
                <a:cs typeface="Times New Roman" panose="02020603050405020304" pitchFamily="18" charset="0"/>
              </a:rPr>
              <a:t>   Воздух имеет определённую форму.</a:t>
            </a:r>
          </a:p>
          <a:p>
            <a:pPr marL="285750" indent="-285750" algn="just">
              <a:buFont typeface="Arial" panose="020B0604020202020204" pitchFamily="34" charset="0"/>
              <a:buChar char="•"/>
            </a:pPr>
            <a:r>
              <a:rPr lang="ru-RU" i="1" dirty="0">
                <a:solidFill>
                  <a:srgbClr val="0000FF"/>
                </a:solidFill>
                <a:latin typeface="Times New Roman" panose="02020603050405020304" pitchFamily="18" charset="0"/>
                <a:cs typeface="Times New Roman" panose="02020603050405020304" pitchFamily="18" charset="0"/>
              </a:rPr>
              <a:t>Воздух невозможно сжать.</a:t>
            </a:r>
          </a:p>
          <a:p>
            <a:pPr marL="285750" indent="-285750" algn="just">
              <a:buFont typeface="Arial" panose="020B0604020202020204" pitchFamily="34" charset="0"/>
              <a:buChar char="•"/>
            </a:pPr>
            <a:r>
              <a:rPr lang="ru-RU" i="1" dirty="0">
                <a:solidFill>
                  <a:srgbClr val="0000FF"/>
                </a:solidFill>
                <a:latin typeface="Times New Roman" panose="02020603050405020304" pitchFamily="18" charset="0"/>
                <a:cs typeface="Times New Roman" panose="02020603050405020304" pitchFamily="18" charset="0"/>
              </a:rPr>
              <a:t>В воздухе возможно услышать какие – либо звуки.</a:t>
            </a:r>
          </a:p>
          <a:p>
            <a:pPr marL="285750" indent="-285750" algn="just">
              <a:buFont typeface="Arial" panose="020B0604020202020204" pitchFamily="34" charset="0"/>
              <a:buChar char="•"/>
            </a:pPr>
            <a:r>
              <a:rPr lang="ru-RU" i="1" dirty="0">
                <a:solidFill>
                  <a:srgbClr val="0000FF"/>
                </a:solidFill>
                <a:latin typeface="Times New Roman" panose="02020603050405020304" pitchFamily="18" charset="0"/>
                <a:cs typeface="Times New Roman" panose="02020603050405020304" pitchFamily="18" charset="0"/>
              </a:rPr>
              <a:t>Воздух не имеет массу.</a:t>
            </a:r>
          </a:p>
          <a:p>
            <a:pPr algn="just"/>
            <a:r>
              <a:rPr lang="ru-RU" dirty="0" smtClean="0">
                <a:solidFill>
                  <a:srgbClr val="0000FF"/>
                </a:solidFill>
                <a:latin typeface="Times New Roman" panose="02020603050405020304" pitchFamily="18" charset="0"/>
                <a:cs typeface="Times New Roman" panose="02020603050405020304" pitchFamily="18" charset="0"/>
              </a:rPr>
              <a:t>Все </a:t>
            </a:r>
            <a:r>
              <a:rPr lang="ru-RU" dirty="0">
                <a:solidFill>
                  <a:srgbClr val="0000FF"/>
                </a:solidFill>
                <a:latin typeface="Times New Roman" panose="02020603050405020304" pitchFamily="18" charset="0"/>
                <a:cs typeface="Times New Roman" panose="02020603050405020304" pitchFamily="18" charset="0"/>
              </a:rPr>
              <a:t>утверждения записываются на доске без оценочного комментирования. На этом этапе начинаем работать над кластером. </a:t>
            </a:r>
            <a:r>
              <a:rPr lang="ru-RU" dirty="0">
                <a:latin typeface="Times New Roman" panose="02020603050405020304" pitchFamily="18" charset="0"/>
                <a:cs typeface="Times New Roman" panose="02020603050405020304" pitchFamily="18" charset="0"/>
              </a:rPr>
              <a:t>Приём «мозговая атака» способствует созданию большего количества «гроздьев». Чем больше идей выскажут ученики, тем выше будет интерес к изучаемой теме. </a:t>
            </a:r>
          </a:p>
        </p:txBody>
      </p:sp>
    </p:spTree>
    <p:extLst>
      <p:ext uri="{BB962C8B-B14F-4D97-AF65-F5344CB8AC3E}">
        <p14:creationId xmlns:p14="http://schemas.microsoft.com/office/powerpoint/2010/main" val="2937324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78810"/>
            <a:ext cx="7848872" cy="5632311"/>
          </a:xfrm>
          <a:prstGeom prst="rect">
            <a:avLst/>
          </a:prstGeom>
        </p:spPr>
        <p:txBody>
          <a:bodyPr wrap="square">
            <a:spAutoFit/>
          </a:bodyPr>
          <a:lstStyle/>
          <a:p>
            <a:pPr algn="ctr"/>
            <a:r>
              <a:rPr lang="ru-RU" sz="2400" b="1" u="sng" dirty="0">
                <a:latin typeface="Times New Roman" panose="02020603050405020304" pitchFamily="18" charset="0"/>
                <a:cs typeface="Times New Roman" panose="02020603050405020304" pitchFamily="18" charset="0"/>
              </a:rPr>
              <a:t>Приём «Чтение с остановками»</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При подготовке к уроку учитель делит текст на законченные фрагменты. К каждому фрагменту готовятся </a:t>
            </a:r>
            <a:r>
              <a:rPr lang="ru-RU" sz="2400" dirty="0" smtClean="0">
                <a:latin typeface="Times New Roman" panose="02020603050405020304" pitchFamily="18" charset="0"/>
                <a:cs typeface="Times New Roman" panose="02020603050405020304" pitchFamily="18" charset="0"/>
              </a:rPr>
              <a:t>вопросы: </a:t>
            </a:r>
            <a:r>
              <a:rPr lang="ru-RU" sz="2400" dirty="0">
                <a:latin typeface="Times New Roman" panose="02020603050405020304" pitchFamily="18" charset="0"/>
                <a:cs typeface="Times New Roman" panose="02020603050405020304" pitchFamily="18" charset="0"/>
              </a:rPr>
              <a:t>это могут быть вопросы на воспроизведение действий; задание – найти и подчеркнуть слова-действия; эмоциональное восприятие </a:t>
            </a:r>
            <a:r>
              <a:rPr lang="ru-RU" sz="2400" dirty="0" smtClean="0">
                <a:latin typeface="Times New Roman" panose="02020603050405020304" pitchFamily="18" charset="0"/>
                <a:cs typeface="Times New Roman" panose="02020603050405020304" pitchFamily="18" charset="0"/>
              </a:rPr>
              <a:t>фрагмента и </a:t>
            </a:r>
            <a:r>
              <a:rPr lang="ru-RU" sz="2400" dirty="0">
                <a:latin typeface="Times New Roman" panose="02020603050405020304" pitchFamily="18" charset="0"/>
                <a:cs typeface="Times New Roman" panose="02020603050405020304" pitchFamily="18" charset="0"/>
              </a:rPr>
              <a:t>т.п. Текст читается по фрагментам, проводится анализ прочитанной части и высказываются предположения детей по дальнейшему развитию событий. Предположения могут быть самыми разнообразными, учителю не следует направлять их по замыслу автора. После прочтения очередного фрагмента радость испытывают те ученики, чье предположение совпало с текстом рассказа. Это еще больше активизирует детей при высказывании предположений по новым фрагментам текст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69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7920880" cy="5170646"/>
          </a:xfrm>
          <a:prstGeom prst="rect">
            <a:avLst/>
          </a:prstGeom>
        </p:spPr>
        <p:txBody>
          <a:bodyPr wrap="square">
            <a:spAutoFit/>
          </a:bodyPr>
          <a:lstStyle/>
          <a:p>
            <a:pPr algn="ctr"/>
            <a:r>
              <a:rPr lang="ru-RU" sz="3000" b="1" u="sng" dirty="0">
                <a:latin typeface="Times New Roman" panose="02020603050405020304" pitchFamily="18" charset="0"/>
                <a:cs typeface="Times New Roman" panose="02020603050405020304" pitchFamily="18" charset="0"/>
              </a:rPr>
              <a:t> «Дерево предсказаний»</a:t>
            </a:r>
            <a:endParaRPr lang="ru-RU" sz="3000" dirty="0">
              <a:latin typeface="Times New Roman" panose="02020603050405020304" pitchFamily="18" charset="0"/>
              <a:cs typeface="Times New Roman" panose="02020603050405020304" pitchFamily="18" charset="0"/>
            </a:endParaRPr>
          </a:p>
          <a:p>
            <a:pPr algn="just"/>
            <a:r>
              <a:rPr lang="ru-RU" sz="3000" dirty="0">
                <a:latin typeface="Times New Roman" panose="02020603050405020304" pitchFamily="18" charset="0"/>
                <a:cs typeface="Times New Roman" panose="02020603050405020304" pitchFamily="18" charset="0"/>
              </a:rPr>
              <a:t>      Этот прием помогает строить предположения по поводу развития сюжетной линии рассказа или повествования. Правила работы с данным приемом таковы: </a:t>
            </a:r>
            <a:r>
              <a:rPr lang="ru-RU" sz="3000" dirty="0">
                <a:latin typeface="Times New Roman" panose="02020603050405020304" pitchFamily="18" charset="0"/>
                <a:cs typeface="Times New Roman" panose="02020603050405020304" pitchFamily="18" charset="0"/>
              </a:rPr>
              <a:t>с</a:t>
            </a:r>
            <a:r>
              <a:rPr lang="ru-RU" sz="3000" dirty="0" smtClean="0">
                <a:latin typeface="Times New Roman" panose="02020603050405020304" pitchFamily="18" charset="0"/>
                <a:cs typeface="Times New Roman" panose="02020603050405020304" pitchFamily="18" charset="0"/>
              </a:rPr>
              <a:t>твол </a:t>
            </a:r>
            <a:r>
              <a:rPr lang="ru-RU" sz="3000" dirty="0">
                <a:latin typeface="Times New Roman" panose="02020603050405020304" pitchFamily="18" charset="0"/>
                <a:cs typeface="Times New Roman" panose="02020603050405020304" pitchFamily="18" charset="0"/>
              </a:rPr>
              <a:t>дерева – тема, ветви – предположения, которые ведутся по двум основным направлениям – “возможно” и “вероятно” (количество “ветвей” не ограничено), и, наконец, “листья” – обоснование этих предположений, аргументы в пользу того или иного мнения.</a:t>
            </a:r>
          </a:p>
        </p:txBody>
      </p:sp>
    </p:spTree>
    <p:extLst>
      <p:ext uri="{BB962C8B-B14F-4D97-AF65-F5344CB8AC3E}">
        <p14:creationId xmlns:p14="http://schemas.microsoft.com/office/powerpoint/2010/main" val="3928809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20688"/>
            <a:ext cx="7848872" cy="5632311"/>
          </a:xfrm>
          <a:prstGeom prst="rect">
            <a:avLst/>
          </a:prstGeom>
        </p:spPr>
        <p:txBody>
          <a:bodyPr wrap="square">
            <a:spAutoFit/>
          </a:bodyPr>
          <a:lstStyle/>
          <a:p>
            <a:pPr algn="just"/>
            <a:r>
              <a:rPr lang="ru-RU" sz="2400" b="1" i="1" u="sng" dirty="0">
                <a:latin typeface="Times New Roman" panose="02020603050405020304" pitchFamily="18" charset="0"/>
                <a:cs typeface="Times New Roman" panose="02020603050405020304" pitchFamily="18" charset="0"/>
              </a:rPr>
              <a:t>Фрагмент урока литературного чтения при знакомстве со сказкой </a:t>
            </a:r>
            <a:r>
              <a:rPr lang="ru-RU" sz="2400" b="1" i="1" u="sng" dirty="0" err="1">
                <a:latin typeface="Times New Roman" panose="02020603050405020304" pitchFamily="18" charset="0"/>
                <a:cs typeface="Times New Roman" panose="02020603050405020304" pitchFamily="18" charset="0"/>
              </a:rPr>
              <a:t>Д.Н.Мамина</a:t>
            </a:r>
            <a:r>
              <a:rPr lang="ru-RU" sz="2400" b="1" i="1" u="sng" dirty="0">
                <a:latin typeface="Times New Roman" panose="02020603050405020304" pitchFamily="18" charset="0"/>
                <a:cs typeface="Times New Roman" panose="02020603050405020304" pitchFamily="18" charset="0"/>
              </a:rPr>
              <a:t>-Сибиряка «Сказка про храброго зайца»</a:t>
            </a:r>
            <a:endParaRPr lang="ru-RU" sz="2400" b="1"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Я дочитала детям сказку до слов «Кончилось тем, что</a:t>
            </a:r>
            <a:r>
              <a:rPr lang="ru-RU" sz="2400" i="1"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На </a:t>
            </a:r>
            <a:r>
              <a:rPr lang="ru-RU" sz="2400" i="1" dirty="0">
                <a:latin typeface="Times New Roman" panose="02020603050405020304" pitchFamily="18" charset="0"/>
                <a:cs typeface="Times New Roman" panose="02020603050405020304" pitchFamily="18" charset="0"/>
              </a:rPr>
              <a:t>доске – рисунок дерева с тремя веточками, на которых записаны вопросы:</a:t>
            </a:r>
            <a:endParaRPr lang="ru-RU" sz="2400"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 Как вы думаете, что будет дальше?</a:t>
            </a:r>
            <a:endParaRPr lang="ru-RU" sz="2400"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 Как будут развиваться события дальше?</a:t>
            </a:r>
            <a:endParaRPr lang="ru-RU" sz="2400"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 Чем все закончится?</a:t>
            </a:r>
            <a:endParaRPr lang="ru-RU" sz="2400"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На эти же вопросы дети отвечают у себя в группах. Затем они озвучивают свои предсказания, а я их записываю на листках – получается дерево с ветками, на каждой из которых – листочки-предсказания. После прочтения сказки, вместе с классом выясняем, что из предсказаний подтвердилось, а что нет.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16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4345"/>
            <a:ext cx="7920880" cy="6001643"/>
          </a:xfrm>
          <a:prstGeom prst="rect">
            <a:avLst/>
          </a:prstGeom>
        </p:spPr>
        <p:txBody>
          <a:bodyPr wrap="square">
            <a:spAutoFit/>
          </a:bodyPr>
          <a:lstStyle/>
          <a:p>
            <a:pPr algn="ctr"/>
            <a:r>
              <a:rPr lang="ru-RU" sz="2400" b="1" u="sng" dirty="0">
                <a:latin typeface="Times New Roman" panose="02020603050405020304" pitchFamily="18" charset="0"/>
                <a:cs typeface="Times New Roman" panose="02020603050405020304" pitchFamily="18" charset="0"/>
              </a:rPr>
              <a:t> «Круги по воде»</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Опорное слово-это изучаемое понятие, явление. Оно записывается в столбик и на каждую букву подбираются существительные (глаголы, прилагательные, устойчивые словосочетания) к изучаемой теме. По сути, это небольшое исследование, которое может начаться в классе и иметь продолжение дома.</a:t>
            </a:r>
          </a:p>
          <a:p>
            <a:pPr algn="ctr"/>
            <a:r>
              <a:rPr lang="ru-RU" sz="2400" b="1" u="sng" dirty="0">
                <a:latin typeface="Times New Roman" panose="02020603050405020304" pitchFamily="18" charset="0"/>
                <a:cs typeface="Times New Roman" panose="02020603050405020304" pitchFamily="18" charset="0"/>
              </a:rPr>
              <a:t>«Пятиминутное эссе»</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Эссе – письменные размышления на заданную тему. </a:t>
            </a:r>
            <a:r>
              <a:rPr lang="ru-RU" sz="2400" dirty="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омогает </a:t>
            </a:r>
            <a:r>
              <a:rPr lang="ru-RU" sz="2400" dirty="0">
                <a:latin typeface="Times New Roman" panose="02020603050405020304" pitchFamily="18" charset="0"/>
                <a:cs typeface="Times New Roman" panose="02020603050405020304" pitchFamily="18" charset="0"/>
              </a:rPr>
              <a:t>учащимся подытожить свои знания по изучаемой </a:t>
            </a:r>
            <a:r>
              <a:rPr lang="ru-RU" sz="2400" dirty="0" smtClean="0">
                <a:latin typeface="Times New Roman" panose="02020603050405020304" pitchFamily="18" charset="0"/>
                <a:cs typeface="Times New Roman" panose="02020603050405020304" pitchFamily="18" charset="0"/>
              </a:rPr>
              <a:t>теме. </a:t>
            </a:r>
            <a:r>
              <a:rPr lang="ru-RU" sz="2400" dirty="0">
                <a:latin typeface="Times New Roman" panose="02020603050405020304" pitchFamily="18" charset="0"/>
                <a:cs typeface="Times New Roman" panose="02020603050405020304" pitchFamily="18" charset="0"/>
              </a:rPr>
              <a:t>У</a:t>
            </a:r>
            <a:r>
              <a:rPr lang="ru-RU" sz="2400" dirty="0" smtClean="0">
                <a:latin typeface="Times New Roman" panose="02020603050405020304" pitchFamily="18" charset="0"/>
                <a:cs typeface="Times New Roman" panose="02020603050405020304" pitchFamily="18" charset="0"/>
              </a:rPr>
              <a:t>читель </a:t>
            </a:r>
            <a:r>
              <a:rPr lang="ru-RU" sz="2400" dirty="0">
                <a:latin typeface="Times New Roman" panose="02020603050405020304" pitchFamily="18" charset="0"/>
                <a:cs typeface="Times New Roman" panose="02020603050405020304" pitchFamily="18" charset="0"/>
              </a:rPr>
              <a:t>просит учащихся выполнить следующие задания:</a:t>
            </a:r>
          </a:p>
          <a:p>
            <a:pPr algn="just"/>
            <a:r>
              <a:rPr lang="ru-RU" sz="2400" dirty="0">
                <a:latin typeface="Times New Roman" panose="02020603050405020304" pitchFamily="18" charset="0"/>
                <a:cs typeface="Times New Roman" panose="02020603050405020304" pitchFamily="18" charset="0"/>
              </a:rPr>
              <a:t>1) написать, что нового узнали по данной теме;</a:t>
            </a:r>
          </a:p>
          <a:p>
            <a:pPr algn="just"/>
            <a:r>
              <a:rPr lang="ru-RU" sz="2400" dirty="0">
                <a:latin typeface="Times New Roman" panose="02020603050405020304" pitchFamily="18" charset="0"/>
                <a:cs typeface="Times New Roman" panose="02020603050405020304" pitchFamily="18" charset="0"/>
              </a:rPr>
              <a:t>2) задать вопрос, на который они не получили ответа.</a:t>
            </a:r>
          </a:p>
          <a:p>
            <a:pPr algn="just"/>
            <a:r>
              <a:rPr lang="ru-RU" sz="2400" dirty="0">
                <a:latin typeface="Times New Roman" panose="02020603050405020304" pitchFamily="18" charset="0"/>
                <a:cs typeface="Times New Roman" panose="02020603050405020304" pitchFamily="18" charset="0"/>
              </a:rPr>
              <a:t>Учитель собирает работы и использует их при планировании последующих уроков.</a:t>
            </a:r>
          </a:p>
        </p:txBody>
      </p:sp>
    </p:spTree>
    <p:extLst>
      <p:ext uri="{BB962C8B-B14F-4D97-AF65-F5344CB8AC3E}">
        <p14:creationId xmlns:p14="http://schemas.microsoft.com/office/powerpoint/2010/main" val="203948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454" y="651460"/>
            <a:ext cx="8113953" cy="3785652"/>
          </a:xfrm>
          <a:prstGeom prst="rect">
            <a:avLst/>
          </a:prstGeom>
        </p:spPr>
        <p:txBody>
          <a:bodyPr wrap="square">
            <a:spAutoFit/>
          </a:bodyPr>
          <a:lstStyle/>
          <a:p>
            <a:pPr algn="ctr"/>
            <a:r>
              <a:rPr lang="ru-RU" sz="2000" b="1" u="sng" dirty="0">
                <a:latin typeface="Times New Roman" panose="02020603050405020304" pitchFamily="18" charset="0"/>
                <a:cs typeface="Times New Roman" panose="02020603050405020304" pitchFamily="18" charset="0"/>
              </a:rPr>
              <a:t>Прием “Лови ошибку”</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Учитель заранее подготавливает текст, содержащий ошибочную информацию, и предлагает учащимся выявить допущенные ошибки.</a:t>
            </a:r>
          </a:p>
          <a:p>
            <a:r>
              <a:rPr lang="ru-RU" sz="2000" dirty="0">
                <a:latin typeface="Times New Roman" panose="02020603050405020304" pitchFamily="18" charset="0"/>
                <a:cs typeface="Times New Roman" panose="02020603050405020304" pitchFamily="18" charset="0"/>
              </a:rPr>
              <a:t>Важно, чтобы задание содержало в себе ошибки 2 уровней:</a:t>
            </a:r>
          </a:p>
          <a:p>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явные</a:t>
            </a:r>
            <a:r>
              <a:rPr lang="ru-RU" sz="2000" dirty="0">
                <a:latin typeface="Times New Roman" panose="02020603050405020304" pitchFamily="18" charset="0"/>
                <a:cs typeface="Times New Roman" panose="02020603050405020304" pitchFamily="18" charset="0"/>
              </a:rPr>
              <a:t>, которые достаточно легко выявляются учащимися, исходя из их личного опыта и знаний;</a:t>
            </a:r>
          </a:p>
          <a:p>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скрытые</a:t>
            </a:r>
            <a:r>
              <a:rPr lang="ru-RU" sz="2000" dirty="0">
                <a:latin typeface="Times New Roman" panose="02020603050405020304" pitchFamily="18" charset="0"/>
                <a:cs typeface="Times New Roman" panose="02020603050405020304" pitchFamily="18" charset="0"/>
              </a:rPr>
              <a:t>, которые можно установить, только изучив новый материал.</a:t>
            </a:r>
          </a:p>
          <a:p>
            <a:r>
              <a:rPr lang="ru-RU" sz="2000" dirty="0">
                <a:latin typeface="Times New Roman" panose="02020603050405020304" pitchFamily="18" charset="0"/>
                <a:cs typeface="Times New Roman" panose="02020603050405020304" pitchFamily="18" charset="0"/>
              </a:rPr>
              <a:t>Учащиеся анализируют предложенный текст, пытаются выявить ошибки, аргументируют свои выводы. Затем изучают новый материал, после чего возвращаются к тексту и исправляют те ошибки, которые не удалось выявить в начале урока.</a:t>
            </a:r>
          </a:p>
        </p:txBody>
      </p:sp>
      <p:sp>
        <p:nvSpPr>
          <p:cNvPr id="3" name="Прямоугольник 2"/>
          <p:cNvSpPr/>
          <p:nvPr/>
        </p:nvSpPr>
        <p:spPr>
          <a:xfrm>
            <a:off x="124271" y="4293096"/>
            <a:ext cx="8120135" cy="2031325"/>
          </a:xfrm>
          <a:prstGeom prst="rect">
            <a:avLst/>
          </a:prstGeom>
        </p:spPr>
        <p:txBody>
          <a:bodyPr wrap="square">
            <a:spAutoFit/>
          </a:bodyPr>
          <a:lstStyle/>
          <a:p>
            <a:pPr algn="ctr"/>
            <a:r>
              <a:rPr lang="ru-RU" b="1" u="sng" dirty="0"/>
              <a:t>Приём «Уголки»</a:t>
            </a:r>
            <a:endParaRPr lang="ru-RU" dirty="0"/>
          </a:p>
          <a:p>
            <a:r>
              <a:rPr lang="ru-RU" dirty="0"/>
              <a:t>При характеристике одного из героев класс делится на две группы. Одна группа готовит доказательства, используя текст и свой жизненный опыт, </a:t>
            </a:r>
            <a:r>
              <a:rPr lang="ru-RU" b="1" dirty="0"/>
              <a:t>положительных качеств героя</a:t>
            </a:r>
            <a:r>
              <a:rPr lang="ru-RU" dirty="0"/>
              <a:t>, другая - </a:t>
            </a:r>
            <a:r>
              <a:rPr lang="ru-RU" b="1" dirty="0"/>
              <a:t>об отрицательных, </a:t>
            </a:r>
            <a:r>
              <a:rPr lang="ru-RU" dirty="0"/>
              <a:t>подкрепляя свой ответ выдержками из текста. Данный прием используется после чтения всего произведения. В конце урока делается совместный вывод. Такой прием учит детей диалогу, культуре общения.</a:t>
            </a:r>
          </a:p>
        </p:txBody>
      </p:sp>
    </p:spTree>
    <p:extLst>
      <p:ext uri="{BB962C8B-B14F-4D97-AF65-F5344CB8AC3E}">
        <p14:creationId xmlns:p14="http://schemas.microsoft.com/office/powerpoint/2010/main" val="1991137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548680"/>
            <a:ext cx="80265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Приём </a:t>
            </a:r>
            <a:r>
              <a:rPr kumimoji="0" lang="ru-RU" altLang="ru-RU" sz="2400" b="1" i="0" u="sng"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Фишбоун</a:t>
            </a:r>
            <a:r>
              <a:rPr kumimoji="0" lang="ru-RU" altLang="ru-RU" sz="2400" b="1" i="0" u="sng"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(Рыбий скелет)</a:t>
            </a:r>
            <a:r>
              <a:rPr kumimoji="0" lang="ru-RU" altLang="ru-RU"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где голова – вопрос темы,  верхние косточки – основные понятия темы, нижние косточки – суть понятий, хвост – ответ на вопрос. Записи должны быть краткими, представлять собой ключевые слова или фразы, отражающие суть.</a:t>
            </a:r>
            <a:br>
              <a:rPr kumimoji="0" lang="ru-RU" altLang="ru-RU"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ru-RU"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Рисунок 4" descr="1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363" y="2651287"/>
            <a:ext cx="3384839" cy="331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18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37" y="620688"/>
            <a:ext cx="8136369" cy="3416320"/>
          </a:xfrm>
          <a:prstGeom prst="rect">
            <a:avLst/>
          </a:prstGeom>
        </p:spPr>
        <p:txBody>
          <a:bodyPr wrap="square">
            <a:spAutoFit/>
          </a:bodyPr>
          <a:lstStyle/>
          <a:p>
            <a:pPr algn="ctr"/>
            <a:r>
              <a:rPr lang="ru-RU" b="1" u="sng" dirty="0">
                <a:latin typeface="Times New Roman" panose="02020603050405020304" pitchFamily="18" charset="0"/>
                <a:cs typeface="Times New Roman" panose="02020603050405020304" pitchFamily="18" charset="0"/>
              </a:rPr>
              <a:t>«Ромашка </a:t>
            </a:r>
            <a:r>
              <a:rPr lang="ru-RU" b="1" u="sng" dirty="0" err="1">
                <a:latin typeface="Times New Roman" panose="02020603050405020304" pitchFamily="18" charset="0"/>
                <a:cs typeface="Times New Roman" panose="02020603050405020304" pitchFamily="18" charset="0"/>
              </a:rPr>
              <a:t>Блума</a:t>
            </a:r>
            <a:r>
              <a:rPr lang="ru-RU" b="1" u="sng"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Чтобы научить детей формулировать различные типы вопросов используется прием </a:t>
            </a:r>
            <a:r>
              <a:rPr lang="ru-RU" b="1" dirty="0">
                <a:latin typeface="Times New Roman" panose="02020603050405020304" pitchFamily="18" charset="0"/>
                <a:cs typeface="Times New Roman" panose="02020603050405020304" pitchFamily="18" charset="0"/>
              </a:rPr>
              <a:t>«Ромашка вопросов».</a:t>
            </a:r>
            <a:r>
              <a:rPr lang="ru-RU" dirty="0">
                <a:latin typeface="Times New Roman" panose="02020603050405020304" pitchFamily="18" charset="0"/>
                <a:cs typeface="Times New Roman" panose="02020603050405020304" pitchFamily="18" charset="0"/>
              </a:rPr>
              <a:t> Для этого нужно заранее познакомить с различными видами вопросов. Учащиеся формулируют вопросы по какой-либо теме и записывают их на соответствующие лепестки ромашки.</a:t>
            </a:r>
          </a:p>
          <a:p>
            <a:r>
              <a:rPr lang="ru-RU" dirty="0">
                <a:latin typeface="Times New Roman" panose="02020603050405020304" pitchFamily="18" charset="0"/>
                <a:cs typeface="Times New Roman" panose="02020603050405020304" pitchFamily="18" charset="0"/>
              </a:rPr>
              <a:t>               Работа ведется над составлением таких типов вопросов: </a:t>
            </a:r>
          </a:p>
          <a:p>
            <a:r>
              <a:rPr lang="ru-RU" b="1" dirty="0">
                <a:latin typeface="Times New Roman" panose="02020603050405020304" pitchFamily="18" charset="0"/>
                <a:cs typeface="Times New Roman" panose="02020603050405020304" pitchFamily="18" charset="0"/>
              </a:rPr>
              <a:t>Простые вопросы</a:t>
            </a:r>
            <a:r>
              <a:rPr lang="ru-RU" dirty="0">
                <a:latin typeface="Times New Roman" panose="02020603050405020304" pitchFamily="18" charset="0"/>
                <a:cs typeface="Times New Roman" panose="02020603050405020304" pitchFamily="18" charset="0"/>
              </a:rPr>
              <a:t> – вопросы, отвечая на которые нужно назвать какие-то </a:t>
            </a:r>
            <a:r>
              <a:rPr lang="ru-RU" dirty="0" smtClean="0">
                <a:latin typeface="Times New Roman" panose="02020603050405020304" pitchFamily="18" charset="0"/>
                <a:cs typeface="Times New Roman" panose="02020603050405020304" pitchFamily="18" charset="0"/>
              </a:rPr>
              <a:t>факты.</a:t>
            </a:r>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Интерпретационные </a:t>
            </a:r>
            <a:r>
              <a:rPr lang="ru-RU" b="1" dirty="0">
                <a:latin typeface="Times New Roman" panose="02020603050405020304" pitchFamily="18" charset="0"/>
                <a:cs typeface="Times New Roman" panose="02020603050405020304" pitchFamily="18" charset="0"/>
              </a:rPr>
              <a:t>(уточняющие) во</a:t>
            </a:r>
            <a:r>
              <a:rPr lang="ru-RU" dirty="0">
                <a:latin typeface="Times New Roman" panose="02020603050405020304" pitchFamily="18" charset="0"/>
                <a:cs typeface="Times New Roman" panose="02020603050405020304" pitchFamily="18" charset="0"/>
              </a:rPr>
              <a:t>просы – обычно начинаются со слова «почему?». Они направлены на установление </a:t>
            </a:r>
            <a:r>
              <a:rPr lang="ru-RU" dirty="0" err="1">
                <a:latin typeface="Times New Roman" panose="02020603050405020304" pitchFamily="18" charset="0"/>
                <a:cs typeface="Times New Roman" panose="02020603050405020304" pitchFamily="18" charset="0"/>
              </a:rPr>
              <a:t>причинно</a:t>
            </a:r>
            <a:r>
              <a:rPr lang="ru-RU" dirty="0">
                <a:latin typeface="Times New Roman" panose="02020603050405020304" pitchFamily="18" charset="0"/>
                <a:cs typeface="Times New Roman" panose="02020603050405020304" pitchFamily="18" charset="0"/>
              </a:rPr>
              <a:t> - следственных </a:t>
            </a:r>
            <a:r>
              <a:rPr lang="ru-RU" dirty="0" smtClean="0">
                <a:latin typeface="Times New Roman" panose="02020603050405020304" pitchFamily="18" charset="0"/>
                <a:cs typeface="Times New Roman" panose="02020603050405020304" pitchFamily="18" charset="0"/>
              </a:rPr>
              <a:t>связей. </a:t>
            </a:r>
            <a:r>
              <a:rPr lang="ru-RU" b="1" dirty="0" smtClean="0">
                <a:latin typeface="Times New Roman" panose="02020603050405020304" pitchFamily="18" charset="0"/>
                <a:cs typeface="Times New Roman" panose="02020603050405020304" pitchFamily="18" charset="0"/>
              </a:rPr>
              <a:t>Оценочные </a:t>
            </a:r>
            <a:r>
              <a:rPr lang="ru-RU" b="1" dirty="0">
                <a:latin typeface="Times New Roman" panose="02020603050405020304" pitchFamily="18" charset="0"/>
                <a:cs typeface="Times New Roman" panose="02020603050405020304" pitchFamily="18" charset="0"/>
              </a:rPr>
              <a:t>вопро</a:t>
            </a:r>
            <a:r>
              <a:rPr lang="ru-RU" dirty="0">
                <a:latin typeface="Times New Roman" panose="02020603050405020304" pitchFamily="18" charset="0"/>
                <a:cs typeface="Times New Roman" panose="02020603050405020304" pitchFamily="18" charset="0"/>
              </a:rPr>
              <a:t>сы – эти вопросы на выяснение критериев оценки тех или иных событий, явлений, </a:t>
            </a:r>
            <a:r>
              <a:rPr lang="ru-RU" dirty="0" smtClean="0">
                <a:latin typeface="Times New Roman" panose="02020603050405020304" pitchFamily="18" charset="0"/>
                <a:cs typeface="Times New Roman" panose="02020603050405020304" pitchFamily="18" charset="0"/>
              </a:rPr>
              <a:t>фактов. </a:t>
            </a:r>
            <a:r>
              <a:rPr lang="ru-RU" b="1" dirty="0" smtClean="0">
                <a:latin typeface="Times New Roman" panose="02020603050405020304" pitchFamily="18" charset="0"/>
                <a:cs typeface="Times New Roman" panose="02020603050405020304" pitchFamily="18" charset="0"/>
              </a:rPr>
              <a:t>Творческие </a:t>
            </a:r>
            <a:r>
              <a:rPr lang="ru-RU" b="1" dirty="0">
                <a:latin typeface="Times New Roman" panose="02020603050405020304" pitchFamily="18" charset="0"/>
                <a:cs typeface="Times New Roman" panose="02020603050405020304" pitchFamily="18" charset="0"/>
              </a:rPr>
              <a:t>вопросы </a:t>
            </a:r>
            <a:r>
              <a:rPr lang="ru-RU" dirty="0">
                <a:latin typeface="Times New Roman" panose="02020603050405020304" pitchFamily="18" charset="0"/>
                <a:cs typeface="Times New Roman" panose="02020603050405020304" pitchFamily="18" charset="0"/>
              </a:rPr>
              <a:t>– если в вопросе есть частица «бы», элементы </a:t>
            </a:r>
            <a:r>
              <a:rPr lang="ru-RU" dirty="0" smtClean="0">
                <a:latin typeface="Times New Roman" panose="02020603050405020304" pitchFamily="18" charset="0"/>
                <a:cs typeface="Times New Roman" panose="02020603050405020304" pitchFamily="18" charset="0"/>
              </a:rPr>
              <a:t>предположения</a:t>
            </a:r>
            <a:r>
              <a:rPr lang="ru-RU" dirty="0">
                <a:latin typeface="Times New Roman" panose="02020603050405020304" pitchFamily="18" charset="0"/>
                <a:cs typeface="Times New Roman" panose="02020603050405020304" pitchFamily="18" charset="0"/>
              </a:rPr>
              <a:t>, прогноза.</a:t>
            </a:r>
          </a:p>
        </p:txBody>
      </p:sp>
      <p:pic>
        <p:nvPicPr>
          <p:cNvPr id="3" name="Рисунок 2"/>
          <p:cNvPicPr/>
          <p:nvPr/>
        </p:nvPicPr>
        <p:blipFill>
          <a:blip r:embed="rId2" cstate="print"/>
          <a:srcRect/>
          <a:stretch>
            <a:fillRect/>
          </a:stretch>
        </p:blipFill>
        <p:spPr bwMode="auto">
          <a:xfrm>
            <a:off x="5148064" y="3789040"/>
            <a:ext cx="2714997" cy="2736304"/>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387471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0688"/>
            <a:ext cx="8028384" cy="1200329"/>
          </a:xfrm>
          <a:prstGeom prst="rect">
            <a:avLst/>
          </a:prstGeom>
        </p:spPr>
        <p:txBody>
          <a:bodyPr wrap="square">
            <a:spAutoFit/>
          </a:bodyPr>
          <a:lstStyle/>
          <a:p>
            <a:pPr algn="ctr"/>
            <a:r>
              <a:rPr lang="ru-RU" sz="2400" i="1" dirty="0">
                <a:solidFill>
                  <a:srgbClr val="0000FF"/>
                </a:solidFill>
                <a:latin typeface="Times New Roman" panose="02020603050405020304" pitchFamily="18" charset="0"/>
                <a:cs typeface="Times New Roman" panose="02020603050405020304" pitchFamily="18" charset="0"/>
              </a:rPr>
              <a:t>Урок окружающего мира в 4 классе по теме «Поверхность  нашего края». (Школа России. </a:t>
            </a:r>
            <a:r>
              <a:rPr lang="ru-RU" sz="2400" i="1" dirty="0" err="1">
                <a:solidFill>
                  <a:srgbClr val="0000FF"/>
                </a:solidFill>
                <a:latin typeface="Times New Roman" panose="02020603050405020304" pitchFamily="18" charset="0"/>
                <a:cs typeface="Times New Roman" panose="02020603050405020304" pitchFamily="18" charset="0"/>
              </a:rPr>
              <a:t>А.А.Плешаков</a:t>
            </a:r>
            <a:r>
              <a:rPr lang="ru-RU" sz="2400" i="1" dirty="0">
                <a:solidFill>
                  <a:srgbClr val="0000FF"/>
                </a:solidFill>
                <a:latin typeface="Times New Roman" panose="02020603050405020304" pitchFamily="18" charset="0"/>
                <a:cs typeface="Times New Roman" panose="02020603050405020304" pitchFamily="18" charset="0"/>
              </a:rPr>
              <a:t>. Мир вокруг нас. 2 часть.)</a:t>
            </a:r>
            <a:endParaRPr lang="ru-RU" sz="2400"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Схема 2"/>
          <p:cNvGraphicFramePr>
            <a:graphicFrameLocks/>
          </p:cNvGraphicFramePr>
          <p:nvPr>
            <p:extLst>
              <p:ext uri="{D42A27DB-BD31-4B8C-83A1-F6EECF244321}">
                <p14:modId xmlns:p14="http://schemas.microsoft.com/office/powerpoint/2010/main" val="3331246748"/>
              </p:ext>
            </p:extLst>
          </p:nvPr>
        </p:nvGraphicFramePr>
        <p:xfrm>
          <a:off x="1331640" y="1700808"/>
          <a:ext cx="57606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596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64704"/>
            <a:ext cx="7920880" cy="5509200"/>
          </a:xfrm>
          <a:prstGeom prst="rect">
            <a:avLst/>
          </a:prstGeom>
        </p:spPr>
        <p:txBody>
          <a:bodyPr wrap="square">
            <a:spAutoFit/>
          </a:bodyPr>
          <a:lstStyle/>
          <a:p>
            <a:pPr algn="ctr"/>
            <a:r>
              <a:rPr lang="ru-RU" sz="3200" b="1" u="sng" dirty="0">
                <a:latin typeface="Times New Roman" panose="02020603050405020304" pitchFamily="18" charset="0"/>
                <a:cs typeface="Times New Roman" panose="02020603050405020304" pitchFamily="18" charset="0"/>
              </a:rPr>
              <a:t>«Письмо к учителю»</a:t>
            </a:r>
            <a:r>
              <a:rPr lang="ru-RU" sz="3200" b="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Учитель предлагает учащимся написать «Письмо к учителю» (маме, инопланетянину, сказочному герою и т д)</a:t>
            </a:r>
          </a:p>
          <a:p>
            <a:pPr algn="just"/>
            <a:r>
              <a:rPr lang="ru-RU" sz="3200" dirty="0">
                <a:latin typeface="Times New Roman" panose="02020603050405020304" pitchFamily="18" charset="0"/>
                <a:cs typeface="Times New Roman" panose="02020603050405020304" pitchFamily="18" charset="0"/>
              </a:rPr>
              <a:t>Памятка написания письма.</a:t>
            </a:r>
          </a:p>
          <a:p>
            <a:pPr algn="just"/>
            <a:r>
              <a:rPr lang="ru-RU" sz="3200" b="1" i="1" dirty="0">
                <a:latin typeface="Times New Roman" panose="02020603050405020304" pitchFamily="18" charset="0"/>
                <a:cs typeface="Times New Roman" panose="02020603050405020304" pitchFamily="18" charset="0"/>
              </a:rPr>
              <a:t>1. Я прочитал(а) рассказ</a:t>
            </a:r>
          </a:p>
          <a:p>
            <a:pPr algn="just"/>
            <a:r>
              <a:rPr lang="ru-RU" sz="3200" b="1" i="1" dirty="0">
                <a:latin typeface="Times New Roman" panose="02020603050405020304" pitchFamily="18" charset="0"/>
                <a:cs typeface="Times New Roman" panose="02020603050405020304" pitchFamily="18" charset="0"/>
              </a:rPr>
              <a:t>2. Больше всего запомнилось</a:t>
            </a:r>
          </a:p>
          <a:p>
            <a:pPr algn="just"/>
            <a:r>
              <a:rPr lang="ru-RU" sz="3200" b="1" i="1" dirty="0">
                <a:latin typeface="Times New Roman" panose="02020603050405020304" pitchFamily="18" charset="0"/>
                <a:cs typeface="Times New Roman" panose="02020603050405020304" pitchFamily="18" charset="0"/>
              </a:rPr>
              <a:t>3. Понравилось</a:t>
            </a:r>
          </a:p>
          <a:p>
            <a:pPr algn="just"/>
            <a:r>
              <a:rPr lang="ru-RU" sz="3200" b="1" i="1" dirty="0">
                <a:latin typeface="Times New Roman" panose="02020603050405020304" pitchFamily="18" charset="0"/>
                <a:cs typeface="Times New Roman" panose="02020603050405020304" pitchFamily="18" charset="0"/>
              </a:rPr>
              <a:t>4. Не понравилось</a:t>
            </a:r>
          </a:p>
          <a:p>
            <a:pPr algn="just"/>
            <a:r>
              <a:rPr lang="ru-RU" sz="3200" b="1" i="1" dirty="0">
                <a:latin typeface="Times New Roman" panose="02020603050405020304" pitchFamily="18" charset="0"/>
                <a:cs typeface="Times New Roman" panose="02020603050405020304" pitchFamily="18" charset="0"/>
              </a:rPr>
              <a:t>5. Мое эмоциональное состо</a:t>
            </a:r>
            <a:r>
              <a:rPr lang="ru-RU" sz="3200" dirty="0">
                <a:latin typeface="Times New Roman" panose="02020603050405020304" pitchFamily="18" charset="0"/>
                <a:cs typeface="Times New Roman" panose="02020603050405020304" pitchFamily="18" charset="0"/>
              </a:rPr>
              <a:t>яние</a:t>
            </a:r>
          </a:p>
          <a:p>
            <a:pPr algn="just"/>
            <a:r>
              <a:rPr lang="ru-RU" sz="3200" b="1" i="1" dirty="0">
                <a:latin typeface="Times New Roman" panose="02020603050405020304" pitchFamily="18" charset="0"/>
                <a:cs typeface="Times New Roman" panose="02020603050405020304" pitchFamily="18" charset="0"/>
              </a:rPr>
              <a:t>6. Этот рассказ учит меня</a:t>
            </a:r>
          </a:p>
        </p:txBody>
      </p:sp>
    </p:spTree>
    <p:extLst>
      <p:ext uri="{BB962C8B-B14F-4D97-AF65-F5344CB8AC3E}">
        <p14:creationId xmlns:p14="http://schemas.microsoft.com/office/powerpoint/2010/main" val="336495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lgn="ctr"/>
            <a:r>
              <a:rPr lang="ru-RU" b="1" dirty="0">
                <a:solidFill>
                  <a:schemeClr val="tx1"/>
                </a:solidFill>
                <a:latin typeface="Times New Roman" pitchFamily="18" charset="0"/>
                <a:cs typeface="Times New Roman" pitchFamily="18" charset="0"/>
              </a:rPr>
              <a:t>Основа </a:t>
            </a:r>
            <a:r>
              <a:rPr lang="ru-RU" b="1" dirty="0" smtClean="0">
                <a:solidFill>
                  <a:schemeClr val="tx1"/>
                </a:solidFill>
                <a:latin typeface="Times New Roman" pitchFamily="18" charset="0"/>
                <a:cs typeface="Times New Roman" pitchFamily="18" charset="0"/>
              </a:rPr>
              <a:t>ТРКМЧП</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a:t>
            </a:r>
          </a:p>
        </p:txBody>
      </p:sp>
      <p:sp>
        <p:nvSpPr>
          <p:cNvPr id="317443" name="Rectangle 3"/>
          <p:cNvSpPr>
            <a:spLocks noGrp="1" noChangeArrowheads="1"/>
          </p:cNvSpPr>
          <p:nvPr>
            <p:ph idx="1"/>
          </p:nvPr>
        </p:nvSpPr>
        <p:spPr/>
        <p:txBody>
          <a:bodyPr/>
          <a:lstStyle/>
          <a:p>
            <a:pPr algn="ctr">
              <a:buFontTx/>
              <a:buNone/>
            </a:pPr>
            <a:r>
              <a:rPr lang="ru-RU" dirty="0">
                <a:latin typeface="Times New Roman" pitchFamily="18" charset="0"/>
                <a:cs typeface="Times New Roman" pitchFamily="18" charset="0"/>
              </a:rPr>
              <a:t>трехфазная структура урока:</a:t>
            </a:r>
          </a:p>
          <a:p>
            <a:pPr>
              <a:buNone/>
            </a:pPr>
            <a:endParaRPr lang="ru-RU" b="1" dirty="0">
              <a:latin typeface="Times New Roman" pitchFamily="18" charset="0"/>
              <a:cs typeface="Times New Roman" pitchFamily="18" charset="0"/>
            </a:endParaRPr>
          </a:p>
        </p:txBody>
      </p:sp>
      <p:sp>
        <p:nvSpPr>
          <p:cNvPr id="317445" name="AutoShape 5"/>
          <p:cNvSpPr>
            <a:spLocks noChangeArrowheads="1"/>
          </p:cNvSpPr>
          <p:nvPr/>
        </p:nvSpPr>
        <p:spPr bwMode="auto">
          <a:xfrm>
            <a:off x="1187624" y="2492896"/>
            <a:ext cx="2592387" cy="720725"/>
          </a:xfrm>
          <a:prstGeom prst="roundRect">
            <a:avLst>
              <a:gd name="adj"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3200" b="1" dirty="0">
                <a:effectLst/>
                <a:latin typeface="Times New Roman" pitchFamily="18" charset="0"/>
                <a:cs typeface="Times New Roman" pitchFamily="18" charset="0"/>
              </a:rPr>
              <a:t>вызов</a:t>
            </a:r>
          </a:p>
        </p:txBody>
      </p:sp>
      <p:sp>
        <p:nvSpPr>
          <p:cNvPr id="317447" name="AutoShape 7"/>
          <p:cNvSpPr>
            <a:spLocks noChangeArrowheads="1"/>
          </p:cNvSpPr>
          <p:nvPr/>
        </p:nvSpPr>
        <p:spPr bwMode="auto">
          <a:xfrm>
            <a:off x="3203575" y="3573463"/>
            <a:ext cx="2592388" cy="720725"/>
          </a:xfrm>
          <a:prstGeom prst="roundRect">
            <a:avLst>
              <a:gd name="adj"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3200" b="1" dirty="0">
                <a:effectLst/>
                <a:latin typeface="Times New Roman" pitchFamily="18" charset="0"/>
                <a:cs typeface="Times New Roman" pitchFamily="18" charset="0"/>
              </a:rPr>
              <a:t>осмысление</a:t>
            </a:r>
          </a:p>
        </p:txBody>
      </p:sp>
      <p:sp>
        <p:nvSpPr>
          <p:cNvPr id="317448" name="AutoShape 8"/>
          <p:cNvSpPr>
            <a:spLocks noChangeArrowheads="1"/>
          </p:cNvSpPr>
          <p:nvPr/>
        </p:nvSpPr>
        <p:spPr bwMode="auto">
          <a:xfrm>
            <a:off x="5724525" y="4437063"/>
            <a:ext cx="2592388" cy="792162"/>
          </a:xfrm>
          <a:prstGeom prst="roundRect">
            <a:avLst>
              <a:gd name="adj"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3200" b="1" dirty="0">
                <a:effectLst/>
                <a:latin typeface="Times New Roman" pitchFamily="18" charset="0"/>
                <a:cs typeface="Times New Roman" pitchFamily="18" charset="0"/>
              </a:rPr>
              <a:t>рефлексия</a:t>
            </a:r>
          </a:p>
        </p:txBody>
      </p:sp>
    </p:spTree>
    <p:extLst>
      <p:ext uri="{BB962C8B-B14F-4D97-AF65-F5344CB8AC3E}">
        <p14:creationId xmlns:p14="http://schemas.microsoft.com/office/powerpoint/2010/main" val="326909149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7443">
                                            <p:txEl>
                                              <p:pRg st="0" end="0"/>
                                            </p:txEl>
                                          </p:spTgt>
                                        </p:tgtEl>
                                        <p:attrNameLst>
                                          <p:attrName>style.visibility</p:attrName>
                                        </p:attrNameLst>
                                      </p:cBhvr>
                                      <p:to>
                                        <p:strVal val="visible"/>
                                      </p:to>
                                    </p:set>
                                    <p:anim calcmode="discrete" valueType="clr">
                                      <p:cBhvr override="childStyle">
                                        <p:cTn id="7" dur="80"/>
                                        <p:tgtEl>
                                          <p:spTgt spid="3174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17443">
                                            <p:txEl>
                                              <p:pRg st="0" end="0"/>
                                            </p:txEl>
                                          </p:spTgt>
                                        </p:tgtEl>
                                        <p:attrNameLst>
                                          <p:attrName>fill.type</p:attrName>
                                        </p:attrNameLst>
                                      </p:cBhvr>
                                      <p:to>
                                        <p:strVal val="solid"/>
                                      </p:to>
                                    </p:set>
                                  </p:childTnLst>
                                </p:cTn>
                              </p:par>
                            </p:childTnLst>
                          </p:cTn>
                        </p:par>
                        <p:par>
                          <p:cTn id="10" fill="hold" nodeType="afterGroup">
                            <p:stCondLst>
                              <p:cond delay="1040"/>
                            </p:stCondLst>
                            <p:childTnLst>
                              <p:par>
                                <p:cTn id="11" presetID="55" presetClass="entr" presetSubtype="0" fill="hold" grpId="0" nodeType="after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1000" fill="hold"/>
                                        <p:tgtEl>
                                          <p:spTgt spid="317445"/>
                                        </p:tgtEl>
                                        <p:attrNameLst>
                                          <p:attrName>ppt_w</p:attrName>
                                        </p:attrNameLst>
                                      </p:cBhvr>
                                      <p:tavLst>
                                        <p:tav tm="0">
                                          <p:val>
                                            <p:strVal val="#ppt_w*0.70"/>
                                          </p:val>
                                        </p:tav>
                                        <p:tav tm="100000">
                                          <p:val>
                                            <p:strVal val="#ppt_w"/>
                                          </p:val>
                                        </p:tav>
                                      </p:tavLst>
                                    </p:anim>
                                    <p:anim calcmode="lin" valueType="num">
                                      <p:cBhvr>
                                        <p:cTn id="14" dur="1000" fill="hold"/>
                                        <p:tgtEl>
                                          <p:spTgt spid="317445"/>
                                        </p:tgtEl>
                                        <p:attrNameLst>
                                          <p:attrName>ppt_h</p:attrName>
                                        </p:attrNameLst>
                                      </p:cBhvr>
                                      <p:tavLst>
                                        <p:tav tm="0">
                                          <p:val>
                                            <p:strVal val="#ppt_h"/>
                                          </p:val>
                                        </p:tav>
                                        <p:tav tm="100000">
                                          <p:val>
                                            <p:strVal val="#ppt_h"/>
                                          </p:val>
                                        </p:tav>
                                      </p:tavLst>
                                    </p:anim>
                                    <p:animEffect transition="in" filter="fade">
                                      <p:cBhvr>
                                        <p:cTn id="15" dur="1000"/>
                                        <p:tgtEl>
                                          <p:spTgt spid="317445"/>
                                        </p:tgtEl>
                                      </p:cBhvr>
                                    </p:animEffect>
                                  </p:childTnLst>
                                </p:cTn>
                              </p:par>
                            </p:childTnLst>
                          </p:cTn>
                        </p:par>
                        <p:par>
                          <p:cTn id="16" fill="hold" nodeType="afterGroup">
                            <p:stCondLst>
                              <p:cond delay="2040"/>
                            </p:stCondLst>
                            <p:childTnLst>
                              <p:par>
                                <p:cTn id="17" presetID="55" presetClass="entr" presetSubtype="0" fill="hold" grpId="0" nodeType="afterEffect">
                                  <p:stCondLst>
                                    <p:cond delay="0"/>
                                  </p:stCondLst>
                                  <p:childTnLst>
                                    <p:set>
                                      <p:cBhvr>
                                        <p:cTn id="18" dur="1" fill="hold">
                                          <p:stCondLst>
                                            <p:cond delay="0"/>
                                          </p:stCondLst>
                                        </p:cTn>
                                        <p:tgtEl>
                                          <p:spTgt spid="317447"/>
                                        </p:tgtEl>
                                        <p:attrNameLst>
                                          <p:attrName>style.visibility</p:attrName>
                                        </p:attrNameLst>
                                      </p:cBhvr>
                                      <p:to>
                                        <p:strVal val="visible"/>
                                      </p:to>
                                    </p:set>
                                    <p:anim calcmode="lin" valueType="num">
                                      <p:cBhvr>
                                        <p:cTn id="19" dur="1000" fill="hold"/>
                                        <p:tgtEl>
                                          <p:spTgt spid="317447"/>
                                        </p:tgtEl>
                                        <p:attrNameLst>
                                          <p:attrName>ppt_w</p:attrName>
                                        </p:attrNameLst>
                                      </p:cBhvr>
                                      <p:tavLst>
                                        <p:tav tm="0">
                                          <p:val>
                                            <p:strVal val="#ppt_w*0.70"/>
                                          </p:val>
                                        </p:tav>
                                        <p:tav tm="100000">
                                          <p:val>
                                            <p:strVal val="#ppt_w"/>
                                          </p:val>
                                        </p:tav>
                                      </p:tavLst>
                                    </p:anim>
                                    <p:anim calcmode="lin" valueType="num">
                                      <p:cBhvr>
                                        <p:cTn id="20" dur="1000" fill="hold"/>
                                        <p:tgtEl>
                                          <p:spTgt spid="317447"/>
                                        </p:tgtEl>
                                        <p:attrNameLst>
                                          <p:attrName>ppt_h</p:attrName>
                                        </p:attrNameLst>
                                      </p:cBhvr>
                                      <p:tavLst>
                                        <p:tav tm="0">
                                          <p:val>
                                            <p:strVal val="#ppt_h"/>
                                          </p:val>
                                        </p:tav>
                                        <p:tav tm="100000">
                                          <p:val>
                                            <p:strVal val="#ppt_h"/>
                                          </p:val>
                                        </p:tav>
                                      </p:tavLst>
                                    </p:anim>
                                    <p:animEffect transition="in" filter="fade">
                                      <p:cBhvr>
                                        <p:cTn id="21" dur="1000"/>
                                        <p:tgtEl>
                                          <p:spTgt spid="317447"/>
                                        </p:tgtEl>
                                      </p:cBhvr>
                                    </p:animEffect>
                                  </p:childTnLst>
                                </p:cTn>
                              </p:par>
                            </p:childTnLst>
                          </p:cTn>
                        </p:par>
                        <p:par>
                          <p:cTn id="22" fill="hold" nodeType="afterGroup">
                            <p:stCondLst>
                              <p:cond delay="3040"/>
                            </p:stCondLst>
                            <p:childTnLst>
                              <p:par>
                                <p:cTn id="23" presetID="55" presetClass="entr" presetSubtype="0" fill="hold" grpId="0" nodeType="afterEffect">
                                  <p:stCondLst>
                                    <p:cond delay="0"/>
                                  </p:stCondLst>
                                  <p:childTnLst>
                                    <p:set>
                                      <p:cBhvr>
                                        <p:cTn id="24" dur="1" fill="hold">
                                          <p:stCondLst>
                                            <p:cond delay="0"/>
                                          </p:stCondLst>
                                        </p:cTn>
                                        <p:tgtEl>
                                          <p:spTgt spid="317448"/>
                                        </p:tgtEl>
                                        <p:attrNameLst>
                                          <p:attrName>style.visibility</p:attrName>
                                        </p:attrNameLst>
                                      </p:cBhvr>
                                      <p:to>
                                        <p:strVal val="visible"/>
                                      </p:to>
                                    </p:set>
                                    <p:anim calcmode="lin" valueType="num">
                                      <p:cBhvr>
                                        <p:cTn id="25" dur="1000" fill="hold"/>
                                        <p:tgtEl>
                                          <p:spTgt spid="317448"/>
                                        </p:tgtEl>
                                        <p:attrNameLst>
                                          <p:attrName>ppt_w</p:attrName>
                                        </p:attrNameLst>
                                      </p:cBhvr>
                                      <p:tavLst>
                                        <p:tav tm="0">
                                          <p:val>
                                            <p:strVal val="#ppt_w*0.70"/>
                                          </p:val>
                                        </p:tav>
                                        <p:tav tm="100000">
                                          <p:val>
                                            <p:strVal val="#ppt_w"/>
                                          </p:val>
                                        </p:tav>
                                      </p:tavLst>
                                    </p:anim>
                                    <p:anim calcmode="lin" valueType="num">
                                      <p:cBhvr>
                                        <p:cTn id="26" dur="1000" fill="hold"/>
                                        <p:tgtEl>
                                          <p:spTgt spid="317448"/>
                                        </p:tgtEl>
                                        <p:attrNameLst>
                                          <p:attrName>ppt_h</p:attrName>
                                        </p:attrNameLst>
                                      </p:cBhvr>
                                      <p:tavLst>
                                        <p:tav tm="0">
                                          <p:val>
                                            <p:strVal val="#ppt_h"/>
                                          </p:val>
                                        </p:tav>
                                        <p:tav tm="100000">
                                          <p:val>
                                            <p:strVal val="#ppt_h"/>
                                          </p:val>
                                        </p:tav>
                                      </p:tavLst>
                                    </p:anim>
                                    <p:animEffect transition="in" filter="fade">
                                      <p:cBhvr>
                                        <p:cTn id="27" dur="1000"/>
                                        <p:tgtEl>
                                          <p:spTgt spid="317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p:bldP spid="317445" grpId="0" animBg="1"/>
      <p:bldP spid="317447" grpId="0" animBg="1"/>
      <p:bldP spid="317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692696"/>
            <a:ext cx="8229600" cy="1143000"/>
          </a:xfrm>
        </p:spPr>
        <p:txBody>
          <a:bodyPr>
            <a:normAutofit fontScale="90000"/>
          </a:bodyPr>
          <a:lstStyle/>
          <a:p>
            <a:pPr algn="ctr"/>
            <a:r>
              <a:rPr lang="ru-RU" sz="4000" b="1" dirty="0">
                <a:latin typeface="Times New Roman" pitchFamily="18" charset="0"/>
                <a:cs typeface="Times New Roman" pitchFamily="18" charset="0"/>
              </a:rPr>
              <a:t>Задачи фазы вызова</a:t>
            </a:r>
            <a:br>
              <a:rPr lang="ru-RU" sz="4000" b="1" dirty="0">
                <a:latin typeface="Times New Roman" pitchFamily="18" charset="0"/>
                <a:cs typeface="Times New Roman" pitchFamily="18" charset="0"/>
              </a:rPr>
            </a:br>
            <a:r>
              <a:rPr lang="ru-RU" sz="4000" dirty="0">
                <a:latin typeface="Times New Roman" pitchFamily="18" charset="0"/>
                <a:cs typeface="Times New Roman" pitchFamily="18" charset="0"/>
              </a:rPr>
              <a:t> </a:t>
            </a:r>
            <a:r>
              <a:rPr lang="ru-RU" sz="2800" dirty="0">
                <a:latin typeface="Times New Roman" pitchFamily="18" charset="0"/>
                <a:cs typeface="Times New Roman" pitchFamily="18" charset="0"/>
              </a:rPr>
              <a:t>( пробуждение интереса к предмету)</a:t>
            </a:r>
          </a:p>
        </p:txBody>
      </p:sp>
      <p:sp>
        <p:nvSpPr>
          <p:cNvPr id="315395" name="Rectangle 3"/>
          <p:cNvSpPr>
            <a:spLocks noGrp="1" noChangeArrowheads="1"/>
          </p:cNvSpPr>
          <p:nvPr>
            <p:ph idx="1"/>
          </p:nvPr>
        </p:nvSpPr>
        <p:spPr>
          <a:xfrm>
            <a:off x="323528" y="1844825"/>
            <a:ext cx="7776864" cy="3816424"/>
          </a:xfrm>
        </p:spPr>
        <p:txBody>
          <a:bodyPr/>
          <a:lstStyle/>
          <a:p>
            <a:r>
              <a:rPr lang="ru-RU" b="1" dirty="0">
                <a:latin typeface="Times New Roman" pitchFamily="18" charset="0"/>
                <a:cs typeface="Times New Roman" pitchFamily="18" charset="0"/>
              </a:rPr>
              <a:t>Актуализировать</a:t>
            </a:r>
            <a:r>
              <a:rPr lang="ru-RU" dirty="0">
                <a:latin typeface="Times New Roman" pitchFamily="18" charset="0"/>
                <a:cs typeface="Times New Roman" pitchFamily="18" charset="0"/>
              </a:rPr>
              <a:t> имеющиеся у </a:t>
            </a:r>
            <a:r>
              <a:rPr lang="ru-RU" dirty="0" smtClean="0">
                <a:latin typeface="Times New Roman" pitchFamily="18" charset="0"/>
                <a:cs typeface="Times New Roman" pitchFamily="18" charset="0"/>
              </a:rPr>
              <a:t>обучающихся </a:t>
            </a:r>
            <a:r>
              <a:rPr lang="ru-RU" dirty="0">
                <a:latin typeface="Times New Roman" pitchFamily="18" charset="0"/>
                <a:cs typeface="Times New Roman" pitchFamily="18" charset="0"/>
              </a:rPr>
              <a:t>знания </a:t>
            </a:r>
            <a:r>
              <a:rPr lang="ru-RU" dirty="0" smtClean="0">
                <a:latin typeface="Times New Roman" pitchFamily="18" charset="0"/>
                <a:cs typeface="Times New Roman" pitchFamily="18" charset="0"/>
              </a:rPr>
              <a:t>по данной теме или проблеме.</a:t>
            </a:r>
          </a:p>
          <a:p>
            <a:r>
              <a:rPr lang="ru-RU" b="1" dirty="0" smtClean="0">
                <a:latin typeface="Times New Roman" pitchFamily="18" charset="0"/>
                <a:cs typeface="Times New Roman" pitchFamily="18" charset="0"/>
              </a:rPr>
              <a:t>Сформулировать </a:t>
            </a:r>
            <a:r>
              <a:rPr lang="ru-RU" dirty="0" smtClean="0">
                <a:latin typeface="Times New Roman" pitchFamily="18" charset="0"/>
                <a:cs typeface="Times New Roman" pitchFamily="18" charset="0"/>
              </a:rPr>
              <a:t>вопросы, на которые хотелось бы получить ответы.  </a:t>
            </a:r>
            <a:endParaRPr lang="ru-RU" dirty="0">
              <a:latin typeface="Times New Roman" pitchFamily="18" charset="0"/>
              <a:cs typeface="Times New Roman" pitchFamily="18" charset="0"/>
            </a:endParaRPr>
          </a:p>
          <a:p>
            <a:pPr lvl="0"/>
            <a:r>
              <a:rPr lang="ru-RU" b="1" dirty="0" smtClean="0">
                <a:latin typeface="Times New Roman" pitchFamily="18" charset="0"/>
                <a:cs typeface="Times New Roman" pitchFamily="18" charset="0"/>
              </a:rPr>
              <a:t>Побудить </a:t>
            </a:r>
            <a:r>
              <a:rPr lang="ru-RU" dirty="0" smtClean="0">
                <a:latin typeface="Times New Roman" pitchFamily="18" charset="0"/>
                <a:cs typeface="Times New Roman" pitchFamily="18" charset="0"/>
              </a:rPr>
              <a:t> ученика к активной работе на уроке.</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27414142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p:cTn id="7" dur="1000" fill="hold"/>
                                        <p:tgtEl>
                                          <p:spTgt spid="3153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53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53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5395">
                                            <p:txEl>
                                              <p:pRg st="1" end="1"/>
                                            </p:txEl>
                                          </p:spTgt>
                                        </p:tgtEl>
                                        <p:attrNameLst>
                                          <p:attrName>style.visibility</p:attrName>
                                        </p:attrNameLst>
                                      </p:cBhvr>
                                      <p:to>
                                        <p:strVal val="visible"/>
                                      </p:to>
                                    </p:set>
                                    <p:anim calcmode="lin" valueType="num">
                                      <p:cBhvr>
                                        <p:cTn id="14" dur="1000" fill="hold"/>
                                        <p:tgtEl>
                                          <p:spTgt spid="31539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153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5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15395">
                                            <p:txEl>
                                              <p:pRg st="2" end="2"/>
                                            </p:txEl>
                                          </p:spTgt>
                                        </p:tgtEl>
                                        <p:attrNameLst>
                                          <p:attrName>style.visibility</p:attrName>
                                        </p:attrNameLst>
                                      </p:cBhvr>
                                      <p:to>
                                        <p:strVal val="visible"/>
                                      </p:to>
                                    </p:set>
                                    <p:anim calcmode="lin" valueType="num">
                                      <p:cBhvr>
                                        <p:cTn id="21" dur="1000" fill="hold"/>
                                        <p:tgtEl>
                                          <p:spTgt spid="31539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153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5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79512" y="620688"/>
            <a:ext cx="8229600" cy="1143000"/>
          </a:xfrm>
        </p:spPr>
        <p:txBody>
          <a:bodyPr/>
          <a:lstStyle/>
          <a:p>
            <a:pPr algn="ctr"/>
            <a:r>
              <a:rPr lang="ru-RU" sz="4000" b="1" dirty="0">
                <a:latin typeface="Times New Roman" pitchFamily="18" charset="0"/>
                <a:cs typeface="Times New Roman" pitchFamily="18" charset="0"/>
              </a:rPr>
              <a:t>Задачи </a:t>
            </a:r>
            <a:r>
              <a:rPr lang="ru-RU" sz="4000" b="1" dirty="0" smtClean="0">
                <a:latin typeface="Times New Roman" pitchFamily="18" charset="0"/>
                <a:cs typeface="Times New Roman" pitchFamily="18" charset="0"/>
              </a:rPr>
              <a:t>фазы осмысления–</a:t>
            </a:r>
            <a:r>
              <a:rPr lang="ru-RU" sz="4000" b="1" dirty="0">
                <a:latin typeface="Times New Roman" pitchFamily="18" charset="0"/>
                <a:cs typeface="Times New Roman" pitchFamily="18" charset="0"/>
              </a:rPr>
              <a:t/>
            </a:r>
            <a:br>
              <a:rPr lang="ru-RU" sz="4000" b="1" dirty="0">
                <a:latin typeface="Times New Roman" pitchFamily="18" charset="0"/>
                <a:cs typeface="Times New Roman" pitchFamily="18" charset="0"/>
              </a:rPr>
            </a:br>
            <a:r>
              <a:rPr lang="ru-RU" sz="2400" dirty="0">
                <a:latin typeface="Times New Roman" pitchFamily="18" charset="0"/>
                <a:cs typeface="Times New Roman" pitchFamily="18" charset="0"/>
              </a:rPr>
              <a:t>(осмысление материала во времени работы над ним)</a:t>
            </a:r>
          </a:p>
        </p:txBody>
      </p:sp>
      <p:sp>
        <p:nvSpPr>
          <p:cNvPr id="316419" name="Rectangle 3"/>
          <p:cNvSpPr>
            <a:spLocks noGrp="1" noChangeArrowheads="1"/>
          </p:cNvSpPr>
          <p:nvPr>
            <p:ph idx="1"/>
          </p:nvPr>
        </p:nvSpPr>
        <p:spPr>
          <a:xfrm>
            <a:off x="467544" y="1772816"/>
            <a:ext cx="7643192" cy="4525963"/>
          </a:xfrm>
        </p:spPr>
        <p:txBody>
          <a:bodyPr/>
          <a:lstStyle/>
          <a:p>
            <a:pPr lvl="0" algn="just"/>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олучить </a:t>
            </a:r>
            <a:r>
              <a:rPr lang="ru-RU" dirty="0">
                <a:latin typeface="Times New Roman" pitchFamily="18" charset="0"/>
                <a:cs typeface="Times New Roman" pitchFamily="18" charset="0"/>
              </a:rPr>
              <a:t>новую информацию, осмыслить </a:t>
            </a:r>
            <a:r>
              <a:rPr lang="ru-RU" dirty="0" smtClean="0">
                <a:latin typeface="Times New Roman" pitchFamily="18" charset="0"/>
                <a:cs typeface="Times New Roman" pitchFamily="18" charset="0"/>
              </a:rPr>
              <a:t>ее. </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оотнести </a:t>
            </a:r>
            <a:r>
              <a:rPr lang="ru-RU" dirty="0">
                <a:latin typeface="Times New Roman" pitchFamily="18" charset="0"/>
                <a:cs typeface="Times New Roman" pitchFamily="18" charset="0"/>
              </a:rPr>
              <a:t>с уже имеющимися </a:t>
            </a:r>
            <a:r>
              <a:rPr lang="ru-RU" dirty="0" smtClean="0">
                <a:latin typeface="Times New Roman" pitchFamily="18" charset="0"/>
                <a:cs typeface="Times New Roman" pitchFamily="18" charset="0"/>
              </a:rPr>
              <a:t>знаниями. </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И</a:t>
            </a:r>
            <a:r>
              <a:rPr lang="ru-RU" dirty="0" smtClean="0">
                <a:latin typeface="Times New Roman" pitchFamily="18" charset="0"/>
                <a:cs typeface="Times New Roman" pitchFamily="18" charset="0"/>
              </a:rPr>
              <a:t>скать </a:t>
            </a:r>
            <a:r>
              <a:rPr lang="ru-RU" dirty="0">
                <a:latin typeface="Times New Roman" pitchFamily="18" charset="0"/>
                <a:cs typeface="Times New Roman" pitchFamily="18" charset="0"/>
              </a:rPr>
              <a:t>ответы на вопросы, поставленные в первой части. </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32597613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p:cTn id="7" dur="1000" fill="hold"/>
                                        <p:tgtEl>
                                          <p:spTgt spid="3164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64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64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6419">
                                            <p:txEl>
                                              <p:pRg st="1" end="1"/>
                                            </p:txEl>
                                          </p:spTgt>
                                        </p:tgtEl>
                                        <p:attrNameLst>
                                          <p:attrName>style.visibility</p:attrName>
                                        </p:attrNameLst>
                                      </p:cBhvr>
                                      <p:to>
                                        <p:strVal val="visible"/>
                                      </p:to>
                                    </p:set>
                                    <p:anim calcmode="lin" valueType="num">
                                      <p:cBhvr>
                                        <p:cTn id="14" dur="1000" fill="hold"/>
                                        <p:tgtEl>
                                          <p:spTgt spid="31641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164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64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16419">
                                            <p:txEl>
                                              <p:pRg st="2" end="2"/>
                                            </p:txEl>
                                          </p:spTgt>
                                        </p:tgtEl>
                                        <p:attrNameLst>
                                          <p:attrName>style.visibility</p:attrName>
                                        </p:attrNameLst>
                                      </p:cBhvr>
                                      <p:to>
                                        <p:strVal val="visible"/>
                                      </p:to>
                                    </p:set>
                                    <p:anim calcmode="lin" valueType="num">
                                      <p:cBhvr>
                                        <p:cTn id="21" dur="1000" fill="hold"/>
                                        <p:tgtEl>
                                          <p:spTgt spid="31641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164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6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79512" y="692696"/>
            <a:ext cx="7632848" cy="1143000"/>
          </a:xfrm>
        </p:spPr>
        <p:txBody>
          <a:bodyPr/>
          <a:lstStyle/>
          <a:p>
            <a:pPr algn="ctr"/>
            <a:r>
              <a:rPr lang="ru-RU" sz="4000" b="1" dirty="0">
                <a:latin typeface="Times New Roman" pitchFamily="18" charset="0"/>
                <a:cs typeface="Times New Roman" pitchFamily="18" charset="0"/>
              </a:rPr>
              <a:t>Задачи фазы рефлексии –</a:t>
            </a:r>
            <a:br>
              <a:rPr lang="ru-RU" sz="4000" b="1" dirty="0">
                <a:latin typeface="Times New Roman" pitchFamily="18" charset="0"/>
                <a:cs typeface="Times New Roman" pitchFamily="18" charset="0"/>
              </a:rPr>
            </a:br>
            <a:r>
              <a:rPr lang="ru-RU" sz="2400" dirty="0">
                <a:latin typeface="Times New Roman" pitchFamily="18" charset="0"/>
                <a:cs typeface="Times New Roman" pitchFamily="18" charset="0"/>
              </a:rPr>
              <a:t>(обобщение материала, подведение итогов)</a:t>
            </a:r>
          </a:p>
        </p:txBody>
      </p:sp>
      <p:sp>
        <p:nvSpPr>
          <p:cNvPr id="371715" name="Rectangle 3"/>
          <p:cNvSpPr>
            <a:spLocks noGrp="1" noChangeArrowheads="1"/>
          </p:cNvSpPr>
          <p:nvPr>
            <p:ph idx="1"/>
          </p:nvPr>
        </p:nvSpPr>
        <p:spPr>
          <a:xfrm>
            <a:off x="251520" y="2060848"/>
            <a:ext cx="7848872" cy="2880320"/>
          </a:xfrm>
        </p:spPr>
        <p:txBody>
          <a:bodyPr>
            <a:normAutofit fontScale="92500" lnSpcReduction="20000"/>
          </a:bodyPr>
          <a:lstStyle/>
          <a:p>
            <a:pPr lvl="0" algn="just"/>
            <a:r>
              <a:rPr lang="ru-RU" dirty="0" smtClean="0">
                <a:latin typeface="Times New Roman" pitchFamily="18" charset="0"/>
                <a:cs typeface="Times New Roman" pitchFamily="18" charset="0"/>
              </a:rPr>
              <a:t>Осознают своё «я», свой опыт собственных действий и действий других учащихся и учителя.</a:t>
            </a:r>
          </a:p>
          <a:p>
            <a:pPr lvl="0"/>
            <a:r>
              <a:rPr lang="ru-RU" dirty="0" smtClean="0">
                <a:latin typeface="Times New Roman" pitchFamily="18" charset="0"/>
                <a:cs typeface="Times New Roman" pitchFamily="18" charset="0"/>
              </a:rPr>
              <a:t>Целостно осмысливают, систематизируют </a:t>
            </a:r>
            <a:r>
              <a:rPr lang="ru-RU" dirty="0">
                <a:latin typeface="Times New Roman" pitchFamily="18" charset="0"/>
                <a:cs typeface="Times New Roman" pitchFamily="18" charset="0"/>
              </a:rPr>
              <a:t>и </a:t>
            </a:r>
            <a:r>
              <a:rPr lang="ru-RU" dirty="0" smtClean="0">
                <a:latin typeface="Times New Roman" pitchFamily="18" charset="0"/>
                <a:cs typeface="Times New Roman" pitchFamily="18" charset="0"/>
              </a:rPr>
              <a:t>обобщают полученную информацию.</a:t>
            </a:r>
            <a:endParaRPr lang="ru-RU" dirty="0">
              <a:latin typeface="Times New Roman" pitchFamily="18" charset="0"/>
              <a:cs typeface="Times New Roman" pitchFamily="18" charset="0"/>
            </a:endParaRPr>
          </a:p>
          <a:p>
            <a:pPr lvl="0" algn="just"/>
            <a:r>
              <a:rPr lang="ru-RU" dirty="0" smtClean="0">
                <a:latin typeface="Times New Roman" pitchFamily="18" charset="0"/>
                <a:cs typeface="Times New Roman" pitchFamily="18" charset="0"/>
              </a:rPr>
              <a:t>Формируют собственное отношение </a:t>
            </a:r>
            <a:r>
              <a:rPr lang="ru-RU" dirty="0">
                <a:latin typeface="Times New Roman" pitchFamily="18" charset="0"/>
                <a:cs typeface="Times New Roman" pitchFamily="18" charset="0"/>
              </a:rPr>
              <a:t>к изучаемому материалу. </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4653801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p:cTn id="7" dur="1000" fill="hold"/>
                                        <p:tgtEl>
                                          <p:spTgt spid="3717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717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17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71715">
                                            <p:txEl>
                                              <p:pRg st="1" end="1"/>
                                            </p:txEl>
                                          </p:spTgt>
                                        </p:tgtEl>
                                        <p:attrNameLst>
                                          <p:attrName>style.visibility</p:attrName>
                                        </p:attrNameLst>
                                      </p:cBhvr>
                                      <p:to>
                                        <p:strVal val="visible"/>
                                      </p:to>
                                    </p:set>
                                    <p:anim calcmode="lin" valueType="num">
                                      <p:cBhvr>
                                        <p:cTn id="14" dur="1000" fill="hold"/>
                                        <p:tgtEl>
                                          <p:spTgt spid="37171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717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717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71715">
                                            <p:txEl>
                                              <p:pRg st="2" end="2"/>
                                            </p:txEl>
                                          </p:spTgt>
                                        </p:tgtEl>
                                        <p:attrNameLst>
                                          <p:attrName>style.visibility</p:attrName>
                                        </p:attrNameLst>
                                      </p:cBhvr>
                                      <p:to>
                                        <p:strVal val="visible"/>
                                      </p:to>
                                    </p:set>
                                    <p:anim calcmode="lin" valueType="num">
                                      <p:cBhvr>
                                        <p:cTn id="21" dur="1000" fill="hold"/>
                                        <p:tgtEl>
                                          <p:spTgt spid="37171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717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71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idx="1"/>
          </p:nvPr>
        </p:nvSpPr>
        <p:spPr>
          <a:xfrm>
            <a:off x="323528" y="1052736"/>
            <a:ext cx="7776864" cy="4525963"/>
          </a:xfrm>
        </p:spPr>
        <p:txBody>
          <a:bodyPr>
            <a:noAutofit/>
          </a:bodyPr>
          <a:lstStyle/>
          <a:p>
            <a:r>
              <a:rPr lang="ru-RU" dirty="0" smtClean="0">
                <a:solidFill>
                  <a:schemeClr val="tx1"/>
                </a:solidFill>
                <a:latin typeface="Times New Roman" pitchFamily="18" charset="0"/>
                <a:cs typeface="Times New Roman" pitchFamily="18" charset="0"/>
              </a:rPr>
              <a:t>Приём «Кластер»</a:t>
            </a:r>
          </a:p>
          <a:p>
            <a:r>
              <a:rPr lang="ru-RU" dirty="0" smtClean="0">
                <a:latin typeface="Times New Roman" pitchFamily="18" charset="0"/>
                <a:cs typeface="Times New Roman" pitchFamily="18" charset="0"/>
              </a:rPr>
              <a:t>Приём «Корзина идей»</a:t>
            </a:r>
          </a:p>
          <a:p>
            <a:r>
              <a:rPr lang="ru-RU" dirty="0" smtClean="0">
                <a:solidFill>
                  <a:schemeClr val="tx1"/>
                </a:solidFill>
                <a:latin typeface="Times New Roman" pitchFamily="18" charset="0"/>
                <a:cs typeface="Times New Roman" pitchFamily="18" charset="0"/>
              </a:rPr>
              <a:t>«Мозговой штурм»</a:t>
            </a:r>
          </a:p>
          <a:p>
            <a:r>
              <a:rPr lang="ru-RU" dirty="0" smtClean="0">
                <a:latin typeface="Times New Roman" pitchFamily="18" charset="0"/>
                <a:cs typeface="Times New Roman" pitchFamily="18" charset="0"/>
              </a:rPr>
              <a:t>«Отсроченная догадка»</a:t>
            </a:r>
          </a:p>
          <a:p>
            <a:r>
              <a:rPr lang="ru-RU" dirty="0" smtClean="0">
                <a:solidFill>
                  <a:schemeClr val="tx1"/>
                </a:solidFill>
                <a:latin typeface="Times New Roman" pitchFamily="18" charset="0"/>
                <a:cs typeface="Times New Roman" pitchFamily="18" charset="0"/>
              </a:rPr>
              <a:t>Таблица «толстых» и «тонких» вопросов</a:t>
            </a:r>
          </a:p>
          <a:p>
            <a:r>
              <a:rPr lang="ru-RU" dirty="0" smtClean="0">
                <a:latin typeface="Times New Roman" pitchFamily="18" charset="0"/>
                <a:cs typeface="Times New Roman" pitchFamily="18" charset="0"/>
              </a:rPr>
              <a:t>Таблица «ЗХУ» (знаю-хочу </a:t>
            </a:r>
            <a:r>
              <a:rPr lang="ru-RU" dirty="0" err="1" smtClean="0">
                <a:latin typeface="Times New Roman" pitchFamily="18" charset="0"/>
                <a:cs typeface="Times New Roman" pitchFamily="18" charset="0"/>
              </a:rPr>
              <a:t>знать-узнал</a:t>
            </a:r>
            <a:r>
              <a:rPr lang="ru-RU" dirty="0" smtClean="0">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Приём «Верите ли вы?»</a:t>
            </a:r>
            <a:endParaRPr lang="ru-RU" dirty="0">
              <a:solidFill>
                <a:schemeClr val="tx1"/>
              </a:solidFill>
              <a:latin typeface="Times New Roman" pitchFamily="18" charset="0"/>
              <a:cs typeface="Times New Roman" pitchFamily="18" charset="0"/>
            </a:endParaRPr>
          </a:p>
        </p:txBody>
      </p:sp>
      <p:sp>
        <p:nvSpPr>
          <p:cNvPr id="7" name="Заголовок 6"/>
          <p:cNvSpPr>
            <a:spLocks noGrp="1"/>
          </p:cNvSpPr>
          <p:nvPr>
            <p:ph type="title"/>
          </p:nvPr>
        </p:nvSpPr>
        <p:spPr>
          <a:xfrm>
            <a:off x="251520" y="620688"/>
            <a:ext cx="8229600" cy="850106"/>
          </a:xfrm>
        </p:spPr>
        <p:txBody>
          <a:bodyPr>
            <a:normAutofit fontScale="90000"/>
          </a:bodyPr>
          <a:lstStyle/>
          <a:p>
            <a:r>
              <a:rPr lang="ru-RU" sz="4000" b="1" dirty="0" smtClean="0">
                <a:latin typeface="Times New Roman" pitchFamily="18" charset="0"/>
                <a:cs typeface="Times New Roman" pitchFamily="18" charset="0"/>
              </a:rPr>
              <a:t>Методы и приёмы на стадии вызова</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p>
        </p:txBody>
      </p:sp>
    </p:spTree>
  </p:cSld>
  <p:clrMapOvr>
    <a:masterClrMapping/>
  </p:clrMapOvr>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484</TotalTime>
  <Words>3280</Words>
  <Application>Microsoft Office PowerPoint</Application>
  <PresentationFormat>Экран (4:3)</PresentationFormat>
  <Paragraphs>377</Paragraphs>
  <Slides>49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Технология развития критического мышления через чтение и письмо - ТРКМЧП</vt:lpstr>
      <vt:lpstr>Презентация PowerPoint</vt:lpstr>
      <vt:lpstr>Презентация PowerPoint</vt:lpstr>
      <vt:lpstr>Презентация PowerPoint</vt:lpstr>
      <vt:lpstr>Основа ТРКМЧП –</vt:lpstr>
      <vt:lpstr>Задачи фазы вызова  ( пробуждение интереса к предмету)</vt:lpstr>
      <vt:lpstr>Задачи фазы осмысления– (осмысление материала во времени работы над ним)</vt:lpstr>
      <vt:lpstr>Задачи фазы рефлексии – (обобщение материала, подведение итогов)</vt:lpstr>
      <vt:lpstr>Методы и приёмы на стадии вызова </vt:lpstr>
      <vt:lpstr>Методы и приёмы на стадии осмысления </vt:lpstr>
      <vt:lpstr>Методы и приёмы на стадии рефлексии </vt:lpstr>
      <vt:lpstr> Прием «Корзина идей»  </vt:lpstr>
      <vt:lpstr>Презентация PowerPoint</vt:lpstr>
      <vt:lpstr>Прием “Кластер” </vt:lpstr>
      <vt:lpstr>   Урок окружающего мира в 3 классе по теме «Здоровый образ жизни». (Школа России.)   - Прочитай тему урока. Запиши несколько фраз по теме. Всё, что пришло в голову. Потом дети зачитывают свои фразы, которые фиксируются на доске. Получаем кластер, который к концу урока может значительно разветвиться.  </vt:lpstr>
      <vt:lpstr>Презентация PowerPoint</vt:lpstr>
      <vt:lpstr>Приём «Верите ли вы?»</vt:lpstr>
      <vt:lpstr>Презентация PowerPoint</vt:lpstr>
      <vt:lpstr>Таблица «Знаю – Хочу узнать – Узнал»</vt:lpstr>
      <vt:lpstr>Приём «Инсерт»</vt:lpstr>
      <vt:lpstr>Например, такую таблицу  «инсерт» составили учащиеся на уроке окружающего мира  в 4 классе.  Тема: «Солнце». «Школа России»  А.А. Плешаков </vt:lpstr>
      <vt:lpstr>Приём «толстые» и «тонкие» вопросов</vt:lpstr>
      <vt:lpstr>Презентация PowerPoint</vt:lpstr>
      <vt:lpstr>Работа по вопросам ведется в несколько этапов: 1 этап – учащиеся определяют уровень сложности вопросов, которые предлагает сам учитель (из учебника); учащиеся учатся по таблице задавать вопросы, записывая в таблице продолжение каждого вопроса.  2 этап – учащиеся учатся записывать уже вопросы по тексту: сначала –"тонкие", а потом "толстые". 3 этап – при работе с текстом дети к каждой части записывают в каждую колонку таблицы по одному вопросу, которые после чтения задают своим товарищам.  4 этап – учащиеся самостоятельно записывают свои вопросы. Затем могут поработать с вопросами в парах (выбрать  наиболее интересные, которые можно задать всему классу). </vt:lpstr>
      <vt:lpstr>Прием «Синквейн»</vt:lpstr>
      <vt:lpstr>Презентация PowerPoint</vt:lpstr>
      <vt:lpstr>Примеры синквейнов</vt:lpstr>
      <vt:lpstr>Презентация PowerPoint</vt:lpstr>
      <vt:lpstr>Презентация PowerPoint</vt:lpstr>
      <vt:lpstr>Презентация PowerPoint</vt:lpstr>
      <vt:lpstr>Приём «Кубик»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Прием РАФТ </vt:lpstr>
      <vt:lpstr>Приём «Зигзаг» </vt:lpstr>
      <vt:lpstr>Приём «Мозговой штурм»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school N4</cp:lastModifiedBy>
  <cp:revision>54</cp:revision>
  <dcterms:created xsi:type="dcterms:W3CDTF">2014-08-06T03:30:04Z</dcterms:created>
  <dcterms:modified xsi:type="dcterms:W3CDTF">2014-11-06T08:11:15Z</dcterms:modified>
</cp:coreProperties>
</file>