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2" r:id="rId4"/>
    <p:sldId id="264" r:id="rId5"/>
    <p:sldId id="265" r:id="rId6"/>
    <p:sldId id="270" r:id="rId7"/>
    <p:sldId id="266" r:id="rId8"/>
    <p:sldId id="271" r:id="rId9"/>
    <p:sldId id="267" r:id="rId10"/>
    <p:sldId id="268" r:id="rId11"/>
    <p:sldId id="269" r:id="rId12"/>
    <p:sldId id="279" r:id="rId13"/>
    <p:sldId id="276" r:id="rId14"/>
    <p:sldId id="280" r:id="rId15"/>
    <p:sldId id="281" r:id="rId16"/>
    <p:sldId id="282" r:id="rId17"/>
    <p:sldId id="274" r:id="rId18"/>
    <p:sldId id="278" r:id="rId19"/>
    <p:sldId id="26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73" d="100"/>
          <a:sy n="73" d="100"/>
        </p:scale>
        <p:origin x="-129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293569233048183"/>
          <c:y val="3.0739850454326641E-2"/>
          <c:w val="0.78136318897637769"/>
          <c:h val="0.5521341043307085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3 класс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Справляются с техникой чтения</c:v>
                </c:pt>
                <c:pt idx="1">
                  <c:v>Читают правильно</c:v>
                </c:pt>
                <c:pt idx="2">
                  <c:v>Выразительность чтения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1</c:v>
                </c:pt>
                <c:pt idx="1">
                  <c:v>0.83000000000000007</c:v>
                </c:pt>
                <c:pt idx="2">
                  <c:v>0.83000000000000007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 класс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Справляются с техникой чтения</c:v>
                </c:pt>
                <c:pt idx="1">
                  <c:v>Читают правильно</c:v>
                </c:pt>
                <c:pt idx="2">
                  <c:v>Выразительность чтения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1</c:v>
                </c:pt>
                <c:pt idx="1">
                  <c:v>0.85000000000000009</c:v>
                </c:pt>
                <c:pt idx="2">
                  <c:v>0.85000000000000009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cat>
            <c:strRef>
              <c:f>Лист1!$A$2:$A$5</c:f>
              <c:strCache>
                <c:ptCount val="3"/>
                <c:pt idx="0">
                  <c:v>Справляются с техникой чтения</c:v>
                </c:pt>
                <c:pt idx="1">
                  <c:v>Читают правильно</c:v>
                </c:pt>
                <c:pt idx="2">
                  <c:v>Выразительность чтения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/>
        <c:axId val="48596096"/>
        <c:axId val="48597632"/>
      </c:barChart>
      <c:catAx>
        <c:axId val="48596096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48597632"/>
        <c:crosses val="autoZero"/>
        <c:auto val="1"/>
        <c:lblAlgn val="ctr"/>
        <c:lblOffset val="100"/>
      </c:catAx>
      <c:valAx>
        <c:axId val="48597632"/>
        <c:scaling>
          <c:orientation val="minMax"/>
        </c:scaling>
        <c:axPos val="l"/>
        <c:majorGridlines/>
        <c:numFmt formatCode="0%" sourceLinked="1"/>
        <c:tickLblPos val="nextTo"/>
        <c:crossAx val="485960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 dirty="0"/>
              <a:t>ТЕМП </a:t>
            </a:r>
            <a:r>
              <a:rPr lang="ru-RU" sz="2000" dirty="0" smtClean="0"/>
              <a:t>чтения в 3 классе /май, 2014/</a:t>
            </a:r>
            <a:endParaRPr lang="ru-RU" sz="20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ТЕМП чтения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 норме</c:v>
                </c:pt>
                <c:pt idx="1">
                  <c:v>Выше  нормы</c:v>
                </c:pt>
                <c:pt idx="2">
                  <c:v>Ниже нормы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0001542768469865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9361722589897962E-2"/>
          <c:y val="0.13762986029874674"/>
          <c:w val="0.60309624161525011"/>
          <c:h val="0.841766492176250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Выразительность чтения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Выразительно читают</c:v>
                </c:pt>
                <c:pt idx="1">
                  <c:v>Без выражения чувств и эмоций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</c:v>
                </c:pt>
                <c:pt idx="1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227564725039966"/>
          <c:y val="0.17555647411725495"/>
          <c:w val="0.34335760677950911"/>
          <c:h val="0.5892844694816044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 dirty="0"/>
              <a:t>ТЕМП </a:t>
            </a:r>
            <a:r>
              <a:rPr lang="ru-RU" sz="2000" dirty="0" smtClean="0"/>
              <a:t>чтения в </a:t>
            </a:r>
            <a:r>
              <a:rPr lang="ru-RU" sz="2000" dirty="0" smtClean="0"/>
              <a:t>4 </a:t>
            </a:r>
            <a:r>
              <a:rPr lang="ru-RU" sz="2000" dirty="0" smtClean="0"/>
              <a:t>классе /май, </a:t>
            </a:r>
            <a:r>
              <a:rPr lang="ru-RU" sz="2000" dirty="0" smtClean="0"/>
              <a:t>2015/</a:t>
            </a:r>
            <a:endParaRPr lang="ru-RU" sz="2000" dirty="0"/>
          </a:p>
        </c:rich>
      </c:tx>
      <c:layout>
        <c:manualLayout>
          <c:xMode val="edge"/>
          <c:yMode val="edge"/>
          <c:x val="0.22000709921255568"/>
          <c:y val="2.4609668693142621E-2"/>
        </c:manualLayout>
      </c:layout>
    </c:title>
    <c:plotArea>
      <c:layout>
        <c:manualLayout>
          <c:layoutTarget val="inner"/>
          <c:xMode val="edge"/>
          <c:yMode val="edge"/>
          <c:x val="9.9805853075986189E-2"/>
          <c:y val="0.34777983324850209"/>
          <c:w val="0.50362382146286189"/>
          <c:h val="0.6522201667514978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ТЕМП чтения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 норме</c:v>
                </c:pt>
                <c:pt idx="1">
                  <c:v>Выше  нормы</c:v>
                </c:pt>
                <c:pt idx="2">
                  <c:v>Ниже нормы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0001542768469871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4184429015342785E-2"/>
          <c:y val="0.21025251006968726"/>
          <c:w val="0.5882735351898053"/>
          <c:h val="0.7897474899303127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Выразительность чтения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</c:dLbls>
          <c:cat>
            <c:strRef>
              <c:f>Лист1!$A$2:$A$3</c:f>
              <c:strCache>
                <c:ptCount val="2"/>
                <c:pt idx="0">
                  <c:v>Выразительно читают</c:v>
                </c:pt>
                <c:pt idx="1">
                  <c:v>Без выражения чувств и эмоций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</c:v>
                </c:pt>
                <c:pt idx="1">
                  <c:v>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22756472504001"/>
          <c:y val="0.175556474117255"/>
          <c:w val="0.34335760677950922"/>
          <c:h val="0.58928446948160418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antalpiti.ru/files/99604/knigi.3.png" TargetMode="External"/><Relationship Id="rId2" Type="http://schemas.openxmlformats.org/officeDocument/2006/relationships/hyperlink" Target="http://0701.nccdn.net/1_5/2f0/0b8/0e7/HiRes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054.radikal.ru/1005/2d/09f78a31f0d3.jpg" TargetMode="External"/><Relationship Id="rId5" Type="http://schemas.openxmlformats.org/officeDocument/2006/relationships/hyperlink" Target="http://img-fotki.yandex.ru/get/6610/21197587.29/0_96737_f8268728_L.jpg" TargetMode="External"/><Relationship Id="rId4" Type="http://schemas.openxmlformats.org/officeDocument/2006/relationships/hyperlink" Target="http://img-fotki.yandex.ru/get/6413/136487634.65a/0_a9292_e2d3ddfe_XL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 rot="21104606">
            <a:off x="5140278" y="2120866"/>
            <a:ext cx="2994112" cy="2113376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Автор: Батаргина Ольга Валентиновна</a:t>
            </a:r>
          </a:p>
          <a:p>
            <a:pPr algn="r">
              <a:spcBef>
                <a:spcPts val="0"/>
              </a:spcBef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Учитель начальных классов МБОУ Тарасовская ООШ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Август, 2014</a:t>
            </a: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21079967">
            <a:off x="357535" y="2044631"/>
            <a:ext cx="4094912" cy="13837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Технология продуктивного чтения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rgbClr val="7030A0"/>
                </a:solidFill>
              </a:rPr>
              <a:t>Задача </a:t>
            </a:r>
            <a:r>
              <a:rPr lang="ru-RU" sz="2800" b="1" dirty="0">
                <a:solidFill>
                  <a:srgbClr val="7030A0"/>
                </a:solidFill>
              </a:rPr>
              <a:t>учителя</a:t>
            </a:r>
            <a:r>
              <a:rPr lang="ru-RU" sz="2800" dirty="0"/>
              <a:t> – организовать полноценное, глубокое восприятие детьми всей информации, заложенной в текст, помочь им представить себе картины, нарисованные автором, эмоционально отозваться на чувства автора и героев, понять авторскую мысль и по мере возможности увидеть, как все это передает нам, читателям, художник слова. </a:t>
            </a:r>
            <a:r>
              <a:rPr lang="ru-RU" sz="3100" dirty="0"/>
              <a:t/>
            </a:r>
            <a:br>
              <a:rPr lang="ru-RU" sz="3100" dirty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503" y="3212976"/>
            <a:ext cx="896117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Другими словами – сформировать </a:t>
            </a:r>
            <a:r>
              <a:rPr lang="ru-RU" sz="2400" b="1" dirty="0">
                <a:solidFill>
                  <a:srgbClr val="7030A0"/>
                </a:solidFill>
              </a:rPr>
              <a:t>читательские умения и навыки</a:t>
            </a:r>
            <a:r>
              <a:rPr lang="ru-RU" sz="2400" dirty="0"/>
              <a:t>, </a:t>
            </a:r>
            <a:r>
              <a:rPr lang="ru-RU" sz="2400" dirty="0" smtClean="0"/>
              <a:t>главные </a:t>
            </a:r>
            <a:r>
              <a:rPr lang="ru-RU" sz="2400" dirty="0"/>
              <a:t>из которых:</a:t>
            </a:r>
          </a:p>
          <a:p>
            <a:pPr algn="ctr"/>
            <a:r>
              <a:rPr lang="ru-RU" sz="2400" dirty="0"/>
              <a:t>– умение представить себе картину, нарисованную автором произведения;</a:t>
            </a:r>
          </a:p>
          <a:p>
            <a:pPr algn="ctr"/>
            <a:r>
              <a:rPr lang="ru-RU" sz="2400" dirty="0"/>
              <a:t>– сопереживать героям и автору;</a:t>
            </a:r>
          </a:p>
          <a:p>
            <a:pPr algn="ctr"/>
            <a:r>
              <a:rPr lang="ru-RU" sz="2400" dirty="0"/>
              <a:t>– понять главную мысль произведения, его идею; осознать свою позицию п</a:t>
            </a:r>
            <a:r>
              <a:rPr lang="ru-RU" sz="2400" dirty="0" smtClean="0"/>
              <a:t>ередать </a:t>
            </a:r>
            <a:r>
              <a:rPr lang="ru-RU" sz="2400" dirty="0"/>
              <a:t>ее в форме устной или письменной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0721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Результаты </a:t>
            </a:r>
            <a:r>
              <a:rPr lang="ru-RU" b="1" dirty="0" smtClean="0">
                <a:solidFill>
                  <a:srgbClr val="7030A0"/>
                </a:solidFill>
              </a:rPr>
              <a:t>работы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628800"/>
            <a:ext cx="777686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При </a:t>
            </a:r>
            <a:r>
              <a:rPr lang="ru-RU" sz="2800" dirty="0"/>
              <a:t>проверке техники чтения у детей </a:t>
            </a:r>
            <a:r>
              <a:rPr lang="ru-RU" sz="3200" u="sng" dirty="0"/>
              <a:t>в </a:t>
            </a:r>
            <a:r>
              <a:rPr lang="ru-RU" sz="3200" u="sng" dirty="0" smtClean="0"/>
              <a:t>3 классе  </a:t>
            </a:r>
            <a:r>
              <a:rPr lang="ru-RU" sz="2800" dirty="0"/>
              <a:t>были выявлены результаты:</a:t>
            </a:r>
          </a:p>
          <a:p>
            <a:r>
              <a:rPr lang="ru-RU" sz="3200" b="1" i="1" dirty="0" smtClean="0"/>
              <a:t>- справляются </a:t>
            </a:r>
            <a:r>
              <a:rPr lang="ru-RU" sz="3200" dirty="0" smtClean="0"/>
              <a:t>- 100% учащихся;</a:t>
            </a:r>
            <a:endParaRPr lang="ru-RU" sz="3200" dirty="0"/>
          </a:p>
          <a:p>
            <a:r>
              <a:rPr lang="ru-RU" sz="3200" b="1" i="1" dirty="0" smtClean="0"/>
              <a:t>- правильно читают</a:t>
            </a:r>
            <a:r>
              <a:rPr lang="ru-RU" sz="3200" dirty="0" smtClean="0"/>
              <a:t> - 84% учащихся;</a:t>
            </a:r>
            <a:endParaRPr lang="ru-RU" sz="3200" dirty="0"/>
          </a:p>
          <a:p>
            <a:r>
              <a:rPr lang="ru-RU" sz="3200" b="1" i="1" dirty="0" smtClean="0"/>
              <a:t>- эмоционально читают </a:t>
            </a:r>
            <a:r>
              <a:rPr lang="ru-RU" sz="3200" dirty="0" smtClean="0"/>
              <a:t>- 84% учащихся.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13676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Сравнение 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587067484"/>
              </p:ext>
            </p:extLst>
          </p:nvPr>
        </p:nvGraphicFramePr>
        <p:xfrm>
          <a:off x="1475656" y="1196752"/>
          <a:ext cx="64807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5940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Анализ проверки техники чтения учащихся 3 класса /май 2014 г/</a:t>
            </a:r>
            <a:r>
              <a:rPr lang="ru-RU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5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54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19" y="1268755"/>
          <a:ext cx="8712971" cy="5293981"/>
        </p:xfrm>
        <a:graphic>
          <a:graphicData uri="http://schemas.openxmlformats.org/drawingml/2006/table">
            <a:tbl>
              <a:tblPr/>
              <a:tblGrid>
                <a:gridCol w="1368153"/>
                <a:gridCol w="451109"/>
                <a:gridCol w="383902"/>
                <a:gridCol w="383902"/>
                <a:gridCol w="400977"/>
                <a:gridCol w="533717"/>
                <a:gridCol w="533717"/>
                <a:gridCol w="499017"/>
                <a:gridCol w="499017"/>
                <a:gridCol w="503422"/>
                <a:gridCol w="463767"/>
                <a:gridCol w="463767"/>
                <a:gridCol w="455504"/>
                <a:gridCol w="716580"/>
                <a:gridCol w="393266"/>
                <a:gridCol w="663154"/>
              </a:tblGrid>
              <a:tr h="3705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Фамилия, имя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Понимание прочитанного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Способ чтения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Правильность чтения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Темп чтения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Относительно нормы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Выразительность чтения 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Оценка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За технику чтения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Результат прошлого года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По слогам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 По слогам и целыми словами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Целыми словами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Без ошибок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Пропуск, замена, искажение букв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Ошибки в окончании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Постановка ударения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Ниже 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В норме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Выше 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Антропов Николай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78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58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Вострецов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Максим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123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133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Гильманова Катя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85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94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Глухова Ольга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96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102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Кузнецов Денис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85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64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Майорова Татьяна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82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67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Морогова Елизавета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85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79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Овсянников Кирилл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112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114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Попов Егор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103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Санников Саша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78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72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Сомова Владлена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107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91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Стрелков Юрий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118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119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Ушаков Владислав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136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121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79627" y="459051"/>
            <a:ext cx="18473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0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Анализ </a:t>
            </a:r>
            <a:r>
              <a:rPr lang="ru-RU" sz="4000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проверки техники чтения учащихся </a:t>
            </a:r>
            <a:r>
              <a:rPr lang="ru-RU" sz="40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 </a:t>
            </a:r>
            <a:r>
              <a:rPr lang="ru-RU" sz="4000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класса /май </a:t>
            </a:r>
            <a:r>
              <a:rPr lang="ru-RU" sz="40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2015 </a:t>
            </a:r>
            <a:r>
              <a:rPr lang="ru-RU" sz="4000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г/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068389"/>
          <a:ext cx="9144000" cy="5877795"/>
        </p:xfrm>
        <a:graphic>
          <a:graphicData uri="http://schemas.openxmlformats.org/drawingml/2006/table">
            <a:tbl>
              <a:tblPr/>
              <a:tblGrid>
                <a:gridCol w="1187623"/>
                <a:gridCol w="576764"/>
                <a:gridCol w="410960"/>
                <a:gridCol w="410960"/>
                <a:gridCol w="429240"/>
                <a:gridCol w="571336"/>
                <a:gridCol w="571336"/>
                <a:gridCol w="534192"/>
                <a:gridCol w="534192"/>
                <a:gridCol w="538906"/>
                <a:gridCol w="496455"/>
                <a:gridCol w="496455"/>
                <a:gridCol w="487611"/>
                <a:gridCol w="767090"/>
                <a:gridCol w="420985"/>
                <a:gridCol w="709895"/>
              </a:tblGrid>
              <a:tr h="3764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Фамилия, имя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Понимание прочитанного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Способ чтения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Правильность чтения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Темп чтения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Относительно нормы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Выразительность чтения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Оценка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За технику чтения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Результат прошлого года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09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 слогам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По слогам и целыми словами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Целыми словами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Без ошибок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Пропуск, замена, искажение букв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Ошибки в окончании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Постановка ударения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Ниже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 норме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Выше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Антропов Николай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78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Вострецов Максим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102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123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Гильманова Катя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91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85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Глухова Ольга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101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96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Кузнецов Денис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85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Майорова Татьяна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82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Морогова Елизавета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85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Овсянников Кирилл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118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112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Попов Егор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103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Санников Саша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78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Сомова Владлена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108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107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Стрелков Юрий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121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118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Ушаков Владислав</a:t>
                      </a: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123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136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1619" marR="41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2063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Сравнение темпа чтения и выразительности чтения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196752"/>
          <a:ext cx="471601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644008" y="1772816"/>
          <a:ext cx="428396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55776" y="5013176"/>
            <a:ext cx="2497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класс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196752"/>
          <a:ext cx="471601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44008" y="1772816"/>
          <a:ext cx="428396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75856" y="332656"/>
            <a:ext cx="2497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класс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404664"/>
            <a:ext cx="33618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Синквейн</a:t>
            </a:r>
            <a:endParaRPr lang="ru-RU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9" y="1628800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Существительное ____________________</a:t>
            </a:r>
          </a:p>
          <a:p>
            <a:r>
              <a:rPr lang="ru-RU" sz="3200" dirty="0" smtClean="0"/>
              <a:t>2 прилагательных ____________________</a:t>
            </a:r>
          </a:p>
          <a:p>
            <a:r>
              <a:rPr lang="ru-RU" sz="3200" dirty="0" smtClean="0"/>
              <a:t>3 глагола ____________________________</a:t>
            </a:r>
          </a:p>
          <a:p>
            <a:r>
              <a:rPr lang="ru-RU" sz="3200" dirty="0" smtClean="0"/>
              <a:t>Предложение /фраза/ ____________________</a:t>
            </a:r>
          </a:p>
          <a:p>
            <a:r>
              <a:rPr lang="ru-RU" sz="3200" dirty="0" smtClean="0"/>
              <a:t>Синоним  /к существительному/___________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220072024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44824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332656"/>
            <a:ext cx="748883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Интернет – ресурсы: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96752"/>
            <a:ext cx="8208912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2"/>
              </a:rPr>
              <a:t>http://0701.nccdn.net/1_5/2f0/0b8/0e7/HiRes.jpg</a:t>
            </a:r>
            <a:r>
              <a:rPr lang="ru-RU" dirty="0" smtClean="0"/>
              <a:t>    </a:t>
            </a:r>
          </a:p>
          <a:p>
            <a:r>
              <a:rPr lang="ru-RU" sz="2400" i="1" dirty="0" smtClean="0"/>
              <a:t>сова</a:t>
            </a:r>
          </a:p>
          <a:p>
            <a:endParaRPr lang="ru-RU" sz="600" dirty="0" smtClean="0"/>
          </a:p>
          <a:p>
            <a:r>
              <a:rPr lang="ru-RU" u="sng" dirty="0" smtClean="0">
                <a:hlinkClick r:id="rId3"/>
              </a:rPr>
              <a:t>http://antalpiti.ru/files/99604/knigi.3.png</a:t>
            </a:r>
            <a:endParaRPr lang="ru-RU" u="sng" dirty="0" smtClean="0"/>
          </a:p>
          <a:p>
            <a:r>
              <a:rPr lang="ru-RU" sz="2400" i="1" dirty="0" smtClean="0"/>
              <a:t>книги</a:t>
            </a:r>
          </a:p>
          <a:p>
            <a:endParaRPr lang="ru-RU" sz="600" dirty="0" smtClean="0"/>
          </a:p>
          <a:p>
            <a:r>
              <a:rPr lang="ru-RU" dirty="0" smtClean="0">
                <a:hlinkClick r:id="rId4"/>
              </a:rPr>
              <a:t>http://img-fotki.yandex.ru/get/6413/136487634.65a/0_a9292_e2d3ddfe_XL.png</a:t>
            </a:r>
            <a:endParaRPr lang="ru-RU" dirty="0" smtClean="0"/>
          </a:p>
          <a:p>
            <a:r>
              <a:rPr lang="ru-RU" sz="2400" i="1" dirty="0" smtClean="0"/>
              <a:t>листья внизу</a:t>
            </a:r>
          </a:p>
          <a:p>
            <a:endParaRPr lang="ru-RU" sz="600" i="1" dirty="0" smtClean="0"/>
          </a:p>
          <a:p>
            <a:r>
              <a:rPr lang="ru-RU" u="sng" dirty="0" smtClean="0">
                <a:hlinkClick r:id="rId5"/>
              </a:rPr>
              <a:t>http://img-fotki.yandex.ru/get/6610/21197587.29/0_96737_f8268728_L.jpg</a:t>
            </a:r>
            <a:endParaRPr lang="ru-RU" u="sng" dirty="0" smtClean="0"/>
          </a:p>
          <a:p>
            <a:r>
              <a:rPr lang="ru-RU" sz="2400" i="1" dirty="0" smtClean="0"/>
              <a:t>листья справа</a:t>
            </a:r>
          </a:p>
          <a:p>
            <a:endParaRPr lang="ru-RU" sz="600" i="1" dirty="0" smtClean="0"/>
          </a:p>
          <a:p>
            <a:r>
              <a:rPr lang="en-US" u="sng" dirty="0" smtClean="0">
                <a:hlinkClick r:id="rId6"/>
              </a:rPr>
              <a:t>http://i054.radikal.ru/1005/2d/09f78a31f0d3.jpg</a:t>
            </a:r>
            <a:endParaRPr lang="ru-RU" u="sng" dirty="0" smtClean="0"/>
          </a:p>
          <a:p>
            <a:r>
              <a:rPr lang="ru-RU" sz="2400" i="1" dirty="0" smtClean="0"/>
              <a:t>колокольчик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К. Д. Ушинский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844824"/>
            <a:ext cx="871296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«Читать – это ещё ничего не значит,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что читать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и как понимать читаемое –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вот в чём главное дело»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04864"/>
            <a:ext cx="8373616" cy="194421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7030A0"/>
                </a:solidFill>
              </a:rPr>
              <a:t>Технология продуктивного </a:t>
            </a:r>
            <a:r>
              <a:rPr lang="ru-RU" sz="4000" b="1" dirty="0" smtClean="0">
                <a:solidFill>
                  <a:srgbClr val="7030A0"/>
                </a:solidFill>
              </a:rPr>
              <a:t>чтения</a:t>
            </a:r>
            <a:r>
              <a:rPr lang="ru-RU" sz="4000" dirty="0" smtClean="0"/>
              <a:t>–</a:t>
            </a:r>
            <a:r>
              <a:rPr lang="ru-RU" sz="3600" dirty="0" smtClean="0"/>
              <a:t> </a:t>
            </a:r>
            <a:r>
              <a:rPr lang="ru-RU" sz="3600" dirty="0"/>
              <a:t>образовательная технология, опирающаяся на законы читательской деятельности и обеспечивающая с помощью конкретных приёмов чтения полноценное восприятие и понимание текста читателем, активную читательскую позицию по отношению к тексту и автору.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800" dirty="0" smtClean="0">
                <a:solidFill>
                  <a:srgbClr val="C00000"/>
                </a:solidFill>
                <a:latin typeface="+mn-lt"/>
              </a:rPr>
              <a:t> </a:t>
            </a:r>
            <a:br>
              <a:rPr lang="ru-RU" sz="4800" dirty="0" smtClean="0">
                <a:solidFill>
                  <a:srgbClr val="C00000"/>
                </a:solidFill>
                <a:latin typeface="+mn-lt"/>
              </a:rPr>
            </a:br>
            <a:endParaRPr lang="ru-RU" sz="4800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7030A0"/>
                </a:solidFill>
              </a:rPr>
              <a:t>ТЕХНОЛОГИЯ продуктивного чтения включает  </a:t>
            </a:r>
            <a:r>
              <a:rPr lang="ru-RU" b="1" dirty="0">
                <a:solidFill>
                  <a:srgbClr val="7030A0"/>
                </a:solidFill>
              </a:rPr>
              <a:t>три этапа</a:t>
            </a:r>
            <a:r>
              <a:rPr lang="ru-RU" dirty="0" smtClean="0">
                <a:solidFill>
                  <a:srgbClr val="7030A0"/>
                </a:solidFill>
              </a:rPr>
              <a:t>: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- работа </a:t>
            </a:r>
            <a:r>
              <a:rPr lang="ru-RU" dirty="0"/>
              <a:t>с текстом до </a:t>
            </a:r>
            <a:r>
              <a:rPr lang="ru-RU" dirty="0" smtClean="0"/>
              <a:t>чтения</a:t>
            </a:r>
            <a:r>
              <a:rPr lang="ru-RU" dirty="0"/>
              <a:t>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dirty="0"/>
              <a:t>во время </a:t>
            </a:r>
            <a:r>
              <a:rPr lang="ru-RU" dirty="0" smtClean="0"/>
              <a:t>чтения;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- работа с текстом после </a:t>
            </a:r>
            <a:r>
              <a:rPr lang="ru-RU" dirty="0"/>
              <a:t>чтения.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667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1608" cy="151216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Этап 1. Работа с текстом до чтения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556792"/>
            <a:ext cx="849380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Цель первого этапа</a:t>
            </a:r>
            <a:r>
              <a:rPr lang="ru-RU" sz="2400" dirty="0"/>
              <a:t>: развить такие читательские умения, </a:t>
            </a:r>
            <a:endParaRPr lang="ru-RU" sz="2400" dirty="0" smtClean="0"/>
          </a:p>
          <a:p>
            <a:r>
              <a:rPr lang="ru-RU" sz="2400" dirty="0" smtClean="0"/>
              <a:t>как </a:t>
            </a:r>
            <a:r>
              <a:rPr lang="ru-RU" sz="2400" dirty="0"/>
              <a:t>антиципация, т.е. умение предполагать, прогнозировать.</a:t>
            </a:r>
          </a:p>
          <a:p>
            <a:r>
              <a:rPr lang="ru-RU" sz="2400" b="1" dirty="0"/>
              <a:t>Работая с текстом до чтения</a:t>
            </a:r>
            <a:r>
              <a:rPr lang="ru-RU" sz="2400" dirty="0"/>
              <a:t>, дети строят предположения </a:t>
            </a:r>
            <a:endParaRPr lang="ru-RU" sz="2400" dirty="0" smtClean="0"/>
          </a:p>
          <a:p>
            <a:r>
              <a:rPr lang="ru-RU" sz="2400" dirty="0" smtClean="0"/>
              <a:t>о </a:t>
            </a:r>
            <a:r>
              <a:rPr lang="ru-RU" sz="2400" dirty="0"/>
              <a:t>его содержании, опираясь на заглавие и иллюстрации, </a:t>
            </a:r>
            <a:endParaRPr lang="ru-RU" sz="2400" dirty="0" smtClean="0"/>
          </a:p>
          <a:p>
            <a:r>
              <a:rPr lang="ru-RU" sz="2400" dirty="0" smtClean="0"/>
              <a:t>фамилию </a:t>
            </a:r>
            <a:r>
              <a:rPr lang="ru-RU" sz="2400" dirty="0"/>
              <a:t>автора, </a:t>
            </a:r>
            <a:r>
              <a:rPr lang="ru-RU" sz="2400" dirty="0" smtClean="0"/>
              <a:t>затем </a:t>
            </a:r>
            <a:r>
              <a:rPr lang="ru-RU" sz="2400" dirty="0"/>
              <a:t>высказывают </a:t>
            </a:r>
            <a:r>
              <a:rPr lang="ru-RU" sz="2400" dirty="0" smtClean="0"/>
              <a:t>предположения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при знакомстве </a:t>
            </a:r>
            <a:r>
              <a:rPr lang="ru-RU" sz="2400" dirty="0" smtClean="0"/>
              <a:t>с </a:t>
            </a:r>
            <a:r>
              <a:rPr lang="ru-RU" sz="2400" dirty="0"/>
              <a:t>ключевыми словами. </a:t>
            </a:r>
            <a:r>
              <a:rPr lang="ru-RU" sz="2400" dirty="0" smtClean="0"/>
              <a:t>Это </a:t>
            </a:r>
            <a:r>
              <a:rPr lang="ru-RU" sz="2400" dirty="0"/>
              <a:t>помогает </a:t>
            </a:r>
            <a:r>
              <a:rPr lang="ru-RU" sz="2400" dirty="0" smtClean="0"/>
              <a:t>развитию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умения </a:t>
            </a:r>
            <a:r>
              <a:rPr lang="ru-RU" sz="2400" dirty="0" smtClean="0"/>
              <a:t>прогнозировать содержание </a:t>
            </a:r>
            <a:r>
              <a:rPr lang="ru-RU" sz="2400" dirty="0"/>
              <a:t>текста.</a:t>
            </a:r>
          </a:p>
          <a:p>
            <a:r>
              <a:rPr lang="ru-RU" sz="2400" dirty="0"/>
              <a:t>Подготовиться к восприятию текста поможет также </a:t>
            </a:r>
            <a:endParaRPr lang="ru-RU" sz="2400" dirty="0" smtClean="0"/>
          </a:p>
          <a:p>
            <a:r>
              <a:rPr lang="ru-RU" sz="2400" dirty="0" smtClean="0"/>
              <a:t>и </a:t>
            </a:r>
            <a:r>
              <a:rPr lang="ru-RU" sz="2400" dirty="0"/>
              <a:t>работа в рабочей тетради: чтение скороговорок, </a:t>
            </a:r>
            <a:endParaRPr lang="ru-RU" sz="2400" dirty="0" smtClean="0"/>
          </a:p>
          <a:p>
            <a:r>
              <a:rPr lang="ru-RU" sz="2400" dirty="0" smtClean="0"/>
              <a:t>решение </a:t>
            </a:r>
            <a:r>
              <a:rPr lang="ru-RU" sz="2400" dirty="0"/>
              <a:t>головоломок, о</a:t>
            </a:r>
            <a:r>
              <a:rPr lang="ru-RU" sz="2400" dirty="0" smtClean="0"/>
              <a:t>бъяснение </a:t>
            </a:r>
            <a:r>
              <a:rPr lang="ru-RU" sz="2400" dirty="0"/>
              <a:t>смысла пословиц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В результате первого этапа возникает мотивация к чтению.</a:t>
            </a:r>
          </a:p>
        </p:txBody>
      </p:sp>
    </p:spTree>
    <p:extLst>
      <p:ext uri="{BB962C8B-B14F-4D97-AF65-F5344CB8AC3E}">
        <p14:creationId xmlns:p14="http://schemas.microsoft.com/office/powerpoint/2010/main" xmlns="" val="204704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Постановка целей урока с учетом общей (учебной, мотивационной, эмоциональной, психологической) готовности учащихся к работе.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1983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Этап 2. Работа с текстом во время чтения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556792"/>
            <a:ext cx="885761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Цель второго этапа: </a:t>
            </a:r>
            <a:r>
              <a:rPr lang="ru-RU" sz="2400" dirty="0"/>
              <a:t>понимание текста и создание его </a:t>
            </a:r>
            <a:endParaRPr lang="ru-RU" sz="2400" dirty="0" smtClean="0"/>
          </a:p>
          <a:p>
            <a:r>
              <a:rPr lang="ru-RU" sz="2400" dirty="0" smtClean="0"/>
              <a:t>читательской </a:t>
            </a:r>
            <a:r>
              <a:rPr lang="ru-RU" sz="2400" dirty="0"/>
              <a:t>интерпретации </a:t>
            </a:r>
            <a:r>
              <a:rPr lang="ru-RU" sz="2400" dirty="0" smtClean="0"/>
              <a:t>( </a:t>
            </a:r>
            <a:r>
              <a:rPr lang="ru-RU" sz="2400" dirty="0"/>
              <a:t>истолкования, оценки).</a:t>
            </a:r>
          </a:p>
          <a:p>
            <a:r>
              <a:rPr lang="ru-RU" sz="2400" dirty="0" smtClean="0"/>
              <a:t>По </a:t>
            </a:r>
            <a:r>
              <a:rPr lang="ru-RU" sz="2400" dirty="0"/>
              <a:t>ходу чтения можно </a:t>
            </a:r>
            <a:r>
              <a:rPr lang="ru-RU" sz="2400" dirty="0" smtClean="0"/>
              <a:t>объяснять не только </a:t>
            </a:r>
            <a:r>
              <a:rPr lang="ru-RU" sz="2400" dirty="0"/>
              <a:t>значение новых слов, </a:t>
            </a:r>
            <a:endParaRPr lang="ru-RU" sz="2400" dirty="0" smtClean="0"/>
          </a:p>
          <a:p>
            <a:r>
              <a:rPr lang="ru-RU" sz="2400" dirty="0" smtClean="0"/>
              <a:t>но </a:t>
            </a:r>
            <a:r>
              <a:rPr lang="ru-RU" sz="2400" dirty="0"/>
              <a:t>и, например, </a:t>
            </a:r>
            <a:r>
              <a:rPr lang="ru-RU" sz="2400" dirty="0" smtClean="0"/>
              <a:t>выбрать </a:t>
            </a:r>
            <a:r>
              <a:rPr lang="ru-RU" sz="2400" dirty="0"/>
              <a:t>правильную интонацию при чтении 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/>
              <a:t>диалога героев. </a:t>
            </a:r>
            <a:r>
              <a:rPr lang="ru-RU" sz="2400" dirty="0" smtClean="0"/>
              <a:t>При </a:t>
            </a:r>
            <a:r>
              <a:rPr lang="ru-RU" sz="2400" dirty="0"/>
              <a:t>чтении подтверждаются или опровергаются </a:t>
            </a:r>
            <a:endParaRPr lang="ru-RU" sz="2400" dirty="0" smtClean="0"/>
          </a:p>
          <a:p>
            <a:r>
              <a:rPr lang="ru-RU" sz="2400" dirty="0" smtClean="0"/>
              <a:t>предположения </a:t>
            </a:r>
            <a:r>
              <a:rPr lang="ru-RU" sz="2400" dirty="0"/>
              <a:t>детей. </a:t>
            </a:r>
            <a:r>
              <a:rPr lang="ru-RU" sz="2400" dirty="0" smtClean="0"/>
              <a:t>В </a:t>
            </a:r>
            <a:r>
              <a:rPr lang="ru-RU" sz="2400" dirty="0"/>
              <a:t>тексте дети находят доказательства слов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предположений. </a:t>
            </a:r>
            <a:r>
              <a:rPr lang="ru-RU" sz="2400" dirty="0" smtClean="0"/>
              <a:t>Подробный  </a:t>
            </a:r>
            <a:r>
              <a:rPr lang="ru-RU" sz="2400" dirty="0"/>
              <a:t>анализ ведётся при работе со </a:t>
            </a:r>
            <a:r>
              <a:rPr lang="ru-RU" sz="2400" dirty="0" smtClean="0"/>
              <a:t>всеми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частями текста. </a:t>
            </a:r>
            <a:r>
              <a:rPr lang="ru-RU" sz="2400" dirty="0" smtClean="0"/>
              <a:t>В </a:t>
            </a:r>
            <a:r>
              <a:rPr lang="ru-RU" sz="2400" dirty="0"/>
              <a:t>результате второго этапа возникает </a:t>
            </a:r>
            <a:endParaRPr lang="ru-RU" sz="2400" dirty="0" smtClean="0"/>
          </a:p>
          <a:p>
            <a:r>
              <a:rPr lang="ru-RU" sz="2400" dirty="0" smtClean="0"/>
              <a:t>читательская </a:t>
            </a:r>
            <a:r>
              <a:rPr lang="ru-RU" sz="2400" dirty="0"/>
              <a:t>интерпретация.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6623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229600" cy="2736304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7030A0"/>
                </a:solidFill>
              </a:rPr>
              <a:t>Перечитывание</a:t>
            </a:r>
            <a:r>
              <a:rPr lang="ru-RU" b="1" dirty="0">
                <a:solidFill>
                  <a:srgbClr val="7030A0"/>
                </a:solidFill>
              </a:rPr>
              <a:t> текста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sz="3100" dirty="0"/>
              <a:t>Медленное «вдумчивое» повторное чтение (всего текста или его отдельных фрагментов). Анализ текста (приемы: диалог с автором через текст, комментированное чтение, беседа по прочитанному, выделение ключевых слов и проч</a:t>
            </a:r>
            <a:r>
              <a:rPr lang="ru-RU" sz="3100" dirty="0" smtClean="0"/>
              <a:t>.).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b="1" dirty="0">
                <a:solidFill>
                  <a:srgbClr val="7030A0"/>
                </a:solidFill>
              </a:rPr>
              <a:t>Выразительное чтение</a:t>
            </a:r>
            <a:r>
              <a:rPr lang="ru-RU" b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571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Этап 3. Работа после прочтения текста.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628800"/>
            <a:ext cx="858889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Цель третьего этапа</a:t>
            </a:r>
            <a:r>
              <a:rPr lang="ru-RU" sz="2400" dirty="0"/>
              <a:t>: осмысление всей информации</a:t>
            </a:r>
            <a:r>
              <a:rPr lang="ru-RU" sz="2400" dirty="0" smtClean="0"/>
              <a:t>.</a:t>
            </a:r>
            <a:endParaRPr lang="ru-RU" sz="2400" dirty="0"/>
          </a:p>
          <a:p>
            <a:r>
              <a:rPr lang="ru-RU" sz="2400" b="1" dirty="0"/>
              <a:t>После прочтения</a:t>
            </a:r>
            <a:r>
              <a:rPr lang="ru-RU" sz="2400" dirty="0"/>
              <a:t> переходим к работе, направленной </a:t>
            </a:r>
            <a:endParaRPr lang="ru-RU" sz="2400" dirty="0" smtClean="0"/>
          </a:p>
          <a:p>
            <a:r>
              <a:rPr lang="ru-RU" sz="2400" dirty="0" smtClean="0"/>
              <a:t>на </a:t>
            </a:r>
            <a:r>
              <a:rPr lang="ru-RU" sz="2400" dirty="0"/>
              <a:t>осмысление </a:t>
            </a:r>
            <a:r>
              <a:rPr lang="ru-RU" sz="2400" dirty="0" smtClean="0"/>
              <a:t>полученной </a:t>
            </a:r>
            <a:r>
              <a:rPr lang="ru-RU" sz="2400" dirty="0"/>
              <a:t>информации. Идёт беседа и </a:t>
            </a:r>
            <a:endParaRPr lang="ru-RU" sz="2400" dirty="0" smtClean="0"/>
          </a:p>
          <a:p>
            <a:r>
              <a:rPr lang="ru-RU" sz="2400" dirty="0" smtClean="0"/>
              <a:t>уточняется </a:t>
            </a:r>
            <a:r>
              <a:rPr lang="ru-RU" sz="2400" dirty="0"/>
              <a:t>позиция автора. </a:t>
            </a:r>
            <a:r>
              <a:rPr lang="ru-RU" sz="2400" dirty="0" smtClean="0"/>
              <a:t>В </a:t>
            </a:r>
            <a:r>
              <a:rPr lang="ru-RU" sz="2400" dirty="0"/>
              <a:t>этом учащимся поможет тетрадь,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которой очень хорошо подобраны задания.</a:t>
            </a:r>
          </a:p>
          <a:p>
            <a:r>
              <a:rPr lang="ru-RU" sz="2400" dirty="0"/>
              <a:t>Используя данную технологию, можно научить детей </a:t>
            </a:r>
            <a:endParaRPr lang="ru-RU" sz="2400" dirty="0" smtClean="0"/>
          </a:p>
          <a:p>
            <a:r>
              <a:rPr lang="ru-RU" sz="2400" dirty="0" smtClean="0"/>
              <a:t>вести </a:t>
            </a:r>
            <a:r>
              <a:rPr lang="ru-RU" sz="2400" dirty="0"/>
              <a:t>разговор с автором. </a:t>
            </a:r>
            <a:r>
              <a:rPr lang="ru-RU" sz="2400" dirty="0" smtClean="0"/>
              <a:t>Ребята </a:t>
            </a:r>
            <a:r>
              <a:rPr lang="ru-RU" sz="2400" dirty="0"/>
              <a:t>пытаются понять не только </a:t>
            </a:r>
            <a:endParaRPr lang="ru-RU" sz="2400" dirty="0" smtClean="0"/>
          </a:p>
          <a:p>
            <a:r>
              <a:rPr lang="ru-RU" sz="2400" dirty="0" smtClean="0"/>
              <a:t>характеры </a:t>
            </a:r>
            <a:r>
              <a:rPr lang="ru-RU" sz="2400" dirty="0"/>
              <a:t>и поступки героев, </a:t>
            </a:r>
            <a:r>
              <a:rPr lang="ru-RU" sz="2400" dirty="0" smtClean="0"/>
              <a:t>но </a:t>
            </a:r>
            <a:r>
              <a:rPr lang="ru-RU" sz="2400" dirty="0"/>
              <a:t>и взгляд автора </a:t>
            </a:r>
            <a:endParaRPr lang="ru-RU" sz="2400" dirty="0" smtClean="0"/>
          </a:p>
          <a:p>
            <a:r>
              <a:rPr lang="ru-RU" sz="2400" dirty="0" smtClean="0"/>
              <a:t>на </a:t>
            </a:r>
            <a:r>
              <a:rPr lang="ru-RU" sz="2400" dirty="0"/>
              <a:t>персонажей, высказывают свою точку зрения.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646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947</Words>
  <Application>Microsoft Office PowerPoint</Application>
  <PresentationFormat>Экран (4:3)</PresentationFormat>
  <Paragraphs>366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К. Д. Ушинский</vt:lpstr>
      <vt:lpstr>Технология продуктивного чтения– образовательная технология, опирающаяся на законы читательской деятельности и обеспечивающая с помощью конкретных приёмов чтения полноценное восприятие и понимание текста читателем, активную читательскую позицию по отношению к тексту и автору.    </vt:lpstr>
      <vt:lpstr>   ТЕХНОЛОГИЯ продуктивного чтения включает  три этапа:   - работа с текстом до чтения; - во время чтения; - работа с текстом после чтения. </vt:lpstr>
      <vt:lpstr>Этап 1. Работа с текстом до чтения</vt:lpstr>
      <vt:lpstr>Постановка целей урока с учетом общей (учебной, мотивационной, эмоциональной, психологической) готовности учащихся к работе. </vt:lpstr>
      <vt:lpstr>Этап 2. Работа с текстом во время чтения</vt:lpstr>
      <vt:lpstr>Перечитывание текста. Медленное «вдумчивое» повторное чтение (всего текста или его отдельных фрагментов). Анализ текста (приемы: диалог с автором через текст, комментированное чтение, беседа по прочитанному, выделение ключевых слов и проч.). Выразительное чтение. </vt:lpstr>
      <vt:lpstr>Этап 3. Работа после прочтения текста.</vt:lpstr>
      <vt:lpstr>Задача учителя – организовать полноценное, глубокое восприятие детьми всей информации, заложенной в текст, помочь им представить себе картины, нарисованные автором, эмоционально отозваться на чувства автора и героев, понять авторскую мысль и по мере возможности увидеть, как все это передает нам, читателям, художник слова.  </vt:lpstr>
      <vt:lpstr>Результаты работы </vt:lpstr>
      <vt:lpstr>Сравнение </vt:lpstr>
      <vt:lpstr>  Анализ проверки техники чтения учащихся 3 класса /май 2014 г/  </vt:lpstr>
      <vt:lpstr> Анализ проверки техники чтения учащихся 4 класса /май 2015 г/ </vt:lpstr>
      <vt:lpstr>Сравнение темпа чтения и выразительности чтения</vt:lpstr>
      <vt:lpstr>Слайд 16</vt:lpstr>
      <vt:lpstr> </vt:lpstr>
      <vt:lpstr>Спасибо за внимание!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Учителя</cp:lastModifiedBy>
  <cp:revision>39</cp:revision>
  <dcterms:created xsi:type="dcterms:W3CDTF">2013-07-29T17:42:42Z</dcterms:created>
  <dcterms:modified xsi:type="dcterms:W3CDTF">2015-11-05T06:33:17Z</dcterms:modified>
</cp:coreProperties>
</file>