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76" r:id="rId6"/>
    <p:sldId id="260" r:id="rId7"/>
    <p:sldId id="261" r:id="rId8"/>
    <p:sldId id="262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58" r:id="rId17"/>
    <p:sldId id="267" r:id="rId18"/>
    <p:sldId id="268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052"/>
    <a:srgbClr val="2605E9"/>
    <a:srgbClr val="1217DC"/>
    <a:srgbClr val="FF3300"/>
    <a:srgbClr val="993300"/>
    <a:srgbClr val="003300"/>
    <a:srgbClr val="66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1-28T05:49:31.75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226 248,'0'0,"25"25,-50-50,0 149,25-49,-25 24,1 0,-1 0,-25 25,25-24,0-1,1-50,24-24,24-25,-48-74,73-1,-49-49,75 0,-26 25,26-25,24 0,0 50,-24 24,-1 0,25 75,-49 0,-25 25,24 74,-74-50,25 50,0-25,-24-24,24-26,0-49,74-124,-24 25,24-25,-24 0,49 25,0 24,-49 75,-1 25,-49 74,0 50,-49 0,24 25,25-75,50-49,24-75,0-50,-74 75,100-124,24-24,-50-1,25 25,-49 74,-50 25,25 50,-75 74,0 25,26 25,24-50,24-49,26-50,49-50,-24-49,24-50,-25 25,26 25,-51 25,-24 49,0 50,0 74,-75 25,0 74,1 26,-1 24,0-25,-24 0,0-49,-1-25,1-50,-1-50,26-49,24-24,-25-76,75 1,25-50,-1 0,51-24,24-1,0-24,0-1,25 26,-25 24,-25 25,25 49,-50 51,-24 48,-50 76,0 24,-75 49,51-24,-1-25,50-25,49-74,0-74,1-51,24-48,50-26,-75 25,26 0,-51 75,-24 49,0 25,-25 25,-25 74,-49 25,49 25,-25 0,75-25,0-75,24-49,51-74,-26-25,25-50,-49-25,-1 50,-49 0,0 50,-24 24,-51 50,1 75,74-75,-99 124,24 24,1 26,49-25,50-50,0-24,24-75,26-25,-1-74,25-25,-24-1,-1 26,-24 50,-50 49,24 49,-48 75,-51 25,75-25,25-49,0-51,49-73,1-50,49-50,-25-25,0 25,-49 25,-1 50,-24 74,-25 49,0 75,-49 50,-26 25,1-26,49-49,0-49,50-75,-25-174,49 50,26 0,-50 49,0 75,-25 25,24 0,26 25,24-75,1-25,-1-24,25-25,1-1,-76 1,1 50,-25 73,-74 150,-1-25,51 25,24-26,0-73,49-26,75-49,-25-49,1-26,-26 26,-24 24,-50 25</inkml:trace>
  <inkml:trace contextRef="#ctx0" brushRef="#br0" timeOffset="3214">5683 769,'0'50,"25"-1,24-24,-24 0,25-25,-1-25,26-49,-1-25,25-25,-24-1,-26 1,1 0,-25 25,-25 25,-50 24,25 75,-74 25,50 49,-51 0,76 25,24-50,49-49,26-25,24-74,-25 24,1 1,-1 24,-74 25,0 49,-25 51,0-1,25 0,25-49,0-25,25-50,24-74,50-26,-25 1,-24 0,-1 50,-24 24,-25 50,-50 50,-25 74,-24 25,-1 49,1-49,24-25,50-99,0 0,50-75,0-74,24 0,25-50,25 26,-25 48,25 1,-49 74,-50 1,-1 48,-73 51,-1-26,-49 26,99-75</inkml:trace>
  <inkml:trace contextRef="#ctx0" brushRef="#br0" timeOffset="4274">7047 447,'0'0,"25"49,0 1,-25 24,-25 1,25-1,50-24,-26-25,76-25,24-75,24 1,-48-1,-51 1,-49 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1-28T05:49:36.99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28 354,'75'-51,"-1"1,0 0,1 50,-26 25,26 25,-26 26,-24 24,-25 51,0 0,-49 25,-1 1,0-26,1-1,-26-49,51-26,-76-24,51-51,24-25,-25-26,50-24,25-26,50-24,-26-1,50 24,25-23,0-26,0 25,-25 25,0 26,-25 50,-24 0,-1 75,-49 51,-24 50,-26 24,25 2,0-26,-24-51,74-49,-25-51,24-151,1 0,50-26,-1 2,25 49,-24 26,-1 49,1 76,-75 25,49 76,-98 0,24-25,25-1,-25-50,50-25,-25-74,49-53,1-23,49-1,-49 0,24 26,1 74,-26 26,-49 76,0 50,-25 25,-24-25,49 0,0-102,99-74,-25-50,0-51,25 0,-24 25,-51 51,26 75,-75 24,-24 102,-1 25,25 0,0 0,50-76,-25-75,75-49,-1-53,25-23,-24-51,24 25,-25 25,-24 51,-25 75,-50 50,-25 76,25 25,-24 25,24-26,50-74,24-26,26-74,-75 24</inkml:trace>
  <inkml:trace contextRef="#ctx0" brushRef="#br0" timeOffset="1778">3077 504,'50'25,"-1"-25,0 0,1-25,24 25,0-24,1 24,-1-26,-74 26</inkml:trace>
  <inkml:trace contextRef="#ctx0" brushRef="#br0" timeOffset="2074">3845 177,'74'-50,"-24"0,24 25,-24-1,0 1,24 50,-24 1,-25 49,-50 51,0-1,-25 52,25-26,-24 24,-26-73,1-2,24-49,1-51,-1-51,50 0,-25-49,75 25,0-51,24 0,25 25,50-25,-50 1,-24-1,48 76,-74-26,-24 76,0 25,-50 51,25 50,-49 24,-1 27,1-26,49-25,-74-77,99-49,-25-24,25-52,-1-50,25 0,-24 26,0 49,-1 102,1 24,25-50,-25 1,-1-52,76-49,-51-25,26-26,-1 25,-24 26,-50 49,-25 52,0 99,-49 1,24 51,0-27,50-24,50-76,24-50,1-75,49-51,-25-50,0 25,1 0,-51 50,-49 51,0 75,-25 26,1-51,-26 151,-24 24,24 2,25-26,50-76,25-50,-1-50,50-50,1-76,-1 0,0-25,-26 50,-23 50,-25 76,-25 26,-25 74,-49 51,49 26,-73-27,98-24,49-50,25-76,0-76,75-25,0-25,-25 1,-25 24,-99 101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1-28T05:49:49.00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128 775,'0'25,"0"0,-74-1,74 1,-25 26,0-1,25 25,0-25,0 25,0 24,0-23,0 24,50 0,0-26,-26-74,51 0,-26-49,26-51,-1-1,-49-24,-1 0,1 26,-50-26,1 50,-26 0,1 49,-1 26,-24 51,-1 23,26 52,24 23,25-24,0 0,50 0,-26-49,51-51,-1-1,-24-73,49-51,-50-1,25-24,-24 0,-26 26,1 24,-25 50,-74 150,74-25,-25 24,50-24,24-24,-24-27,25-73,24-26,25-50,1-25,-26-50,25 24,-24 27,-1 24,-49 49,-25 27,0 74,-25 75,0 50,-49 50,24 50,1 0,-1 0,0-25,26-76,-26-49,100-75,-75-100,25 50</inkml:trace>
  <inkml:trace contextRef="#ctx0" brushRef="#br0" timeOffset="1388">1268 999,'25'-74,"49"23,-50-23,26 24,24 0,-49 25,25 25,-1 25,-49 75,-49 0,49 50,-25-25,0-26,50-23,25-52,24-73,0-51,26-25,-1-25,-25 25,-24 24,-25 27,0 74,-25 25,-25 50,0 75,0-25,0 25,50-51,25-23,24-76,0-50,0-75,0-25,26 25,-51-25,-49 25,0 25,-25 50,-24 25,-50 75,24 25,1 50,25 49,0-23,49-1,24-51,25-48,25-26,1-75,24-50,0-25,-24-25,-26 50,-24-25,0 50,-25 49,-50 102,50 24,-74 50,49-25,50 0,-25-75,74-26,-49-48,49-26,1-50,-1 0,-24 50,-1 50,-49 25,0 24,25 52,-50-1,50-75,24-1,25-98,1-26,24-50,25-25,-50 24,1 27,-26 49,-49 25,0 75,-24 50,-51 25,50 50,25 24,-24-49,24-24,74-51,-24-50,24-50,25-51,-24-24,-2-25,26 25,-49 26,-1 49,-24 25,-50 50,-24 50,24 50,-25 25,50 0,0-25,25-76,25-49,24-24,1-77,-1-24,25-25,-49-24,-25 49,-25 0,-25 50,0 50,0 0,-49 75,-25 25,49 75,0-1,26 2,-1-1,50-75,24-25,26-50,24-75,-25-26,1-24,-1 0,1 26,-75 24,24 50,-48 150,-26 0,0 25,26-25,48-51,1-23,50-76,-1-75,49 0,-49-75,26 25,-51 25,26 75,-100 25,25 100,-25 25,-49 50,24 0,50-51,25-23,24-76,1-50,49-75,25 0,-49-25,-50 50,24 50,-49 25,-25 75,1 50,-26 50,0-25,50-26,25-74,50-50,24-74,0-26,-1-50,-23 50,-1 50,-74 25,25 75,-75 25,1 50,-1 50,25-25,1-25,98-75,-25-50,26-25,-1-75,1 0,24 25,-50 0,-49 75,0 25,-24 75,-1 50,-50 0,51 0,48-76,76-98,24-51,-50-50,25 25,-24 0,-2 75,-73 1,0 73,-24 51,-25 75,-26 50,1 50,-50 0,74 25,-24-51,-50 1,74-50,-24-75,49-75,0-50,-24-24,49-27,0-24,0-25,49-25,26 0,24 1,25-26,25-26,0 2,73-1,-73 50,-1 25,-73 26,-75 23,0 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4-01-28T05:49:55.8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59 1863,'-25'0,"25"25,0-1,-24-24,24 100,49-51,-24 1,25-50,-1-25,1-25,24-49,1-50,-1 1,-25-27,0 1,1 1,-25 49,-25 24,0 76,-25 123,-25 25,50 99,-49-24,73 0,1-50,50-50,-1-99,0-25,-24-74,25-50,-26-1,26-23,-51 24,1 25,0 49,-50 51,25 73,-25 51,-24 24,49 74,0-23,25-27,49-48,0-76,1-48,24-51,-25-74,1-50,-2 25,-23 1,-25 49,-1 49,-48 50,-1 75,25 74,-75 25,51 25,24-1,24-23,26-76,0-49,24-50,25-99,1-25,-51-25,26-24,-1 49,-49 0,0 74,-25 51,0 24,-25 74,0 50,25 50,-25-1,0 1,75-24,-25-101,24-49,26-24,-1-101,1 1,-26 24,0 26,-24 74,-1 74,-48 1,-1 49,50-50,-1-23,51-51,-26-76,51-72,-1-26,0-49,-24 24,24 50,-50 50,-49 49,25 50,-50 75,-24 49,24 50,0-1,25 1,0-75,75-49,-26-50,1-75,24-24,1-25,-2-25,-48 25,49 25,-49 0,0 49,-25 0,-25 50,25 75,0-1,-25 1,25-1,0-24,0-1,0-24,25 25,-25-50,0 0,25-75,0 51,-1-1,-48 0,48 0,1 0,-25 1,0-26,25 25,-25 25</inkml:trace>
  <inkml:trace contextRef="#ctx0" brushRef="#br0" timeOffset="2558">3776 597,'25'49,"-1"1,-48 0,48 49,-24-25,25 1,0-26,49-24,-24-75,25-24,24-50,0 0,-25-51,-24 2,24 49,-49 25,-1 24,-24 75,25 25,-74 25,24 74,-24 49,24 2,0 23,50-49,-25-50,50-74,23-25,-48-99,49-25,1-25,24 0,-25-25,25 50,1 24,-51 26,51 49,-51 50,1 25,-50 74,-25 24,0 52,-49-51,-1-1,1-24,24-74,1-50,24-25,25-49,25-50,49 25,1-50,24-1,0 26,25 0,-50 25,25 24,0 50,-99 50,25 25,-75 74,0 50,-24 50,-24-1,48-74,1-25,73-99,-24-75,50-49,48-75,-23-24,24 23,25 51,-50 50,-24 49,24 50,-74 24,-25 51,1 74,-26-50,0-25,26-74,48-25,-24-99,100-25,-26-1,-24-24,49 75,-49-1,-1 75,-24 75,-50 24,-24 50,24 1,0-26,50-75,49-49,25-49,24-26,1-49,25 24,-25 1,-25 49,-99 50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39B5-67FB-4A95-8603-66F2CD56029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E39B5-67FB-4A95-8603-66F2CD560296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8BE4-996C-4F15-98A7-775DC5EB0B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customXml" Target="../ink/ink2.xml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customXml" Target="../ink/ink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149080"/>
            <a:ext cx="7088030" cy="1464568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Тел –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</a:rPr>
              <a:t>белемнең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</a:rPr>
              <a:t>ачкычы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800" b="1" i="1" dirty="0" err="1">
                <a:solidFill>
                  <a:schemeClr val="accent6">
                    <a:lumMod val="50000"/>
                  </a:schemeClr>
                </a:solidFill>
              </a:rPr>
              <a:t>акылның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</a:rPr>
              <a:t>баскычы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r"/>
            <a:r>
              <a:rPr lang="tt-RU" sz="2800" b="1" i="1" dirty="0" smtClean="0">
                <a:solidFill>
                  <a:schemeClr val="accent6">
                    <a:lumMod val="50000"/>
                  </a:schemeClr>
                </a:solidFill>
              </a:rPr>
              <a:t>Халык мәкале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4185" y="476672"/>
            <a:ext cx="6989542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t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 </a:t>
            </a:r>
            <a:r>
              <a:rPr lang="tt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</a:t>
            </a:r>
          </a:p>
          <a:p>
            <a:pPr algn="ctr"/>
            <a:r>
              <a:rPr lang="tt-RU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(осталык дәресе)</a:t>
            </a:r>
            <a:endParaRPr lang="tt-RU" sz="4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tt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“Татар теле дәресләрендә</a:t>
            </a:r>
          </a:p>
          <a:p>
            <a:pPr algn="ctr"/>
            <a:r>
              <a:rPr lang="tt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синквейн технологиясен</a:t>
            </a:r>
          </a:p>
          <a:p>
            <a:pPr algn="ctr"/>
            <a:r>
              <a:rPr lang="tt-RU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куллану”</a:t>
            </a:r>
            <a:endParaRPr lang="ru-RU" sz="44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5567520"/>
            <a:ext cx="493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b="1" i="1" dirty="0" smtClean="0">
                <a:solidFill>
                  <a:srgbClr val="993300"/>
                </a:solidFill>
              </a:rPr>
              <a:t>Укытучы:Бадретдинова Резида Баязитовна</a:t>
            </a:r>
            <a:endParaRPr lang="ru-RU" b="1" i="1" dirty="0">
              <a:solidFill>
                <a:srgbClr val="99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6237312"/>
            <a:ext cx="9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b="1" dirty="0" smtClean="0">
                <a:solidFill>
                  <a:srgbClr val="993300"/>
                </a:solidFill>
              </a:rPr>
              <a:t>2016 ел</a:t>
            </a:r>
            <a:endParaRPr lang="ru-RU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9803" y="65984"/>
            <a:ext cx="5303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Укучылар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иҗаты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https://encrypted-tbn2.gstatic.com/images?q=tbn:ANd9GcSS7HNp7X-woAkgb_2iHGWspuApzLvYerLLbE_98J55AESsb7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314"/>
            <a:ext cx="9144000" cy="5868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246" y="1196752"/>
            <a:ext cx="5504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        Казан</a:t>
            </a:r>
          </a:p>
          <a:p>
            <a:r>
              <a:rPr lang="ru-RU" sz="2400" b="1" i="1" dirty="0" err="1" smtClean="0">
                <a:solidFill>
                  <a:schemeClr val="bg1"/>
                </a:solidFill>
              </a:rPr>
              <a:t>Матур</a:t>
            </a:r>
            <a:r>
              <a:rPr lang="ru-RU" sz="2400" b="1" i="1" dirty="0">
                <a:solidFill>
                  <a:schemeClr val="bg1"/>
                </a:solidFill>
              </a:rPr>
              <a:t>, чиста, </a:t>
            </a:r>
          </a:p>
          <a:p>
            <a:r>
              <a:rPr lang="tt-RU" sz="2400" b="1" i="1" dirty="0">
                <a:solidFill>
                  <a:schemeClr val="bg1"/>
                </a:solidFill>
              </a:rPr>
              <a:t>Үсә, яхшыра, яши.</a:t>
            </a:r>
          </a:p>
          <a:p>
            <a:r>
              <a:rPr lang="tt-RU" sz="2400" b="1" i="1" dirty="0">
                <a:solidFill>
                  <a:schemeClr val="bg1"/>
                </a:solidFill>
              </a:rPr>
              <a:t>Мин </a:t>
            </a:r>
            <a:r>
              <a:rPr lang="tt-RU" sz="2400" b="1" i="1" dirty="0" smtClean="0">
                <a:solidFill>
                  <a:schemeClr val="bg1"/>
                </a:solidFill>
              </a:rPr>
              <a:t>Казан шәһәрен бик </a:t>
            </a:r>
            <a:r>
              <a:rPr lang="tt-RU" sz="2400" b="1" i="1" dirty="0">
                <a:solidFill>
                  <a:schemeClr val="bg1"/>
                </a:solidFill>
              </a:rPr>
              <a:t>яратам</a:t>
            </a:r>
          </a:p>
          <a:p>
            <a:r>
              <a:rPr lang="tt-RU" sz="2400" b="1" i="1" dirty="0" smtClean="0">
                <a:solidFill>
                  <a:schemeClr val="bg1"/>
                </a:solidFill>
              </a:rPr>
              <a:t>        Ватан</a:t>
            </a:r>
            <a:r>
              <a:rPr lang="tt-RU" sz="2400" b="1" i="1" dirty="0">
                <a:solidFill>
                  <a:schemeClr val="bg1"/>
                </a:solidFill>
              </a:rPr>
              <a:t>. </a:t>
            </a:r>
          </a:p>
          <a:p>
            <a:pPr algn="r"/>
            <a:r>
              <a:rPr lang="tt-RU" sz="2400" b="1" i="1" dirty="0" smtClean="0">
                <a:solidFill>
                  <a:schemeClr val="bg1"/>
                </a:solidFill>
              </a:rPr>
              <a:t>Кудамасов Владислав, 7 нче сыйныф</a:t>
            </a:r>
            <a:r>
              <a:rPr lang="tt-RU" sz="2400" b="1" i="1" dirty="0">
                <a:solidFill>
                  <a:schemeClr val="bg1"/>
                </a:solidFill>
              </a:rPr>
              <a:t>.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16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9803" y="65984"/>
            <a:ext cx="5303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Укучылар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иҗаты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mirpeople.ru/_ld/0/09736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48371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8787" y="1988840"/>
            <a:ext cx="51818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2800" dirty="0" smtClean="0"/>
              <a:t>Каюм Насыйри</a:t>
            </a:r>
          </a:p>
          <a:p>
            <a:pPr algn="ctr"/>
            <a:r>
              <a:rPr lang="tt-RU" sz="2800" dirty="0" smtClean="0"/>
              <a:t>Белемле, күпкырлы</a:t>
            </a:r>
          </a:p>
          <a:p>
            <a:pPr algn="ctr"/>
            <a:r>
              <a:rPr lang="tt-RU" sz="2800" dirty="0" smtClean="0"/>
              <a:t>Укыткан, белгән, өйрәнгән</a:t>
            </a:r>
          </a:p>
          <a:p>
            <a:pPr algn="ctr"/>
            <a:r>
              <a:rPr lang="tt-RU" sz="2800" dirty="0" smtClean="0"/>
              <a:t>Мин К. Насыйридан үрнәк алам</a:t>
            </a:r>
            <a:endParaRPr lang="tt-RU" sz="2800" dirty="0"/>
          </a:p>
          <a:p>
            <a:pPr algn="ctr"/>
            <a:r>
              <a:rPr lang="tt-RU" sz="2800" dirty="0" smtClean="0"/>
              <a:t>Галим.</a:t>
            </a:r>
          </a:p>
          <a:p>
            <a:pPr algn="ctr"/>
            <a:endParaRPr lang="tt-RU" sz="2800" dirty="0"/>
          </a:p>
          <a:p>
            <a:pPr algn="ctr"/>
            <a:r>
              <a:rPr lang="ru-RU" sz="2400" dirty="0" err="1" smtClean="0"/>
              <a:t>Мугаллямова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Илнара</a:t>
            </a:r>
            <a:r>
              <a:rPr lang="ru-RU" sz="2400" dirty="0" smtClean="0"/>
              <a:t>, 4 </a:t>
            </a:r>
            <a:r>
              <a:rPr lang="ru-RU" sz="2400" dirty="0" err="1" smtClean="0"/>
              <a:t>нче</a:t>
            </a:r>
            <a:r>
              <a:rPr lang="ru-RU" sz="2400" dirty="0" smtClean="0"/>
              <a:t> </a:t>
            </a:r>
            <a:r>
              <a:rPr lang="ru-RU" sz="2400" dirty="0" err="1" smtClean="0"/>
              <a:t>сыйныфы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70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rikky.ru/wp-content/blogs.dir/1/files/2013/11/rep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0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ngresstatar74.ru/upload/iblock/c8a/c8a63642dc44511f1df670e4b95b9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06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estival.1september.ru/articles/586446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6984776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9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ze.docdat.com/tw_files2/urls_3/617/d-616502/616502_html_15ded6b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80720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6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vafin.mugallim.com/wp-content/uploads/2012/02/boo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425">
            <a:off x="-687226" y="-1120225"/>
            <a:ext cx="10475364" cy="943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19321">
            <a:off x="4807000" y="1204527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Monotype Corsiva" pitchFamily="66" charset="0"/>
              </a:rPr>
              <a:t>Татар теле</a:t>
            </a:r>
            <a:endParaRPr lang="ru-RU" sz="4000" b="1" i="1" dirty="0">
              <a:latin typeface="Monotype Corsiva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9525" y="1911350"/>
              <a:ext cx="2760663" cy="72390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80164" y="1901986"/>
                <a:ext cx="2779384" cy="742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3025" y="2446338"/>
              <a:ext cx="2303463" cy="590550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3673" y="2436842"/>
                <a:ext cx="2322167" cy="609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3025" y="2919413"/>
              <a:ext cx="2535238" cy="920750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43675" y="2909984"/>
                <a:ext cx="2553938" cy="9396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2400" y="3589338"/>
              <a:ext cx="2519363" cy="760412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23049" y="3579968"/>
                <a:ext cx="2538065" cy="7791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7772" y="194737"/>
            <a:ext cx="720857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t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Синквейнның нәтиҗәлелеге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1199828"/>
            <a:ext cx="8712968" cy="50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1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76872"/>
            <a:ext cx="87927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Игъ</a:t>
            </a:r>
            <a:r>
              <a:rPr lang="tt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тибарыгыз өчен </a:t>
            </a:r>
          </a:p>
          <a:p>
            <a:pPr algn="ctr"/>
            <a:r>
              <a:rPr lang="tt-RU" sz="7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рәхмәт!</a:t>
            </a:r>
            <a:endParaRPr lang="ru-RU" sz="7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4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6780"/>
            <a:ext cx="734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Нәрсә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соң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</a:rPr>
              <a:t> </a:t>
            </a:r>
            <a:r>
              <a:rPr lang="ru-RU" sz="5400" b="1" dirty="0" err="1" smtClean="0">
                <a:solidFill>
                  <a:srgbClr val="663300"/>
                </a:solidFill>
              </a:rPr>
              <a:t>Синквейн</a:t>
            </a:r>
            <a:r>
              <a:rPr lang="ru-RU" sz="5400" b="1" dirty="0" smtClean="0">
                <a:solidFill>
                  <a:srgbClr val="663300"/>
                </a:solidFill>
              </a:rPr>
              <a:t> </a:t>
            </a:r>
            <a:r>
              <a:rPr lang="ru-RU" sz="3600" b="1" dirty="0" smtClean="0">
                <a:solidFill>
                  <a:srgbClr val="663300"/>
                </a:solidFill>
              </a:rPr>
              <a:t>– </a:t>
            </a:r>
            <a:r>
              <a:rPr lang="ru-RU" sz="3600" b="1" dirty="0" err="1" smtClean="0">
                <a:solidFill>
                  <a:srgbClr val="663300"/>
                </a:solidFill>
              </a:rPr>
              <a:t>иҗади</a:t>
            </a:r>
            <a:r>
              <a:rPr lang="ru-RU" sz="3600" b="1" dirty="0" smtClean="0">
                <a:solidFill>
                  <a:srgbClr val="663300"/>
                </a:solidFill>
              </a:rPr>
              <a:t> </a:t>
            </a:r>
            <a:r>
              <a:rPr lang="ru-RU" sz="3600" b="1" dirty="0" err="1" smtClean="0">
                <a:solidFill>
                  <a:srgbClr val="663300"/>
                </a:solidFill>
              </a:rPr>
              <a:t>фикерләүне</a:t>
            </a:r>
            <a:r>
              <a:rPr lang="ru-RU" sz="3600" b="1" dirty="0" smtClean="0">
                <a:solidFill>
                  <a:srgbClr val="663300"/>
                </a:solidFill>
              </a:rPr>
              <a:t> </a:t>
            </a:r>
            <a:r>
              <a:rPr lang="ru-RU" sz="3600" b="1" dirty="0" err="1" smtClean="0">
                <a:solidFill>
                  <a:srgbClr val="663300"/>
                </a:solidFill>
              </a:rPr>
              <a:t>үстерүче</a:t>
            </a:r>
            <a:r>
              <a:rPr lang="ru-RU" sz="3600" b="1" dirty="0" smtClean="0">
                <a:solidFill>
                  <a:srgbClr val="663300"/>
                </a:solidFill>
              </a:rPr>
              <a:t> методик </a:t>
            </a:r>
            <a:r>
              <a:rPr lang="ru-RU" sz="3600" b="1" dirty="0" err="1" smtClean="0">
                <a:solidFill>
                  <a:srgbClr val="663300"/>
                </a:solidFill>
              </a:rPr>
              <a:t>алым,француз</a:t>
            </a:r>
            <a:r>
              <a:rPr lang="ru-RU" sz="3600" b="1" dirty="0" smtClean="0">
                <a:solidFill>
                  <a:srgbClr val="663300"/>
                </a:solidFill>
              </a:rPr>
              <a:t> </a:t>
            </a:r>
            <a:r>
              <a:rPr lang="ru-RU" sz="3600" b="1" dirty="0" err="1" smtClean="0">
                <a:solidFill>
                  <a:srgbClr val="663300"/>
                </a:solidFill>
              </a:rPr>
              <a:t>сүзе</a:t>
            </a:r>
            <a:r>
              <a:rPr lang="ru-RU" sz="3600" b="1" dirty="0" smtClean="0">
                <a:solidFill>
                  <a:srgbClr val="663300"/>
                </a:solidFill>
              </a:rPr>
              <a:t>,  «</a:t>
            </a:r>
            <a:r>
              <a:rPr lang="ru-RU" sz="3600" b="1" dirty="0" err="1" smtClean="0">
                <a:solidFill>
                  <a:srgbClr val="663300"/>
                </a:solidFill>
              </a:rPr>
              <a:t>биш</a:t>
            </a:r>
            <a:r>
              <a:rPr lang="ru-RU" sz="3600" b="1" dirty="0" smtClean="0">
                <a:solidFill>
                  <a:srgbClr val="663300"/>
                </a:solidFill>
              </a:rPr>
              <a:t> </a:t>
            </a:r>
            <a:r>
              <a:rPr lang="ru-RU" sz="3600" b="1" dirty="0" err="1" smtClean="0">
                <a:solidFill>
                  <a:srgbClr val="663300"/>
                </a:solidFill>
              </a:rPr>
              <a:t>илһам</a:t>
            </a:r>
            <a:r>
              <a:rPr lang="ru-RU" sz="3600" b="1" dirty="0" smtClean="0">
                <a:solidFill>
                  <a:srgbClr val="663300"/>
                </a:solidFill>
              </a:rPr>
              <a:t>», «</a:t>
            </a:r>
            <a:r>
              <a:rPr lang="ru-RU" sz="3600" b="1" dirty="0" err="1" smtClean="0">
                <a:solidFill>
                  <a:srgbClr val="663300"/>
                </a:solidFill>
              </a:rPr>
              <a:t>биш</a:t>
            </a:r>
            <a:r>
              <a:rPr lang="ru-RU" sz="3600" b="1" dirty="0" smtClean="0">
                <a:solidFill>
                  <a:srgbClr val="663300"/>
                </a:solidFill>
              </a:rPr>
              <a:t> </a:t>
            </a:r>
            <a:r>
              <a:rPr lang="ru-RU" sz="3600" b="1" dirty="0" err="1" smtClean="0">
                <a:solidFill>
                  <a:srgbClr val="663300"/>
                </a:solidFill>
              </a:rPr>
              <a:t>уңыш</a:t>
            </a:r>
            <a:r>
              <a:rPr lang="ru-RU" sz="3600" b="1" dirty="0" smtClean="0">
                <a:solidFill>
                  <a:srgbClr val="663300"/>
                </a:solidFill>
              </a:rPr>
              <a:t>» </a:t>
            </a:r>
            <a:r>
              <a:rPr lang="ru-RU" sz="3600" b="1" dirty="0" err="1" smtClean="0">
                <a:solidFill>
                  <a:srgbClr val="663300"/>
                </a:solidFill>
              </a:rPr>
              <a:t>дигәнне</a:t>
            </a:r>
            <a:r>
              <a:rPr lang="ru-RU" sz="3600" b="1" dirty="0" smtClean="0">
                <a:solidFill>
                  <a:srgbClr val="663300"/>
                </a:solidFill>
              </a:rPr>
              <a:t> </a:t>
            </a:r>
            <a:r>
              <a:rPr lang="ru-RU" sz="3600" b="1" dirty="0" err="1" smtClean="0">
                <a:solidFill>
                  <a:srgbClr val="663300"/>
                </a:solidFill>
              </a:rPr>
              <a:t>аңлата</a:t>
            </a:r>
            <a:r>
              <a:rPr lang="ru-RU" sz="3600" b="1" dirty="0" smtClean="0">
                <a:solidFill>
                  <a:srgbClr val="663300"/>
                </a:solidFill>
              </a:rPr>
              <a:t>. </a:t>
            </a:r>
            <a:r>
              <a:rPr lang="ru-RU" sz="3600" b="1" dirty="0" err="1">
                <a:solidFill>
                  <a:srgbClr val="663300"/>
                </a:solidFill>
              </a:rPr>
              <a:t>Ул</a:t>
            </a:r>
            <a:r>
              <a:rPr lang="ru-RU" sz="3600" b="1" dirty="0">
                <a:solidFill>
                  <a:srgbClr val="663300"/>
                </a:solidFill>
              </a:rPr>
              <a:t> </a:t>
            </a:r>
            <a:r>
              <a:rPr lang="ru-RU" sz="3600" b="1" dirty="0" err="1">
                <a:solidFill>
                  <a:srgbClr val="663300"/>
                </a:solidFill>
              </a:rPr>
              <a:t>рифмалашмаган</a:t>
            </a:r>
            <a:r>
              <a:rPr lang="ru-RU" sz="3600" b="1" dirty="0">
                <a:solidFill>
                  <a:srgbClr val="663300"/>
                </a:solidFill>
              </a:rPr>
              <a:t> </a:t>
            </a:r>
            <a:r>
              <a:rPr lang="ru-RU" sz="3600" b="1" dirty="0" err="1">
                <a:solidFill>
                  <a:srgbClr val="663300"/>
                </a:solidFill>
              </a:rPr>
              <a:t>бишьюллык</a:t>
            </a:r>
            <a:r>
              <a:rPr lang="ru-RU" sz="3600" b="1" dirty="0">
                <a:solidFill>
                  <a:srgbClr val="663300"/>
                </a:solidFill>
              </a:rPr>
              <a:t> </a:t>
            </a:r>
            <a:r>
              <a:rPr lang="ru-RU" sz="3600" b="1" dirty="0" err="1">
                <a:solidFill>
                  <a:srgbClr val="663300"/>
                </a:solidFill>
              </a:rPr>
              <a:t>шигъри</a:t>
            </a:r>
            <a:r>
              <a:rPr lang="ru-RU" sz="3600" b="1" dirty="0">
                <a:solidFill>
                  <a:srgbClr val="663300"/>
                </a:solidFill>
              </a:rPr>
              <a:t> </a:t>
            </a:r>
            <a:r>
              <a:rPr lang="ru-RU" sz="3600" b="1" dirty="0" err="1">
                <a:solidFill>
                  <a:srgbClr val="663300"/>
                </a:solidFill>
              </a:rPr>
              <a:t>формада</a:t>
            </a:r>
            <a:r>
              <a:rPr lang="ru-RU" sz="3600" b="1" dirty="0">
                <a:solidFill>
                  <a:srgbClr val="663300"/>
                </a:solidFill>
              </a:rPr>
              <a:t> </a:t>
            </a:r>
            <a:r>
              <a:rPr lang="ru-RU" sz="3600" b="1" dirty="0" err="1">
                <a:solidFill>
                  <a:srgbClr val="663300"/>
                </a:solidFill>
              </a:rPr>
              <a:t>язылган</a:t>
            </a:r>
            <a:r>
              <a:rPr lang="ru-RU" sz="3600" b="1" dirty="0">
                <a:solidFill>
                  <a:srgbClr val="663300"/>
                </a:solidFill>
              </a:rPr>
              <a:t> </a:t>
            </a:r>
            <a:r>
              <a:rPr lang="ru-RU" sz="3600" b="1" dirty="0" err="1">
                <a:solidFill>
                  <a:srgbClr val="663300"/>
                </a:solidFill>
              </a:rPr>
              <a:t>кыска</a:t>
            </a:r>
            <a:r>
              <a:rPr lang="ru-RU" sz="3600" b="1" dirty="0">
                <a:solidFill>
                  <a:srgbClr val="663300"/>
                </a:solidFill>
              </a:rPr>
              <a:t> </a:t>
            </a:r>
            <a:r>
              <a:rPr lang="ru-RU" sz="3600" b="1" dirty="0" err="1">
                <a:solidFill>
                  <a:srgbClr val="663300"/>
                </a:solidFill>
              </a:rPr>
              <a:t>әдәби</a:t>
            </a:r>
            <a:r>
              <a:rPr lang="ru-RU" sz="3600" b="1" dirty="0">
                <a:solidFill>
                  <a:srgbClr val="663300"/>
                </a:solidFill>
              </a:rPr>
              <a:t> </a:t>
            </a:r>
            <a:r>
              <a:rPr lang="ru-RU" sz="3600" b="1" dirty="0" err="1">
                <a:solidFill>
                  <a:srgbClr val="663300"/>
                </a:solidFill>
              </a:rPr>
              <a:t>әсәр</a:t>
            </a:r>
            <a:r>
              <a:rPr lang="ru-RU" sz="3600" b="1" dirty="0">
                <a:solidFill>
                  <a:srgbClr val="663300"/>
                </a:solidFill>
              </a:rPr>
              <a:t>. </a:t>
            </a:r>
            <a:r>
              <a:rPr lang="ru-RU" sz="3600" b="1" dirty="0" err="1">
                <a:solidFill>
                  <a:srgbClr val="663300"/>
                </a:solidFill>
              </a:rPr>
              <a:t>Билгеле</a:t>
            </a:r>
            <a:r>
              <a:rPr lang="ru-RU" sz="3600" b="1" dirty="0">
                <a:solidFill>
                  <a:srgbClr val="663300"/>
                </a:solidFill>
              </a:rPr>
              <a:t> план </a:t>
            </a:r>
            <a:r>
              <a:rPr lang="ru-RU" sz="3600" b="1" dirty="0" err="1">
                <a:solidFill>
                  <a:srgbClr val="663300"/>
                </a:solidFill>
              </a:rPr>
              <a:t>буенча</a:t>
            </a:r>
            <a:r>
              <a:rPr lang="ru-RU" sz="3600" b="1" dirty="0">
                <a:solidFill>
                  <a:srgbClr val="663300"/>
                </a:solidFill>
              </a:rPr>
              <a:t> </a:t>
            </a:r>
            <a:r>
              <a:rPr lang="ru-RU" sz="3600" b="1" dirty="0" err="1">
                <a:solidFill>
                  <a:srgbClr val="663300"/>
                </a:solidFill>
              </a:rPr>
              <a:t>языла</a:t>
            </a:r>
            <a:r>
              <a:rPr lang="ru-RU" sz="3600" b="1" dirty="0">
                <a:solidFill>
                  <a:srgbClr val="663300"/>
                </a:solidFill>
              </a:rPr>
              <a:t>, предметны (</a:t>
            </a:r>
            <a:r>
              <a:rPr lang="ru-RU" sz="3600" b="1" dirty="0" err="1">
                <a:solidFill>
                  <a:srgbClr val="663300"/>
                </a:solidFill>
              </a:rPr>
              <a:t>төшенчәне</a:t>
            </a:r>
            <a:r>
              <a:rPr lang="ru-RU" sz="3600" b="1" dirty="0">
                <a:solidFill>
                  <a:srgbClr val="663300"/>
                </a:solidFill>
              </a:rPr>
              <a:t>) </a:t>
            </a:r>
            <a:r>
              <a:rPr lang="ru-RU" sz="3600" b="1" dirty="0" err="1">
                <a:solidFill>
                  <a:srgbClr val="663300"/>
                </a:solidFill>
              </a:rPr>
              <a:t>ачыклый</a:t>
            </a:r>
            <a:r>
              <a:rPr lang="ru-RU" sz="3600" b="1" dirty="0" smtClean="0">
                <a:solidFill>
                  <a:srgbClr val="663300"/>
                </a:solidFill>
              </a:rPr>
              <a:t>.</a:t>
            </a:r>
            <a:r>
              <a:rPr lang="tt-RU" sz="3600" b="1" dirty="0"/>
              <a:t> </a:t>
            </a:r>
            <a:endParaRPr lang="ru-RU" sz="36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9020" y="188640"/>
            <a:ext cx="55343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язу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тәртибе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663300"/>
                </a:solidFill>
              </a:rPr>
              <a:t>Синквейн</a:t>
            </a:r>
            <a:r>
              <a:rPr lang="ru-RU" sz="3600" b="1" dirty="0" smtClean="0">
                <a:solidFill>
                  <a:srgbClr val="663300"/>
                </a:solidFill>
              </a:rPr>
              <a:t> 5 </a:t>
            </a:r>
            <a:r>
              <a:rPr lang="ru-RU" sz="3600" b="1" dirty="0" err="1" smtClean="0">
                <a:solidFill>
                  <a:srgbClr val="663300"/>
                </a:solidFill>
              </a:rPr>
              <a:t>юлдан</a:t>
            </a:r>
            <a:r>
              <a:rPr lang="ru-RU" sz="3600" b="1" dirty="0" smtClean="0">
                <a:solidFill>
                  <a:srgbClr val="663300"/>
                </a:solidFill>
              </a:rPr>
              <a:t> тора</a:t>
            </a:r>
          </a:p>
          <a:p>
            <a:endParaRPr lang="ru-RU" sz="3200" b="1" dirty="0" smtClean="0">
              <a:solidFill>
                <a:srgbClr val="663300"/>
              </a:solidFill>
            </a:endParaRPr>
          </a:p>
          <a:p>
            <a:endParaRPr lang="ru-RU" sz="3200" dirty="0" smtClean="0"/>
          </a:p>
          <a:p>
            <a:r>
              <a:rPr lang="ru-RU" sz="3200" dirty="0" smtClean="0"/>
              <a:t>     </a:t>
            </a:r>
            <a:endParaRPr lang="ru-RU" sz="3200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444208" y="4941168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724128" y="4941168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364088" y="5517232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5394531" y="3212976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106499" y="3789040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754571" y="3789040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114611" y="4365104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5394531" y="4365104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746459" y="4365104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386419" y="4941168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034491" y="4941168"/>
            <a:ext cx="648072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524844" y="3200196"/>
            <a:ext cx="2160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1 </a:t>
            </a:r>
            <a:r>
              <a:rPr lang="ru-RU" b="1" dirty="0" err="1" smtClean="0">
                <a:solidFill>
                  <a:srgbClr val="002060"/>
                </a:solidFill>
              </a:rPr>
              <a:t>сүз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2 </a:t>
            </a:r>
            <a:r>
              <a:rPr lang="ru-RU" sz="2400" b="1" dirty="0" err="1" smtClean="0">
                <a:solidFill>
                  <a:srgbClr val="002060"/>
                </a:solidFill>
              </a:rPr>
              <a:t>сүз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3 </a:t>
            </a:r>
            <a:r>
              <a:rPr lang="ru-RU" sz="3200" b="1" dirty="0" err="1" smtClean="0">
                <a:solidFill>
                  <a:srgbClr val="002060"/>
                </a:solidFill>
              </a:rPr>
              <a:t>сүз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002060"/>
                </a:solidFill>
              </a:rPr>
              <a:t>4 </a:t>
            </a:r>
            <a:r>
              <a:rPr lang="ru-RU" sz="4000" b="1" dirty="0" err="1" smtClean="0">
                <a:solidFill>
                  <a:srgbClr val="002060"/>
                </a:solidFill>
              </a:rPr>
              <a:t>сүз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1 </a:t>
            </a:r>
            <a:r>
              <a:rPr lang="ru-RU" b="1" dirty="0" err="1" smtClean="0">
                <a:solidFill>
                  <a:srgbClr val="002060"/>
                </a:solidFill>
              </a:rPr>
              <a:t>сүз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uiExpand="1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8071"/>
          </a:xfrm>
        </p:spPr>
        <p:txBody>
          <a:bodyPr anchor="ctr">
            <a:normAutofit fontScale="90000"/>
          </a:bodyPr>
          <a:lstStyle/>
          <a:p>
            <a:pPr algn="l"/>
            <a:r>
              <a:rPr lang="tt-RU" dirty="0" smtClean="0">
                <a:solidFill>
                  <a:srgbClr val="FF3300"/>
                </a:solidFill>
              </a:rPr>
              <a:t>     </a:t>
            </a:r>
            <a:br>
              <a:rPr lang="tt-RU" dirty="0" smtClean="0">
                <a:solidFill>
                  <a:srgbClr val="FF3300"/>
                </a:solidFill>
              </a:rPr>
            </a:br>
            <a:r>
              <a:rPr lang="tt-RU" dirty="0">
                <a:solidFill>
                  <a:srgbClr val="FF3300"/>
                </a:solidFill>
              </a:rPr>
              <a:t> </a:t>
            </a:r>
            <a:r>
              <a:rPr lang="tt-RU" dirty="0" smtClean="0">
                <a:solidFill>
                  <a:srgbClr val="FF3300"/>
                </a:solidFill>
              </a:rPr>
              <a:t>                  Үткәрү максаты</a:t>
            </a:r>
            <a:br>
              <a:rPr lang="tt-RU" dirty="0" smtClean="0">
                <a:solidFill>
                  <a:srgbClr val="FF3300"/>
                </a:solidFill>
              </a:rPr>
            </a:b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err="1">
                <a:solidFill>
                  <a:srgbClr val="1217DC"/>
                </a:solidFill>
              </a:rPr>
              <a:t>Сөйләм</a:t>
            </a:r>
            <a:r>
              <a:rPr lang="ru-RU" sz="4400" dirty="0">
                <a:solidFill>
                  <a:srgbClr val="1217DC"/>
                </a:solidFill>
              </a:rPr>
              <a:t> </a:t>
            </a:r>
            <a:r>
              <a:rPr lang="ru-RU" sz="4400" dirty="0" err="1">
                <a:solidFill>
                  <a:srgbClr val="1217DC"/>
                </a:solidFill>
              </a:rPr>
              <a:t>телен</a:t>
            </a:r>
            <a:r>
              <a:rPr lang="ru-RU" sz="4400" dirty="0">
                <a:solidFill>
                  <a:srgbClr val="1217DC"/>
                </a:solidFill>
              </a:rPr>
              <a:t> </a:t>
            </a:r>
            <a:r>
              <a:rPr lang="ru-RU" sz="4400" dirty="0" err="1" smtClean="0">
                <a:solidFill>
                  <a:srgbClr val="1217DC"/>
                </a:solidFill>
              </a:rPr>
              <a:t>үстерә</a:t>
            </a:r>
            <a:r>
              <a:rPr lang="ru-RU" sz="4400" dirty="0" smtClean="0">
                <a:solidFill>
                  <a:srgbClr val="1217DC"/>
                </a:solidFill>
              </a:rPr>
              <a:t>.</a:t>
            </a:r>
            <a:endParaRPr lang="ru-RU" sz="4400" dirty="0">
              <a:solidFill>
                <a:srgbClr val="1217DC"/>
              </a:solidFill>
            </a:endParaRPr>
          </a:p>
          <a:p>
            <a:r>
              <a:rPr lang="tt-RU" sz="4400" dirty="0" smtClean="0">
                <a:solidFill>
                  <a:srgbClr val="1217DC"/>
                </a:solidFill>
              </a:rPr>
              <a:t>Эчтәлек сөйләүгә әзерли.</a:t>
            </a:r>
          </a:p>
          <a:p>
            <a:r>
              <a:rPr lang="tt-RU" sz="4400" dirty="0" smtClean="0">
                <a:solidFill>
                  <a:srgbClr val="1217DC"/>
                </a:solidFill>
              </a:rPr>
              <a:t>Идеяне билгеләргә өйрәтә.</a:t>
            </a:r>
          </a:p>
          <a:p>
            <a:r>
              <a:rPr lang="tt-RU" sz="4400" dirty="0" smtClean="0">
                <a:solidFill>
                  <a:srgbClr val="1217DC"/>
                </a:solidFill>
              </a:rPr>
              <a:t>Укучы үзен шагыйр</a:t>
            </a:r>
            <a:r>
              <a:rPr lang="ru-RU" sz="4400" dirty="0" smtClean="0">
                <a:solidFill>
                  <a:srgbClr val="1217DC"/>
                </a:solidFill>
              </a:rPr>
              <a:t>ь</a:t>
            </a:r>
            <a:r>
              <a:rPr lang="tt-RU" sz="4400" dirty="0" smtClean="0">
                <a:solidFill>
                  <a:srgbClr val="1217DC"/>
                </a:solidFill>
              </a:rPr>
              <a:t> итеп хис итә.</a:t>
            </a:r>
          </a:p>
          <a:p>
            <a:r>
              <a:rPr lang="tt-RU" sz="4400" dirty="0" smtClean="0">
                <a:solidFill>
                  <a:srgbClr val="1217DC"/>
                </a:solidFill>
              </a:rPr>
              <a:t>Барлык балалар да яза ала.</a:t>
            </a:r>
            <a:endParaRPr lang="ru-RU" sz="4400" dirty="0">
              <a:solidFill>
                <a:srgbClr val="1217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chemeClr val="accent6">
                    <a:lumMod val="75000"/>
                  </a:schemeClr>
                </a:solidFill>
              </a:rPr>
              <a:t>Синквейн алымнары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t-RU" sz="4000" dirty="0" smtClean="0">
                <a:solidFill>
                  <a:srgbClr val="2605E9"/>
                </a:solidFill>
              </a:rPr>
              <a:t>Дәрес башында:</a:t>
            </a:r>
            <a:r>
              <a:rPr lang="ru-RU" sz="4000" dirty="0">
                <a:solidFill>
                  <a:srgbClr val="2605E9"/>
                </a:solidFill>
              </a:rPr>
              <a:t> </a:t>
            </a:r>
            <a:r>
              <a:rPr lang="ru-RU" sz="4000" dirty="0" smtClean="0">
                <a:solidFill>
                  <a:srgbClr val="2605E9"/>
                </a:solidFill>
              </a:rPr>
              <a:t>«</a:t>
            </a:r>
            <a:r>
              <a:rPr lang="tt-RU" sz="4000" dirty="0" smtClean="0">
                <a:solidFill>
                  <a:srgbClr val="2605E9"/>
                </a:solidFill>
              </a:rPr>
              <a:t>Бу тема буенча мин нәрсә беләм?</a:t>
            </a:r>
            <a:r>
              <a:rPr lang="ru-RU" sz="4000" dirty="0" smtClean="0">
                <a:solidFill>
                  <a:srgbClr val="2605E9"/>
                </a:solidFill>
              </a:rPr>
              <a:t>»</a:t>
            </a:r>
          </a:p>
          <a:p>
            <a:r>
              <a:rPr lang="tt-RU" sz="4000" dirty="0" smtClean="0">
                <a:solidFill>
                  <a:srgbClr val="2605E9"/>
                </a:solidFill>
              </a:rPr>
              <a:t>Дәрес уртасында: </a:t>
            </a:r>
            <a:r>
              <a:rPr lang="ru-RU" sz="4000" dirty="0" smtClean="0">
                <a:solidFill>
                  <a:srgbClr val="2605E9"/>
                </a:solidFill>
              </a:rPr>
              <a:t>«</a:t>
            </a:r>
            <a:r>
              <a:rPr lang="tt-RU" sz="4000" dirty="0" smtClean="0">
                <a:solidFill>
                  <a:srgbClr val="2605E9"/>
                </a:solidFill>
              </a:rPr>
              <a:t>Тема үзләштерү ничек бара?</a:t>
            </a:r>
            <a:r>
              <a:rPr lang="ru-RU" sz="4000" dirty="0" smtClean="0">
                <a:solidFill>
                  <a:srgbClr val="2605E9"/>
                </a:solidFill>
              </a:rPr>
              <a:t>»</a:t>
            </a:r>
          </a:p>
          <a:p>
            <a:r>
              <a:rPr lang="tt-RU" sz="4000" dirty="0" smtClean="0">
                <a:solidFill>
                  <a:srgbClr val="2605E9"/>
                </a:solidFill>
              </a:rPr>
              <a:t>Дәрес азагында: </a:t>
            </a:r>
            <a:r>
              <a:rPr lang="ru-RU" sz="4000" dirty="0" smtClean="0">
                <a:solidFill>
                  <a:srgbClr val="2605E9"/>
                </a:solidFill>
              </a:rPr>
              <a:t>«</a:t>
            </a:r>
            <a:r>
              <a:rPr lang="tt-RU" sz="4000" dirty="0" smtClean="0">
                <a:solidFill>
                  <a:srgbClr val="2605E9"/>
                </a:solidFill>
              </a:rPr>
              <a:t>Нинди максатларга ирештек?</a:t>
            </a:r>
            <a:r>
              <a:rPr lang="ru-RU" sz="4000" dirty="0" smtClean="0">
                <a:solidFill>
                  <a:srgbClr val="2605E9"/>
                </a:solidFill>
              </a:rPr>
              <a:t>»</a:t>
            </a:r>
            <a:endParaRPr lang="ru-RU" sz="4000" dirty="0">
              <a:solidFill>
                <a:srgbClr val="2605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6980" y="188640"/>
            <a:ext cx="55343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язу</a:t>
            </a: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тәртибе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323528" y="1556792"/>
            <a:ext cx="172819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323528" y="2492896"/>
            <a:ext cx="172819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23528" y="3501008"/>
            <a:ext cx="172819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323528" y="4509120"/>
            <a:ext cx="172819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323528" y="5517232"/>
            <a:ext cx="1728192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62880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юл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63691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юл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62586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3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юл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5811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4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юл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55892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5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юл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2411760" y="1412776"/>
            <a:ext cx="6408712" cy="720080"/>
          </a:xfrm>
          <a:prstGeom prst="wedgeRectCallout">
            <a:avLst>
              <a:gd name="adj1" fmla="val -54990"/>
              <a:gd name="adj2" fmla="val 278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401033" y="2440052"/>
            <a:ext cx="6408712" cy="720080"/>
          </a:xfrm>
          <a:prstGeom prst="wedgeRectCallout">
            <a:avLst>
              <a:gd name="adj1" fmla="val -54990"/>
              <a:gd name="adj2" fmla="val 47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411760" y="3429000"/>
            <a:ext cx="6408712" cy="720080"/>
          </a:xfrm>
          <a:prstGeom prst="wedgeRectCallout">
            <a:avLst>
              <a:gd name="adj1" fmla="val -54990"/>
              <a:gd name="adj2" fmla="val 278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411760" y="4509120"/>
            <a:ext cx="6408712" cy="720080"/>
          </a:xfrm>
          <a:prstGeom prst="wedgeRectCallout">
            <a:avLst>
              <a:gd name="adj1" fmla="val -55206"/>
              <a:gd name="adj2" fmla="val 1247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2411760" y="5589240"/>
            <a:ext cx="5184576" cy="720080"/>
          </a:xfrm>
          <a:prstGeom prst="wedgeRectCallout">
            <a:avLst>
              <a:gd name="adj1" fmla="val -57395"/>
              <a:gd name="adj2" fmla="val -484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562697" y="1340768"/>
            <a:ext cx="6552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+mj-lt"/>
              </a:rPr>
              <a:t>1 </a:t>
            </a:r>
            <a:r>
              <a:rPr lang="ru-RU" sz="2800" b="1" u="sng" dirty="0" err="1" smtClean="0">
                <a:solidFill>
                  <a:srgbClr val="002060"/>
                </a:solidFill>
                <a:latin typeface="+mj-lt"/>
              </a:rPr>
              <a:t>сүз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Теманы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ачыклаучы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сүз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исем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.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(Кем?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Нәрсә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?)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3001" y="2353816"/>
            <a:ext cx="66967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+mj-lt"/>
              </a:rPr>
              <a:t>2 </a:t>
            </a:r>
            <a:r>
              <a:rPr lang="ru-RU" sz="2800" b="1" u="sng" dirty="0" err="1" smtClean="0">
                <a:solidFill>
                  <a:srgbClr val="002060"/>
                </a:solidFill>
                <a:latin typeface="+mj-lt"/>
              </a:rPr>
              <a:t>сүз</a:t>
            </a:r>
            <a:r>
              <a:rPr lang="ru-RU" sz="2800" b="1" u="sng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Теманы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сурәтли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торган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2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сыйфат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(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Нинди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?)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760" y="350100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+mj-lt"/>
              </a:rPr>
              <a:t>3 </a:t>
            </a:r>
            <a:r>
              <a:rPr lang="ru-RU" sz="2800" b="1" u="sng" dirty="0" err="1" smtClean="0">
                <a:solidFill>
                  <a:srgbClr val="002060"/>
                </a:solidFill>
                <a:latin typeface="+mj-lt"/>
              </a:rPr>
              <a:t>сүз</a:t>
            </a:r>
            <a:r>
              <a:rPr lang="ru-RU" sz="2800" b="1" u="sng" dirty="0" smtClean="0">
                <a:solidFill>
                  <a:srgbClr val="002060"/>
                </a:solidFill>
                <a:latin typeface="+mj-lt"/>
              </a:rPr>
              <a:t>.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Темага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хас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булган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3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фигыль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. (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Нишли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?)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7688" y="4396462"/>
            <a:ext cx="6991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+mj-lt"/>
              </a:rPr>
              <a:t>4 с</a:t>
            </a:r>
            <a:r>
              <a:rPr lang="tt-RU" sz="2800" b="1" u="sng" dirty="0" smtClean="0">
                <a:solidFill>
                  <a:srgbClr val="002060"/>
                </a:solidFill>
                <a:latin typeface="+mj-lt"/>
              </a:rPr>
              <a:t>үз. </a:t>
            </a:r>
            <a:r>
              <a:rPr lang="tt-RU" sz="2400" b="1" dirty="0" smtClean="0">
                <a:solidFill>
                  <a:srgbClr val="002060"/>
                </a:solidFill>
                <a:latin typeface="+mj-lt"/>
              </a:rPr>
              <a:t>Темага карата үз мөнәсәбәтеңне белде-рүче фраза, җөмлә (афоризм, мәкал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ь, цитата)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39752" y="5517232"/>
            <a:ext cx="52565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+mj-lt"/>
              </a:rPr>
              <a:t>1 с</a:t>
            </a:r>
            <a:r>
              <a:rPr lang="tt-RU" sz="2800" b="1" u="sng" dirty="0" smtClean="0">
                <a:solidFill>
                  <a:srgbClr val="002060"/>
                </a:solidFill>
                <a:latin typeface="+mj-lt"/>
              </a:rPr>
              <a:t>үз.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Темага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карата 1 синоним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сүз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нәтиҗә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ассоц</a:t>
            </a:r>
            <a:r>
              <a:rPr lang="tt-RU" sz="2400" b="1" dirty="0" smtClean="0">
                <a:solidFill>
                  <a:srgbClr val="002060"/>
                </a:solidFill>
                <a:latin typeface="+mj-lt"/>
              </a:rPr>
              <a:t>иа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</a:rPr>
              <a:t>ция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).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4880"/>
            <a:ext cx="86935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tt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әрсә турында синквейн язарга була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11847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663300"/>
                </a:solidFill>
              </a:rPr>
              <a:t> </a:t>
            </a:r>
            <a:r>
              <a:rPr lang="ru-RU" sz="3200" b="1" dirty="0" err="1" smtClean="0">
                <a:solidFill>
                  <a:srgbClr val="663300"/>
                </a:solidFill>
              </a:rPr>
              <a:t>Темасы</a:t>
            </a:r>
            <a:r>
              <a:rPr lang="ru-RU" sz="3200" b="1" dirty="0" smtClean="0">
                <a:solidFill>
                  <a:srgbClr val="663300"/>
                </a:solidFill>
              </a:rPr>
              <a:t> </a:t>
            </a:r>
            <a:r>
              <a:rPr lang="ru-RU" sz="3200" b="1" dirty="0" err="1" smtClean="0">
                <a:solidFill>
                  <a:srgbClr val="663300"/>
                </a:solidFill>
              </a:rPr>
              <a:t>төрле</a:t>
            </a:r>
            <a:r>
              <a:rPr lang="ru-RU" sz="3200" b="1" dirty="0" smtClean="0">
                <a:solidFill>
                  <a:srgbClr val="663300"/>
                </a:solidFill>
              </a:rPr>
              <a:t> </a:t>
            </a:r>
            <a:r>
              <a:rPr lang="ru-RU" sz="3200" b="1" dirty="0" err="1" smtClean="0">
                <a:solidFill>
                  <a:srgbClr val="663300"/>
                </a:solidFill>
              </a:rPr>
              <a:t>булырга</a:t>
            </a:r>
            <a:r>
              <a:rPr lang="ru-RU" sz="3200" b="1" dirty="0" smtClean="0">
                <a:solidFill>
                  <a:srgbClr val="663300"/>
                </a:solidFill>
              </a:rPr>
              <a:t> </a:t>
            </a:r>
            <a:r>
              <a:rPr lang="ru-RU" sz="3200" b="1" dirty="0" err="1" smtClean="0">
                <a:solidFill>
                  <a:srgbClr val="663300"/>
                </a:solidFill>
              </a:rPr>
              <a:t>мөмкин</a:t>
            </a:r>
            <a:r>
              <a:rPr lang="ru-RU" sz="3200" b="1" dirty="0" smtClean="0">
                <a:solidFill>
                  <a:srgbClr val="663300"/>
                </a:solidFill>
              </a:rPr>
              <a:t>:</a:t>
            </a:r>
          </a:p>
          <a:p>
            <a:endParaRPr lang="ru-RU" sz="3200" b="1" dirty="0" smtClean="0">
              <a:solidFill>
                <a:srgbClr val="6633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0E1052"/>
                </a:solidFill>
              </a:rPr>
              <a:t> </a:t>
            </a:r>
            <a:r>
              <a:rPr lang="ru-RU" sz="3200" i="1" dirty="0" smtClean="0">
                <a:solidFill>
                  <a:srgbClr val="0E1052"/>
                </a:solidFill>
              </a:rPr>
              <a:t> </a:t>
            </a:r>
            <a:r>
              <a:rPr lang="ru-RU" sz="3200" i="1" dirty="0" err="1" smtClean="0">
                <a:solidFill>
                  <a:srgbClr val="0E1052"/>
                </a:solidFill>
              </a:rPr>
              <a:t>табигать</a:t>
            </a:r>
            <a:r>
              <a:rPr lang="ru-RU" sz="3200" i="1" dirty="0" smtClean="0">
                <a:solidFill>
                  <a:srgbClr val="0E1052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3200" i="1" dirty="0" smtClean="0">
                <a:solidFill>
                  <a:srgbClr val="0E1052"/>
                </a:solidFill>
              </a:rPr>
              <a:t>  </a:t>
            </a:r>
            <a:r>
              <a:rPr lang="ru-RU" sz="3200" i="1" dirty="0" err="1" smtClean="0">
                <a:solidFill>
                  <a:srgbClr val="0E1052"/>
                </a:solidFill>
              </a:rPr>
              <a:t>әдәби</a:t>
            </a:r>
            <a:r>
              <a:rPr lang="ru-RU" sz="3200" i="1" dirty="0" smtClean="0">
                <a:solidFill>
                  <a:srgbClr val="0E1052"/>
                </a:solidFill>
              </a:rPr>
              <a:t> герой, персонаж;</a:t>
            </a:r>
          </a:p>
          <a:p>
            <a:pPr>
              <a:buFont typeface="Wingdings" pitchFamily="2" charset="2"/>
              <a:buChar char="v"/>
            </a:pPr>
            <a:r>
              <a:rPr lang="ru-RU" sz="3200" i="1" dirty="0" smtClean="0">
                <a:solidFill>
                  <a:srgbClr val="0E1052"/>
                </a:solidFill>
              </a:rPr>
              <a:t>  </a:t>
            </a:r>
            <a:r>
              <a:rPr lang="tt-RU" sz="3200" i="1" dirty="0" smtClean="0">
                <a:solidFill>
                  <a:srgbClr val="0E1052"/>
                </a:solidFill>
              </a:rPr>
              <a:t>әни, әти һәм башка гаилә әг</a:t>
            </a:r>
            <a:r>
              <a:rPr lang="ru-RU" sz="3200" i="1" dirty="0" smtClean="0">
                <a:solidFill>
                  <a:srgbClr val="0E1052"/>
                </a:solidFill>
              </a:rPr>
              <a:t>ъ</a:t>
            </a:r>
            <a:r>
              <a:rPr lang="tt-RU" sz="3200" i="1" dirty="0" smtClean="0">
                <a:solidFill>
                  <a:srgbClr val="0E1052"/>
                </a:solidFill>
              </a:rPr>
              <a:t>залары</a:t>
            </a:r>
            <a:r>
              <a:rPr lang="ru-RU" sz="3200" i="1" dirty="0" smtClean="0">
                <a:solidFill>
                  <a:srgbClr val="0E1052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3200" i="1" dirty="0" smtClean="0">
                <a:solidFill>
                  <a:srgbClr val="0E1052"/>
                </a:solidFill>
              </a:rPr>
              <a:t>  </a:t>
            </a:r>
            <a:r>
              <a:rPr lang="ru-RU" sz="3200" i="1" dirty="0" err="1" smtClean="0">
                <a:solidFill>
                  <a:srgbClr val="0E1052"/>
                </a:solidFill>
              </a:rPr>
              <a:t>күңел</a:t>
            </a:r>
            <a:r>
              <a:rPr lang="ru-RU" sz="3200" i="1" dirty="0" smtClean="0">
                <a:solidFill>
                  <a:srgbClr val="0E1052"/>
                </a:solidFill>
              </a:rPr>
              <a:t> </a:t>
            </a:r>
            <a:r>
              <a:rPr lang="ru-RU" sz="3200" i="1" dirty="0" err="1" smtClean="0">
                <a:solidFill>
                  <a:srgbClr val="0E1052"/>
                </a:solidFill>
              </a:rPr>
              <a:t>халәте</a:t>
            </a:r>
            <a:r>
              <a:rPr lang="ru-RU" sz="3200" i="1" dirty="0" smtClean="0">
                <a:solidFill>
                  <a:srgbClr val="0E1052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3200" i="1" dirty="0" smtClean="0">
                <a:solidFill>
                  <a:srgbClr val="0E1052"/>
                </a:solidFill>
              </a:rPr>
              <a:t>  </a:t>
            </a:r>
            <a:r>
              <a:rPr lang="ru-RU" sz="3200" i="1" dirty="0" err="1" smtClean="0">
                <a:solidFill>
                  <a:srgbClr val="0E1052"/>
                </a:solidFill>
              </a:rPr>
              <a:t>дәрестә</a:t>
            </a:r>
            <a:r>
              <a:rPr lang="ru-RU" sz="3200" i="1" dirty="0" smtClean="0">
                <a:solidFill>
                  <a:srgbClr val="0E1052"/>
                </a:solidFill>
              </a:rPr>
              <a:t> </a:t>
            </a:r>
            <a:r>
              <a:rPr lang="ru-RU" sz="3200" i="1" dirty="0" err="1" smtClean="0">
                <a:solidFill>
                  <a:srgbClr val="0E1052"/>
                </a:solidFill>
              </a:rPr>
              <a:t>өйрәнгән</a:t>
            </a:r>
            <a:r>
              <a:rPr lang="ru-RU" sz="3200" i="1" dirty="0" smtClean="0">
                <a:solidFill>
                  <a:srgbClr val="0E1052"/>
                </a:solidFill>
              </a:rPr>
              <a:t> тема;</a:t>
            </a:r>
          </a:p>
          <a:p>
            <a:pPr>
              <a:buFont typeface="Wingdings" pitchFamily="2" charset="2"/>
              <a:buChar char="v"/>
            </a:pPr>
            <a:r>
              <a:rPr lang="ru-RU" sz="3200" i="1" dirty="0" smtClean="0">
                <a:solidFill>
                  <a:srgbClr val="002060"/>
                </a:solidFill>
              </a:rPr>
              <a:t>  …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5553" y="45765"/>
            <a:ext cx="5303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Укучылар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иҗаты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valerie-website.at.ua/images/wallpaper/wallpaper_autumn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655"/>
            <a:ext cx="9144000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9652" y="3717032"/>
            <a:ext cx="6264696" cy="29238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t-RU" sz="2800" b="1" i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Көз</a:t>
            </a:r>
          </a:p>
          <a:p>
            <a:pPr algn="ctr"/>
            <a:r>
              <a:rPr lang="tt-RU" sz="2800" b="1" i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Сары, яңгырлы.</a:t>
            </a:r>
          </a:p>
          <a:p>
            <a:pPr algn="ctr"/>
            <a:r>
              <a:rPr lang="tt-RU" sz="2800" b="1" i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Коела, ява, салкыная.</a:t>
            </a:r>
          </a:p>
          <a:p>
            <a:pPr algn="ctr"/>
            <a:r>
              <a:rPr lang="tt-RU" sz="2800" b="1" i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Агачлардан алтын яфраклар коела.</a:t>
            </a:r>
          </a:p>
          <a:p>
            <a:pPr algn="ctr"/>
            <a:r>
              <a:rPr lang="tt-RU" sz="2800" b="1" i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Матурлык</a:t>
            </a:r>
            <a:r>
              <a:rPr lang="tt-RU" sz="2800" b="1" i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endParaRPr lang="tt-RU" sz="2400" b="1" i="1" dirty="0">
              <a:ln w="12700">
                <a:solidFill>
                  <a:srgbClr val="0033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tt-RU" sz="2000" b="1" i="1" dirty="0" smtClean="0">
                <a:ln w="12700">
                  <a:solidFill>
                    <a:srgbClr val="00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Мингалиева Алия 4нче сыйныф</a:t>
            </a:r>
            <a:r>
              <a:rPr lang="tt-RU" sz="2000" b="1" i="1" dirty="0">
                <a:ln w="12700">
                  <a:solidFill>
                    <a:srgbClr val="0033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9803" y="65984"/>
            <a:ext cx="5303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Укучылар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иҗаты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67226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t-RU" b="1" i="1" dirty="0">
                <a:solidFill>
                  <a:schemeClr val="accent2">
                    <a:lumMod val="50000"/>
                  </a:schemeClr>
                </a:solidFill>
              </a:rPr>
              <a:t>Кыш</a:t>
            </a:r>
          </a:p>
          <a:p>
            <a:r>
              <a:rPr lang="tt-RU" b="1" i="1" dirty="0">
                <a:solidFill>
                  <a:schemeClr val="accent2">
                    <a:lumMod val="50000"/>
                  </a:schemeClr>
                </a:solidFill>
              </a:rPr>
              <a:t>Салкын, карлы.</a:t>
            </a:r>
          </a:p>
          <a:p>
            <a:r>
              <a:rPr lang="tt-RU" b="1" i="1" dirty="0">
                <a:solidFill>
                  <a:schemeClr val="accent2">
                    <a:lumMod val="50000"/>
                  </a:schemeClr>
                </a:solidFill>
              </a:rPr>
              <a:t>Туңдыра, шатландыра, бүләк итә.</a:t>
            </a:r>
          </a:p>
          <a:p>
            <a:r>
              <a:rPr lang="tt-RU" b="1" i="1" dirty="0">
                <a:solidFill>
                  <a:schemeClr val="accent2">
                    <a:lumMod val="50000"/>
                  </a:schemeClr>
                </a:solidFill>
              </a:rPr>
              <a:t>Кыш бабай бүләкләр алып килә.</a:t>
            </a:r>
          </a:p>
          <a:p>
            <a:r>
              <a:rPr lang="tt-RU" b="1" i="1" dirty="0">
                <a:solidFill>
                  <a:schemeClr val="accent2">
                    <a:lumMod val="50000"/>
                  </a:schemeClr>
                </a:solidFill>
              </a:rPr>
              <a:t>Яңа ел.</a:t>
            </a:r>
          </a:p>
          <a:p>
            <a:r>
              <a:rPr lang="tt-RU" sz="1600" b="1" i="1" dirty="0">
                <a:solidFill>
                  <a:schemeClr val="accent2">
                    <a:lumMod val="50000"/>
                  </a:schemeClr>
                </a:solidFill>
              </a:rPr>
              <a:t>Терехов Арсений, 2 б сыйныф.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 descr="http://bobrpravda.com/wp-content/uploads/2013/11/zima20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9314"/>
            <a:ext cx="9144000" cy="5921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3501008"/>
            <a:ext cx="6012160" cy="29854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Кыш</a:t>
            </a:r>
          </a:p>
          <a:p>
            <a:pPr algn="ctr"/>
            <a:r>
              <a:rPr lang="tt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Салкын, карлы.</a:t>
            </a:r>
          </a:p>
          <a:p>
            <a:pPr algn="ctr"/>
            <a:r>
              <a:rPr lang="tt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Туңдыра, шатландыра, бүләк итә.</a:t>
            </a:r>
          </a:p>
          <a:p>
            <a:pPr algn="ctr"/>
            <a:r>
              <a:rPr lang="tt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Кыш бабай бүләкләр алып килә.</a:t>
            </a:r>
          </a:p>
          <a:p>
            <a:pPr algn="ctr"/>
            <a:r>
              <a:rPr lang="tt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Яңа ел</a:t>
            </a:r>
            <a:r>
              <a:rPr lang="tt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endParaRPr lang="tt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tt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Галиуллина Рәзинә, </a:t>
            </a:r>
            <a:r>
              <a:rPr lang="tt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</a:t>
            </a:r>
            <a:r>
              <a:rPr lang="tt-RU" sz="2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нче </a:t>
            </a:r>
            <a:r>
              <a:rPr lang="tt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сыйныф.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8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7bcd4c367ef3abe0dbd3ce573b224a5ccb541"/>
</p:tagLst>
</file>

<file path=ppt/theme/theme1.xml><?xml version="1.0" encoding="utf-8"?>
<a:theme xmlns:a="http://schemas.openxmlformats.org/drawingml/2006/main" name="4-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4-10</Template>
  <TotalTime>419</TotalTime>
  <Words>432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4-10</vt:lpstr>
      <vt:lpstr>Презентация PowerPoint</vt:lpstr>
      <vt:lpstr>Презентация PowerPoint</vt:lpstr>
      <vt:lpstr>Презентация PowerPoint</vt:lpstr>
      <vt:lpstr>                         Үткәрү максаты </vt:lpstr>
      <vt:lpstr>Синквейн алымнары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Синквейн</dc:title>
  <dc:creator>Коровина</dc:creator>
  <dc:description>http://aida.ucoz.ru</dc:description>
  <cp:lastModifiedBy>Марат</cp:lastModifiedBy>
  <cp:revision>47</cp:revision>
  <dcterms:created xsi:type="dcterms:W3CDTF">2012-02-01T19:40:36Z</dcterms:created>
  <dcterms:modified xsi:type="dcterms:W3CDTF">2016-02-18T20:18:34Z</dcterms:modified>
</cp:coreProperties>
</file>