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1" r:id="rId7"/>
    <p:sldId id="262" r:id="rId8"/>
    <p:sldId id="260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B70F87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56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28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43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98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70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57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22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72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4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61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0EAE-D3BD-4FDD-827F-84C29D35B00A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0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0EAE-D3BD-4FDD-827F-84C29D35B00A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12DC1-F846-437F-894C-D278E448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01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image" Target="../media/image2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24544" y="1817325"/>
            <a:ext cx="86937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Устный журнал</a:t>
            </a:r>
          </a:p>
          <a:p>
            <a:pPr algn="ctr"/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Разделы русского языка 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16632"/>
            <a:ext cx="2700301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55541" y="377475"/>
            <a:ext cx="6095239" cy="57333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13929" y="5229200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МБОО Пестяковская СШ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классов: Малова Е.А.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661" y="3798052"/>
            <a:ext cx="2175514" cy="286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7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500322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Морфология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66912" y="180953"/>
            <a:ext cx="6095239" cy="573333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34730" y="1654080"/>
            <a:ext cx="5450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омандир над всеми частями речи</a:t>
            </a:r>
            <a:endParaRPr lang="ru-RU" sz="2800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90502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Существительное </a:t>
            </a:r>
          </a:p>
          <a:p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Adobe Gothic Std B" pitchFamily="34" charset="-128"/>
              <a:ea typeface="Adobe Gothic Std B" pitchFamily="34" charset="-128"/>
              <a:cs typeface="Adobe Hebrew" pitchFamily="18" charset="-79"/>
            </a:endParaRPr>
          </a:p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          Прилагательное </a:t>
            </a:r>
          </a:p>
          <a:p>
            <a:endParaRPr lang="ru-RU" sz="2400" b="1" i="1" dirty="0" smtClean="0">
              <a:solidFill>
                <a:srgbClr val="7030A0"/>
              </a:solidFill>
              <a:latin typeface="Adobe Gothic Std B" pitchFamily="34" charset="-128"/>
              <a:ea typeface="Adobe Gothic Std B" pitchFamily="34" charset="-128"/>
              <a:cs typeface="Adobe Hebrew" pitchFamily="18" charset="-79"/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                     Числительное </a:t>
            </a:r>
          </a:p>
          <a:p>
            <a:endParaRPr lang="ru-RU" sz="2400" b="1" i="1" dirty="0" smtClean="0">
              <a:solidFill>
                <a:srgbClr val="C00000"/>
              </a:solidFill>
              <a:latin typeface="Adobe Gothic Std B" pitchFamily="34" charset="-128"/>
              <a:ea typeface="Adobe Gothic Std B" pitchFamily="34" charset="-128"/>
              <a:cs typeface="Adobe Hebrew" pitchFamily="18" charset="-79"/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                                    Местоимение  </a:t>
            </a:r>
          </a:p>
          <a:p>
            <a:r>
              <a:rPr lang="ru-RU" sz="2400" b="1" i="1" dirty="0" smtClean="0">
                <a:solidFill>
                  <a:srgbClr val="B70F87"/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Глагол </a:t>
            </a:r>
          </a:p>
          <a:p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                                                                           </a:t>
            </a:r>
            <a:r>
              <a:rPr lang="ru-RU" sz="2400" b="1" i="1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Наречие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</a:t>
            </a:r>
          </a:p>
          <a:p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                             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Предлог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</a:t>
            </a:r>
          </a:p>
          <a:p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                                                                          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Частица</a:t>
            </a:r>
          </a:p>
          <a:p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Adobe Hebrew" pitchFamily="18" charset="-79"/>
              </a:rPr>
              <a:t>  Междометие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Adobe Gothic Std B" pitchFamily="34" charset="-128"/>
              <a:ea typeface="Adobe Gothic Std B" pitchFamily="34" charset="-128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393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1017830"/>
            <a:ext cx="450604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Морфология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1" y="131918"/>
            <a:ext cx="6095239" cy="573333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37687" y="2033493"/>
            <a:ext cx="6751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Словообразование или состав слова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398420"/>
            <a:ext cx="49685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B70F87"/>
                </a:solidFill>
                <a:latin typeface="Times New Roman" pitchFamily="18" charset="0"/>
                <a:cs typeface="Times New Roman" pitchFamily="18" charset="0"/>
              </a:rPr>
              <a:t>Корень слова – значимая часть.</a:t>
            </a:r>
          </a:p>
          <a:p>
            <a:r>
              <a:rPr lang="ru-RU" sz="2800" dirty="0" smtClean="0">
                <a:solidFill>
                  <a:srgbClr val="B70F87"/>
                </a:solidFill>
                <a:latin typeface="Times New Roman" pitchFamily="18" charset="0"/>
                <a:cs typeface="Times New Roman" pitchFamily="18" charset="0"/>
              </a:rPr>
              <a:t>Над словами родственными</a:t>
            </a:r>
          </a:p>
          <a:p>
            <a:r>
              <a:rPr lang="ru-RU" sz="2800" dirty="0" smtClean="0">
                <a:solidFill>
                  <a:srgbClr val="B70F87"/>
                </a:solidFill>
                <a:latin typeface="Times New Roman" pitchFamily="18" charset="0"/>
                <a:cs typeface="Times New Roman" pitchFamily="18" charset="0"/>
              </a:rPr>
              <a:t>Держит власть.</a:t>
            </a:r>
            <a:endParaRPr lang="ru-RU" sz="2800" dirty="0">
              <a:solidFill>
                <a:srgbClr val="B70F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3443516"/>
            <a:ext cx="4283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 корнем есть приставка.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Слитно пишется она.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при помощи приставки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Образуются слова.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3406" y="4182179"/>
            <a:ext cx="32986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корнем суффиксу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Нашлось местечко.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96584" y="526508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часть слова, которая изменяется,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Окончанием называется.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58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04" y="4437112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правильного построения предложения существенное значение имеют порядок слов, последовательность в расстановке различных членов предложения.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26852" y="254050"/>
            <a:ext cx="8759535" cy="6442855"/>
            <a:chOff x="179512" y="260648"/>
            <a:chExt cx="8759535" cy="6442855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547664" y="260648"/>
              <a:ext cx="3956981" cy="11079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66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Синтаксис</a:t>
              </a:r>
              <a:endParaRPr lang="ru-RU" sz="6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43808" y="970169"/>
              <a:ext cx="6095239" cy="5733334"/>
            </a:xfrm>
            <a:prstGeom prst="rect">
              <a:avLst/>
            </a:prstGeom>
          </p:spPr>
        </p:pic>
        <p:sp>
          <p:nvSpPr>
            <p:cNvPr id="4" name="Прямоугольник 3"/>
            <p:cNvSpPr/>
            <p:nvPr/>
          </p:nvSpPr>
          <p:spPr>
            <a:xfrm>
              <a:off x="467544" y="1368644"/>
              <a:ext cx="777686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Синтаксис – учит соединять слова в словосочетания и строить из них предложения. 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9512" y="2492896"/>
              <a:ext cx="763284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ru-RU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нежок покрыл</a:t>
              </a:r>
            </a:p>
            <a:p>
              <a:endPara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      Какой?                               Когда?               Что?</a:t>
              </a:r>
            </a:p>
            <a:p>
              <a:r>
                <a:rPr lang="ru-RU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r>
                <a:rPr lang="ru-RU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елый , пушистый                ночью                   землю</a:t>
              </a:r>
              <a:endPara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flipH="1">
              <a:off x="1835696" y="2852936"/>
              <a:ext cx="1944216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4355976" y="2852936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4932040" y="2852936"/>
              <a:ext cx="1296144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91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63880" y="1844824"/>
            <a:ext cx="10801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/>
              <a:t>?</a:t>
            </a:r>
            <a:endParaRPr lang="ru-RU" sz="115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878497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уществуют правила постановки  знаков препинания.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Совокупность этих правил называется </a:t>
            </a:r>
            <a:r>
              <a:rPr lang="ru-RU" sz="48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ПУНКТУАЦИЕЙ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852936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Знаки препинания: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1) Знаки конца предложения: точка, вопросительный знак и восклицательный знак;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2) Знаки разделения частей предложения: запятая, тире, двоеточие и точка с запятой;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Знаки, выделяющие отдельные части предложения: кавычки и скобки.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4859" y="3449909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!</a:t>
            </a:r>
            <a:endParaRPr lang="ru-RU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529497"/>
            <a:ext cx="9361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81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738281"/>
            <a:ext cx="77048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Фонетика</a:t>
            </a:r>
            <a:endParaRPr lang="ru-RU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725144"/>
            <a:ext cx="2016224" cy="19144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43708" y="193861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Изучает звуковую  сторону речи   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s\AppData\Local\Microsoft\Windows\INetCache\IE\2K7G27WS\border-42840_64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6096000" cy="573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И</a:t>
            </a:r>
            <a:r>
              <a:rPr lang="ru-RU" dirty="0" smtClean="0"/>
              <a:t>звестно, что звуков в русском языке больше,  их  -  42, а  букв меньше, их – 33.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5420745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теле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фон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4149080"/>
            <a:ext cx="44543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Юла.   Коньки.  Солнце.</a:t>
            </a:r>
          </a:p>
          <a:p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Сердце.   Деньги.   Ёж.</a:t>
            </a:r>
            <a:endParaRPr lang="ru-RU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71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620688"/>
            <a:ext cx="42484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Графика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8244" y="1685999"/>
            <a:ext cx="6725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Учит,  как правильно записать звучащую речь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462174"/>
            <a:ext cx="6336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Звуки мы слышим, а буквы пишем. Буквы – это одежда для звуков.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Users\s\AppData\Local\Microsoft\Windows\INetCache\IE\FEY0RSJB\621px-Classic_alphabet_k_at_coloring-pages-for-kids-boys-dotcom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86" y="2564903"/>
            <a:ext cx="3471875" cy="268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s\AppData\Local\Microsoft\Windows\INetCache\IE\3211WQXL\150px-Cyrillic_JA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4" y="2527299"/>
            <a:ext cx="1619101" cy="202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08554" y="369593"/>
            <a:ext cx="6095239" cy="573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3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s\AppData\Local\Microsoft\Windows\INetCache\IE\3211WQXL\floral-pattern-design-orang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224" y="170511"/>
            <a:ext cx="2500272" cy="192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75047"/>
            <a:ext cx="61867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Орфография</a:t>
            </a:r>
            <a:endParaRPr lang="ru-RU" sz="5400" b="1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5798" y="1262487"/>
            <a:ext cx="60486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Нормы и правила письменной речи -  называются орфографией</a:t>
            </a:r>
            <a:endParaRPr lang="ru-RU" sz="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5798" y="3573016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Прекрас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…кий,  но…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по…писать,  об…явление,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…пинка,  к…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ртофель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Чудес…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трос…ник,  сколь...кий,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о…дать,  под…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езд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…жинка,   м…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рковь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2984078"/>
            <a:ext cx="521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 орфограмму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926" y="2420888"/>
            <a:ext cx="6802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Пру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дак дево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0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1062651"/>
            <a:ext cx="50994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Р Ф О Э П И Я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9281"/>
            <a:ext cx="6095239" cy="573333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62312" y="1907923"/>
            <a:ext cx="58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 правила произношения  и  У Д А Р Е Н ИЕ</a:t>
            </a:r>
            <a:endParaRPr lang="ru-RU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522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/>
              <a:t>Ударение  -  это музыкальный тон, на который настраивается слово</a:t>
            </a:r>
            <a:endParaRPr lang="ru-RU" sz="2400" dirty="0"/>
          </a:p>
        </p:txBody>
      </p:sp>
      <p:pic>
        <p:nvPicPr>
          <p:cNvPr id="4103" name="Picture 7" descr="C:\Users\s\AppData\Local\Microsoft\Windows\INetCache\IE\2K7G27WS\1296502118_yzvzmku1oqsb5p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755" y="3976179"/>
            <a:ext cx="2506042" cy="250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Блок-схема: узел 5"/>
          <p:cNvSpPr/>
          <p:nvPr/>
        </p:nvSpPr>
        <p:spPr>
          <a:xfrm>
            <a:off x="5105512" y="3645024"/>
            <a:ext cx="906648" cy="864096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6012160" y="3544131"/>
            <a:ext cx="906648" cy="864096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6578352" y="3789040"/>
            <a:ext cx="906648" cy="86409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92573" y="348934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кружки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42647" y="4583653"/>
            <a:ext cx="2096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кружки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74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285769"/>
            <a:ext cx="59811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 Р А З Е О Л О Г И З М 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2576" y="565812"/>
            <a:ext cx="6095239" cy="573333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14126" y="1052736"/>
            <a:ext cx="66937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стойчивые неделимые сочетания </a:t>
            </a:r>
            <a:endParaRPr lang="ru-RU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0457" y="1772816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Источники фразеологических оборотов различны. Одни из них возникли на основе наблюдений человека над общественными и природными явлениями («Много снега – много хлеба»);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другие связаны с мифологией и реальными историческими событиями («пусто, словно  Мамай прошёл»);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третьи вышли из песен, сказок, загадок, литературных произведений («страшнее кошки зверя нет»).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688" y="116632"/>
            <a:ext cx="77106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 фразеологизм</a:t>
            </a:r>
          </a:p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картинке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08" b="10620"/>
          <a:stretch/>
        </p:blipFill>
        <p:spPr>
          <a:xfrm>
            <a:off x="1947068" y="1700808"/>
            <a:ext cx="3705052" cy="27040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77" y="950770"/>
            <a:ext cx="1706880" cy="22758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62" y="4151251"/>
            <a:ext cx="4331442" cy="26056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268760"/>
            <a:ext cx="3750324" cy="30273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6" y="3775559"/>
            <a:ext cx="3581400" cy="2981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915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\AppData\Local\Microsoft\Windows\INetCache\IE\FEY0RSJB\scroll-35683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7768">
            <a:off x="4138916" y="419505"/>
            <a:ext cx="4846076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442" y="116632"/>
            <a:ext cx="432048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B050"/>
                </a:solidFill>
                <a:latin typeface="Adobe Myungjo Std M" pitchFamily="18" charset="-128"/>
                <a:ea typeface="Adobe Myungjo Std M" pitchFamily="18" charset="-128"/>
              </a:rPr>
              <a:t>Лексика</a:t>
            </a:r>
            <a:endParaRPr lang="ru-RU" sz="4000" b="1" i="1" dirty="0">
              <a:solidFill>
                <a:srgbClr val="00B050"/>
              </a:solidFill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3" y="1052736"/>
            <a:ext cx="50754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Этот раздел рассказывает вам о синонимах и антонимах, об исконно русских  и  заимствованных словах.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585998" y="1562888"/>
            <a:ext cx="3750495" cy="4160959"/>
            <a:chOff x="4585998" y="1562888"/>
            <a:chExt cx="3750495" cy="4160959"/>
          </a:xfrm>
        </p:grpSpPr>
        <p:sp>
          <p:nvSpPr>
            <p:cNvPr id="4" name="Прямоугольник 3"/>
            <p:cNvSpPr/>
            <p:nvPr/>
          </p:nvSpPr>
          <p:spPr>
            <a:xfrm rot="415313">
              <a:off x="5363168" y="1562888"/>
              <a:ext cx="2973325" cy="31700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i="1" dirty="0" smtClean="0"/>
                <a:t>заимствованные слова:</a:t>
              </a:r>
            </a:p>
            <a:p>
              <a:endParaRPr lang="ru-RU" sz="2000" b="1" i="1" dirty="0" smtClean="0"/>
            </a:p>
            <a:p>
              <a:r>
                <a:rPr lang="ru-RU" sz="2000" b="1" i="1" dirty="0" smtClean="0">
                  <a:solidFill>
                    <a:srgbClr val="0070C0"/>
                  </a:solidFill>
                </a:rPr>
                <a:t>сцена, театр, тетрадь, скелет, хор (греч.)</a:t>
              </a:r>
            </a:p>
            <a:p>
              <a:endParaRPr lang="ru-RU" sz="2000" b="1" i="1" dirty="0" smtClean="0">
                <a:solidFill>
                  <a:srgbClr val="0070C0"/>
                </a:solidFill>
              </a:endParaRPr>
            </a:p>
            <a:p>
              <a:r>
                <a:rPr lang="ru-RU" sz="2000" b="1" i="1" dirty="0" smtClean="0">
                  <a:solidFill>
                    <a:srgbClr val="FF0000"/>
                  </a:solidFill>
                </a:rPr>
                <a:t>офицер, фронт, верстак, маляр, тарелка, шляпа (немец.)</a:t>
              </a:r>
              <a:endParaRPr lang="ru-RU" sz="2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 rot="542946">
              <a:off x="4585998" y="4708184"/>
              <a:ext cx="261170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srgbClr val="7030A0"/>
                  </a:solidFill>
                </a:rPr>
                <a:t>шинель, табурет, сосиски, майонез</a:t>
              </a:r>
            </a:p>
            <a:p>
              <a:r>
                <a:rPr lang="ru-RU" sz="2000" b="1" dirty="0" smtClean="0">
                  <a:solidFill>
                    <a:srgbClr val="7030A0"/>
                  </a:solidFill>
                </a:rPr>
                <a:t> ( франц.)</a:t>
              </a:r>
              <a:endParaRPr lang="ru-RU" sz="2000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33442" y="2307561"/>
            <a:ext cx="46073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Причина заимствования  – стремление заменить описательное выражение или словосочетание одним словом.</a:t>
            </a:r>
            <a:endParaRPr lang="ru-RU" sz="2400" i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332" y="3933056"/>
            <a:ext cx="4773168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70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4790" y="1124744"/>
            <a:ext cx="73176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Исконно русские слова – их много, это слова, которые возникли в русском языке, которые унаследованы от общеславянского и восточнославянского языков.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448"/>
            <a:ext cx="6095239" cy="573333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053" y="2961051"/>
            <a:ext cx="1720566" cy="16089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067" y="4463340"/>
            <a:ext cx="1605136" cy="20224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688" y="4712976"/>
            <a:ext cx="1801442" cy="14089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64" y="4857717"/>
            <a:ext cx="2082374" cy="12494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3" y="3052977"/>
            <a:ext cx="1421461" cy="13532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10338" y="3284984"/>
            <a:ext cx="1145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баранка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3" y="339619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горшок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3049" y="6277332"/>
            <a:ext cx="1571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 - часы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5976" y="4036875"/>
            <a:ext cx="1605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ангел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95227" y="6277163"/>
            <a:ext cx="1565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бабочка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9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518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</dc:creator>
  <cp:lastModifiedBy>s</cp:lastModifiedBy>
  <cp:revision>18</cp:revision>
  <dcterms:created xsi:type="dcterms:W3CDTF">2015-12-06T05:43:58Z</dcterms:created>
  <dcterms:modified xsi:type="dcterms:W3CDTF">2015-12-06T09:39:32Z</dcterms:modified>
</cp:coreProperties>
</file>