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notesMasterIdLst>
    <p:notesMasterId r:id="rId21"/>
  </p:notesMasterIdLst>
  <p:sldIdLst>
    <p:sldId id="256" r:id="rId2"/>
    <p:sldId id="299" r:id="rId3"/>
    <p:sldId id="301" r:id="rId4"/>
    <p:sldId id="302" r:id="rId5"/>
    <p:sldId id="303" r:id="rId6"/>
    <p:sldId id="257" r:id="rId7"/>
    <p:sldId id="304" r:id="rId8"/>
    <p:sldId id="278" r:id="rId9"/>
    <p:sldId id="285" r:id="rId10"/>
    <p:sldId id="296" r:id="rId11"/>
    <p:sldId id="260" r:id="rId12"/>
    <p:sldId id="263" r:id="rId13"/>
    <p:sldId id="306" r:id="rId14"/>
    <p:sldId id="264" r:id="rId15"/>
    <p:sldId id="268" r:id="rId16"/>
    <p:sldId id="272" r:id="rId17"/>
    <p:sldId id="305" r:id="rId18"/>
    <p:sldId id="277" r:id="rId19"/>
    <p:sldId id="300" r:id="rId20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66" d="100"/>
          <a:sy n="66" d="100"/>
        </p:scale>
        <p:origin x="-1200" y="-21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7B38B7DF-DBBE-4459-8B91-2948430AA08E}" type="datetimeFigureOut">
              <a:rPr lang="ru-RU"/>
              <a:pPr>
                <a:defRPr/>
              </a:pPr>
              <a:t>27.08.2014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1FB7A58A-4DE4-487C-BEAB-4CD1855B010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7"/>
          <p:cNvSpPr txBox="1"/>
          <p:nvPr/>
        </p:nvSpPr>
        <p:spPr>
          <a:xfrm>
            <a:off x="1828800" y="3159125"/>
            <a:ext cx="457200" cy="1035050"/>
          </a:xfrm>
          <a:prstGeom prst="rect">
            <a:avLst/>
          </a:prstGeom>
          <a:noFill/>
        </p:spPr>
        <p:txBody>
          <a:bodyPr lIns="0" tIns="9144" rIns="0" bIns="9144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6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77240" y="1219200"/>
            <a:ext cx="7543800" cy="2152650"/>
          </a:xfrm>
        </p:spPr>
        <p:txBody>
          <a:bodyPr/>
          <a:lstStyle>
            <a:lvl1pPr>
              <a:defRPr sz="6000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133600" y="3375491"/>
            <a:ext cx="6172200" cy="685800"/>
          </a:xfrm>
        </p:spPr>
        <p:txBody>
          <a:bodyPr/>
          <a:lstStyle>
            <a:lvl1pPr marL="0" indent="0" algn="l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7A5CE0-AC55-412C-A226-9512DC64EA18}" type="datetimeFigureOut">
              <a:rPr lang="ru-RU"/>
              <a:pPr>
                <a:defRPr/>
              </a:pPr>
              <a:t>27.08.2014</a:t>
            </a:fld>
            <a:endParaRPr lang="ru-RU"/>
          </a:p>
        </p:txBody>
      </p:sp>
      <p:sp>
        <p:nvSpPr>
          <p:cNvPr id="6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73F324-7A7E-4CFC-9EA1-F07FBB08169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133600" y="685801"/>
            <a:ext cx="5791200" cy="3505199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F2EC57-B63E-42D8-98AF-610621EEFB6E}" type="datetimeFigureOut">
              <a:rPr lang="ru-RU"/>
              <a:pPr>
                <a:defRPr/>
              </a:pPr>
              <a:t>27.08.2014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236C1E-CF53-4B88-B5B3-3336517B4E6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09600" y="609601"/>
            <a:ext cx="2133600" cy="51816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895600" y="685801"/>
            <a:ext cx="5029200" cy="457200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7DB5A5-F52B-48ED-B0D0-386ABDEC6B40}" type="datetimeFigureOut">
              <a:rPr lang="ru-RU"/>
              <a:pPr>
                <a:defRPr/>
              </a:pPr>
              <a:t>27.08.2014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2FACA7-45B1-469D-A17B-7DC9D4320AE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Title 1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036367-961A-45C4-B638-0229BB24164B}" type="datetimeFigureOut">
              <a:rPr lang="ru-RU"/>
              <a:pPr>
                <a:defRPr/>
              </a:pPr>
              <a:t>27.08.2014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6A4A15-B8DF-4136-B463-B5A73D00232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7"/>
          <p:cNvSpPr txBox="1"/>
          <p:nvPr/>
        </p:nvSpPr>
        <p:spPr>
          <a:xfrm>
            <a:off x="4267200" y="4075113"/>
            <a:ext cx="457200" cy="1014412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6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0" y="4267368"/>
            <a:ext cx="3733800" cy="73152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286000" y="1905000"/>
            <a:ext cx="6035040" cy="2350008"/>
          </a:xfrm>
        </p:spPr>
        <p:txBody>
          <a:bodyPr/>
          <a:lstStyle>
            <a:lvl1pPr marL="0" algn="l" defTabSz="914400" rtl="0" eaLnBrk="1" latinLnBrk="0" hangingPunct="1">
              <a:spcBef>
                <a:spcPct val="0"/>
              </a:spcBef>
              <a:buNone/>
              <a:defRPr lang="en-US" sz="5400" b="0" kern="1200" cap="none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6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1AB4B1-A698-4677-B364-140BEBE57C04}" type="datetimeFigureOut">
              <a:rPr lang="ru-RU"/>
              <a:pPr>
                <a:defRPr/>
              </a:pPr>
              <a:t>27.08.2014</a:t>
            </a:fld>
            <a:endParaRPr lang="ru-RU"/>
          </a:p>
        </p:txBody>
      </p:sp>
      <p:sp>
        <p:nvSpPr>
          <p:cNvPr id="7" name="Slide Number Placeholder 1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C5AA59-1A8D-48BD-A2E3-3BE907F67E5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Footer Placeholder 13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3"/>
          </p:nvPr>
        </p:nvSpPr>
        <p:spPr>
          <a:xfrm>
            <a:off x="1344168" y="658368"/>
            <a:ext cx="3273552" cy="3429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sz="quarter" idx="14"/>
          </p:nvPr>
        </p:nvSpPr>
        <p:spPr>
          <a:xfrm>
            <a:off x="5029200" y="658368"/>
            <a:ext cx="3273552" cy="34321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75D000-F23A-42D5-B598-1004ABCD1235}" type="datetimeFigureOut">
              <a:rPr lang="ru-RU"/>
              <a:pPr>
                <a:defRPr/>
              </a:pPr>
              <a:t>27.08.2014</a:t>
            </a:fld>
            <a:endParaRPr lang="ru-R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2CD121-BD2D-462D-B749-0DB839B4EC0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12"/>
          <p:cNvSpPr txBox="1"/>
          <p:nvPr/>
        </p:nvSpPr>
        <p:spPr>
          <a:xfrm>
            <a:off x="1057275" y="520700"/>
            <a:ext cx="457200" cy="922338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6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8" name="TextBox 17"/>
          <p:cNvSpPr txBox="1"/>
          <p:nvPr/>
        </p:nvSpPr>
        <p:spPr>
          <a:xfrm>
            <a:off x="4779963" y="520700"/>
            <a:ext cx="457200" cy="922338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6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41120" y="661976"/>
            <a:ext cx="3273552" cy="639762"/>
          </a:xfrm>
        </p:spPr>
        <p:txBody>
          <a:bodyPr>
            <a:noAutofit/>
          </a:bodyPr>
          <a:lstStyle>
            <a:lvl1pPr marL="0" indent="0">
              <a:buNone/>
              <a:defRPr sz="22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44168" y="1371600"/>
            <a:ext cx="3276600" cy="2743200"/>
          </a:xfrm>
        </p:spPr>
        <p:txBody>
          <a:bodyPr anchor="t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29200" y="661976"/>
            <a:ext cx="3273552" cy="639762"/>
          </a:xfrm>
        </p:spPr>
        <p:txBody>
          <a:bodyPr>
            <a:noAutofit/>
          </a:bodyPr>
          <a:lstStyle>
            <a:lvl1pPr marL="0" indent="0">
              <a:buNone/>
              <a:defRPr sz="22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29200" y="1371600"/>
            <a:ext cx="3273552" cy="2743200"/>
          </a:xfrm>
        </p:spPr>
        <p:txBody>
          <a:bodyPr anchor="t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9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90D696-766C-4393-A99B-0B22F29D3B16}" type="datetimeFigureOut">
              <a:rPr lang="ru-RU"/>
              <a:pPr>
                <a:defRPr/>
              </a:pPr>
              <a:t>27.08.2014</a:t>
            </a:fld>
            <a:endParaRPr lang="ru-RU"/>
          </a:p>
        </p:txBody>
      </p:sp>
      <p:sp>
        <p:nvSpPr>
          <p:cNvPr id="10" name="Slide Number Placeholder 1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1002B1-CA87-4A98-AD76-3B6A3929256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1" name="Footer Placeholder 15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AB1504-4179-407E-8EAE-85D4EE2666D7}" type="datetimeFigureOut">
              <a:rPr lang="ru-RU"/>
              <a:pPr>
                <a:defRPr/>
              </a:pPr>
              <a:t>27.08.2014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BBB7BA-C90E-424D-A3DF-E5865D36EEF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EB342D-2976-4176-AFE2-1D357DD410AD}" type="datetimeFigureOut">
              <a:rPr lang="ru-RU"/>
              <a:pPr>
                <a:defRPr/>
              </a:pPr>
              <a:t>27.08.2014</a:t>
            </a:fld>
            <a:endParaRPr lang="ru-RU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35A0FC-A446-4990-BB76-9A661FFA53C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8"/>
          <p:cNvSpPr txBox="1"/>
          <p:nvPr/>
        </p:nvSpPr>
        <p:spPr>
          <a:xfrm>
            <a:off x="5329238" y="1774825"/>
            <a:ext cx="457200" cy="1230313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8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685801"/>
            <a:ext cx="4343400" cy="3429000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715000" y="685801"/>
            <a:ext cx="2590800" cy="3429000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8" name="Title 1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6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8A884B-416C-4AD2-A900-B168666C1191}" type="datetimeFigureOut">
              <a:rPr lang="ru-RU"/>
              <a:pPr>
                <a:defRPr/>
              </a:pPr>
              <a:t>27.08.2014</a:t>
            </a:fld>
            <a:endParaRPr lang="ru-RU"/>
          </a:p>
        </p:txBody>
      </p:sp>
      <p:sp>
        <p:nvSpPr>
          <p:cNvPr id="7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B84F11-1CFA-42F6-B996-4EEA8722287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8"/>
          <p:cNvSpPr txBox="1"/>
          <p:nvPr/>
        </p:nvSpPr>
        <p:spPr>
          <a:xfrm>
            <a:off x="2435225" y="3332163"/>
            <a:ext cx="457200" cy="922337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6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219200" y="612775"/>
            <a:ext cx="6705600" cy="2546985"/>
          </a:xfrm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743200" y="3453047"/>
            <a:ext cx="5029200" cy="72080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6" name="Date Placeholder 1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9D5878-3B79-4BE9-9AFA-282AB2384726}" type="datetimeFigureOut">
              <a:rPr lang="ru-RU"/>
              <a:pPr>
                <a:defRPr/>
              </a:pPr>
              <a:t>27.08.2014</a:t>
            </a:fld>
            <a:endParaRPr lang="ru-RU"/>
          </a:p>
        </p:txBody>
      </p:sp>
      <p:sp>
        <p:nvSpPr>
          <p:cNvPr id="7" name="Slide Number Placeholder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39DC09-85F2-4E34-B972-C10743EE21B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Footer Placeholder 14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>
            <a:gsLst>
              <a:gs pos="0">
                <a:schemeClr val="accent6">
                  <a:lumMod val="50000"/>
                  <a:alpha val="36000"/>
                </a:schemeClr>
              </a:gs>
              <a:gs pos="100000">
                <a:schemeClr val="bg2">
                  <a:alpha val="1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Oval 7"/>
          <p:cNvSpPr/>
          <p:nvPr/>
        </p:nvSpPr>
        <p:spPr>
          <a:xfrm rot="19724275">
            <a:off x="1373221" y="1038440"/>
            <a:ext cx="7240620" cy="5706987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7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9" name="Oval 8"/>
          <p:cNvSpPr/>
          <p:nvPr/>
        </p:nvSpPr>
        <p:spPr>
          <a:xfrm rot="17656910">
            <a:off x="-274211" y="1165875"/>
            <a:ext cx="5538472" cy="4480459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8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" name="Oval 9"/>
          <p:cNvSpPr/>
          <p:nvPr/>
        </p:nvSpPr>
        <p:spPr>
          <a:xfrm rot="19724275">
            <a:off x="3277955" y="116854"/>
            <a:ext cx="6479362" cy="4754757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8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77875" y="4876800"/>
            <a:ext cx="7543800" cy="9144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33600" y="685800"/>
            <a:ext cx="6096000" cy="365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5473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 fontAlgn="auto">
              <a:spcBef>
                <a:spcPts val="0"/>
              </a:spcBef>
              <a:spcAft>
                <a:spcPts val="0"/>
              </a:spcAft>
              <a:defRPr sz="1100" smtClean="0">
                <a:solidFill>
                  <a:schemeClr val="tx1">
                    <a:alpha val="60000"/>
                  </a:schemeClr>
                </a:solidFill>
                <a:effectLst/>
                <a:latin typeface="+mn-lt"/>
              </a:defRPr>
            </a:lvl1pPr>
          </a:lstStyle>
          <a:p>
            <a:pPr>
              <a:defRPr/>
            </a:pPr>
            <a:fld id="{5F7D5605-F9F7-4C53-9AC0-B2A6399534F9}" type="datetimeFigureOut">
              <a:rPr lang="ru-RU"/>
              <a:pPr>
                <a:defRPr/>
              </a:pPr>
              <a:t>27.08.2014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22325" y="6154738"/>
            <a:ext cx="45720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 fontAlgn="auto">
              <a:spcBef>
                <a:spcPts val="0"/>
              </a:spcBef>
              <a:spcAft>
                <a:spcPts val="0"/>
              </a:spcAft>
              <a:defRPr sz="1100">
                <a:solidFill>
                  <a:schemeClr val="tx1">
                    <a:alpha val="60000"/>
                  </a:schemeClr>
                </a:solidFill>
                <a:effectLst/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2325" y="5842000"/>
            <a:ext cx="2133600" cy="304800"/>
          </a:xfrm>
          <a:prstGeom prst="rect">
            <a:avLst/>
          </a:prstGeom>
        </p:spPr>
        <p:txBody>
          <a:bodyPr vert="horz" lIns="91440" tIns="45720" rIns="91440" bIns="9144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600" smtClean="0">
                <a:solidFill>
                  <a:schemeClr val="tx1">
                    <a:alpha val="60000"/>
                  </a:schemeClr>
                </a:solidFill>
                <a:effectLst/>
                <a:latin typeface="+mn-lt"/>
              </a:defRPr>
            </a:lvl1pPr>
          </a:lstStyle>
          <a:p>
            <a:pPr>
              <a:defRPr/>
            </a:pPr>
            <a:fld id="{EE9DA9EC-BEFE-485B-AF8A-BC57F48ACAC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20" r:id="rId1"/>
    <p:sldLayoutId id="2147483719" r:id="rId2"/>
    <p:sldLayoutId id="2147483721" r:id="rId3"/>
    <p:sldLayoutId id="2147483718" r:id="rId4"/>
    <p:sldLayoutId id="2147483722" r:id="rId5"/>
    <p:sldLayoutId id="2147483717" r:id="rId6"/>
    <p:sldLayoutId id="2147483716" r:id="rId7"/>
    <p:sldLayoutId id="2147483723" r:id="rId8"/>
    <p:sldLayoutId id="2147483724" r:id="rId9"/>
    <p:sldLayoutId id="2147483715" r:id="rId10"/>
    <p:sldLayoutId id="2147483714" r:id="rId11"/>
  </p:sldLayoutIdLst>
  <p:txStyles>
    <p:titleStyle>
      <a:lvl1pPr algn="l" rtl="0" fontAlgn="base">
        <a:spcBef>
          <a:spcPct val="0"/>
        </a:spcBef>
        <a:spcAft>
          <a:spcPct val="0"/>
        </a:spcAft>
        <a:defRPr sz="49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900">
          <a:solidFill>
            <a:schemeClr val="tx1"/>
          </a:solidFill>
          <a:latin typeface="Palatino Linotype" pitchFamily="18" charset="0"/>
        </a:defRPr>
      </a:lvl2pPr>
      <a:lvl3pPr algn="l" rtl="0" fontAlgn="base">
        <a:spcBef>
          <a:spcPct val="0"/>
        </a:spcBef>
        <a:spcAft>
          <a:spcPct val="0"/>
        </a:spcAft>
        <a:defRPr sz="4900">
          <a:solidFill>
            <a:schemeClr val="tx1"/>
          </a:solidFill>
          <a:latin typeface="Palatino Linotype" pitchFamily="18" charset="0"/>
        </a:defRPr>
      </a:lvl3pPr>
      <a:lvl4pPr algn="l" rtl="0" fontAlgn="base">
        <a:spcBef>
          <a:spcPct val="0"/>
        </a:spcBef>
        <a:spcAft>
          <a:spcPct val="0"/>
        </a:spcAft>
        <a:defRPr sz="4900">
          <a:solidFill>
            <a:schemeClr val="tx1"/>
          </a:solidFill>
          <a:latin typeface="Palatino Linotype" pitchFamily="18" charset="0"/>
        </a:defRPr>
      </a:lvl4pPr>
      <a:lvl5pPr algn="l" rtl="0" fontAlgn="base">
        <a:spcBef>
          <a:spcPct val="0"/>
        </a:spcBef>
        <a:spcAft>
          <a:spcPct val="0"/>
        </a:spcAft>
        <a:defRPr sz="4900">
          <a:solidFill>
            <a:schemeClr val="tx1"/>
          </a:solidFill>
          <a:latin typeface="Palatino Linotype" pitchFamily="18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3050" indent="-255588" algn="l" rtl="0" fontAlgn="base">
        <a:spcBef>
          <a:spcPct val="20000"/>
        </a:spcBef>
        <a:spcAft>
          <a:spcPct val="0"/>
        </a:spcAft>
        <a:buSzPct val="60000"/>
        <a:buFont typeface="Wingdings" pitchFamily="2" charset="2"/>
        <a:buChar char=""/>
        <a:defRPr sz="21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1pPr>
      <a:lvl2pPr marL="639763" indent="-255588" algn="l" rtl="0" fontAlgn="base">
        <a:spcBef>
          <a:spcPct val="20000"/>
        </a:spcBef>
        <a:spcAft>
          <a:spcPct val="0"/>
        </a:spcAft>
        <a:buSzPct val="60000"/>
        <a:buFont typeface="Wingdings" pitchFamily="2" charset="2"/>
        <a:buChar char=""/>
        <a:defRPr sz="19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2pPr>
      <a:lvl3pPr marL="1004888" indent="-255588" algn="l" rtl="0" fontAlgn="base">
        <a:spcBef>
          <a:spcPct val="20000"/>
        </a:spcBef>
        <a:spcAft>
          <a:spcPct val="0"/>
        </a:spcAft>
        <a:buSzPct val="60000"/>
        <a:buFont typeface="Wingdings" pitchFamily="2" charset="2"/>
        <a:buChar char=""/>
        <a:defRPr sz="17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3pPr>
      <a:lvl4pPr marL="1371600" indent="-255588" algn="l" rtl="0" fontAlgn="base">
        <a:spcBef>
          <a:spcPct val="20000"/>
        </a:spcBef>
        <a:spcAft>
          <a:spcPct val="0"/>
        </a:spcAft>
        <a:buSzPct val="60000"/>
        <a:buFont typeface="Wingdings" pitchFamily="2" charset="2"/>
        <a:buChar char=""/>
        <a:defRPr sz="16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4pPr>
      <a:lvl5pPr marL="1644650" indent="-255588" algn="l" rtl="0" fontAlgn="base">
        <a:spcBef>
          <a:spcPct val="20000"/>
        </a:spcBef>
        <a:spcAft>
          <a:spcPct val="0"/>
        </a:spcAft>
        <a:buSzPct val="60000"/>
        <a:buFont typeface="Wingdings" pitchFamily="2" charset="2"/>
        <a:buChar char=""/>
        <a:defRPr sz="15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5pPr>
      <a:lvl6pPr marL="196596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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6pPr>
      <a:lvl7pPr marL="224028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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7pPr>
      <a:lvl8pPr marL="251460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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8pPr>
      <a:lvl9pPr marL="283464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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7" Type="http://schemas.openxmlformats.org/officeDocument/2006/relationships/image" Target="../media/image31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jpeg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hyperlink" Target="http://ria.ru/spravka/20130704/947495329.html" TargetMode="External"/><Relationship Id="rId13" Type="http://schemas.openxmlformats.org/officeDocument/2006/relationships/hyperlink" Target="http://best-pedagog.ru/file/view2/file/demokrit/Democritos.jpg/r=150,0_i.jpg" TargetMode="External"/><Relationship Id="rId18" Type="http://schemas.openxmlformats.org/officeDocument/2006/relationships/hyperlink" Target="http://rubasket.com/images/stories/remote/http--minolta.land.ru-Lek_Trava-Image-gippokrat.jpg" TargetMode="External"/><Relationship Id="rId26" Type="http://schemas.openxmlformats.org/officeDocument/2006/relationships/hyperlink" Target="http://re-actor.net/uploads/posts/2013-05/thumbs/1368014279_7.jpg" TargetMode="External"/><Relationship Id="rId3" Type="http://schemas.openxmlformats.org/officeDocument/2006/relationships/hyperlink" Target="http://www.afizika.ru/zanimatelniestati/164-istoriyaolimpig" TargetMode="External"/><Relationship Id="rId21" Type="http://schemas.openxmlformats.org/officeDocument/2006/relationships/hyperlink" Target="http://i.allday.ru/ed/02/a6/1344246903_1896-olympic-games-poster-athens.jpg" TargetMode="External"/><Relationship Id="rId34" Type="http://schemas.openxmlformats.org/officeDocument/2006/relationships/hyperlink" Target="http://www.sportliga.com/public/uploads/thumbs/imagesetitem/2014/2/W6MTdqBne0P8DK9N.jpg.576x576_q85.jpg" TargetMode="External"/><Relationship Id="rId7" Type="http://schemas.openxmlformats.org/officeDocument/2006/relationships/hyperlink" Target="https://ru.wikipedia.org/wiki/&#1051;&#1077;&#1090;&#1085;&#1080;&#1077;_&#1054;&#1083;&#1080;&#1084;&#1087;&#1080;&#1081;&#1089;&#1082;&#1080;&#1077;_&#1080;&#1075;&#1088;&#1099;_1980" TargetMode="External"/><Relationship Id="rId12" Type="http://schemas.openxmlformats.org/officeDocument/2006/relationships/hyperlink" Target="http://ugabuga.ru/sites/default/files/styles/slovar_max/public/images/monsters/drev_mif/demosfen1.jpg" TargetMode="External"/><Relationship Id="rId17" Type="http://schemas.openxmlformats.org/officeDocument/2006/relationships/hyperlink" Target="http://100grp.ru/wp-content/uploads/2011/08/0011.jpg" TargetMode="External"/><Relationship Id="rId25" Type="http://schemas.openxmlformats.org/officeDocument/2006/relationships/hyperlink" Target="http://www.armagnacpro.ru/postimages/olimpiada_80.jpg" TargetMode="External"/><Relationship Id="rId33" Type="http://schemas.openxmlformats.org/officeDocument/2006/relationships/hyperlink" Target="http://www.allmoldova.com/news/olimpiada-v-sochi-s-cheie-tur-kruto-ochen/" TargetMode="External"/><Relationship Id="rId2" Type="http://schemas.openxmlformats.org/officeDocument/2006/relationships/hyperlink" Target="https://ru.wikipedia.org/wiki/%CE%EB%E8%EC%EF%E8%E9%F1%EA%E8%E5_%E8%E3%F0%FB" TargetMode="External"/><Relationship Id="rId16" Type="http://schemas.openxmlformats.org/officeDocument/2006/relationships/hyperlink" Target="http://manwb.ru/pub/Pictures-Articles/2010/06/Sokrat/Sokrat.jpg" TargetMode="External"/><Relationship Id="rId20" Type="http://schemas.openxmlformats.org/officeDocument/2006/relationships/hyperlink" Target="http://www.polispost.com/article/22786/ntompingk-kai-stin-archaia-ellada.-" TargetMode="External"/><Relationship Id="rId29" Type="http://schemas.openxmlformats.org/officeDocument/2006/relationships/hyperlink" Target="http://static.euronews.com/articles/226438/600x600_Paralympics-BRONZE.jp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letopis.info/themes/olympic/istorija_olimpiyskogo_dvijenija_v_rossii.html" TargetMode="External"/><Relationship Id="rId11" Type="http://schemas.openxmlformats.org/officeDocument/2006/relationships/hyperlink" Target="http://gorod.tomsk.ru/uploads/47343/1295083643/Olympics_11.jpg" TargetMode="External"/><Relationship Id="rId24" Type="http://schemas.openxmlformats.org/officeDocument/2006/relationships/hyperlink" Target="http://banana.by/engine/print.php?newsid=162104" TargetMode="External"/><Relationship Id="rId32" Type="http://schemas.openxmlformats.org/officeDocument/2006/relationships/hyperlink" Target="http://i.eurosport.ru/2012/08/01/869684-14671927-640-360.jpg" TargetMode="External"/><Relationship Id="rId5" Type="http://schemas.openxmlformats.org/officeDocument/2006/relationships/hyperlink" Target="http://alldayplus.ru/society/sport/389-istoriya-pervyx-olimpijskix-igr-sovremennosti-1896-god.html" TargetMode="External"/><Relationship Id="rId15" Type="http://schemas.openxmlformats.org/officeDocument/2006/relationships/hyperlink" Target="http://en.academic.ru/pictures/enwiki/65/Aristotle_Altemps_Inv8575.jpg" TargetMode="External"/><Relationship Id="rId23" Type="http://schemas.openxmlformats.org/officeDocument/2006/relationships/hyperlink" Target="http://img1.liveinternet.ru/images/attach/c/0/43/875/43875834_Olimpiyskih_ig.jpg" TargetMode="External"/><Relationship Id="rId28" Type="http://schemas.openxmlformats.org/officeDocument/2006/relationships/hyperlink" Target="http://static.euronews.com/articles/226438/600x600_Olympics-bronze.jpg" TargetMode="External"/><Relationship Id="rId10" Type="http://schemas.openxmlformats.org/officeDocument/2006/relationships/hyperlink" Target="http://www.yaconic.com/wp-content/uploads/2013/07/Esmirna-en-llamas-ent1.jpg" TargetMode="External"/><Relationship Id="rId19" Type="http://schemas.openxmlformats.org/officeDocument/2006/relationships/hyperlink" Target="http://fr.academic.ru/pictures/frwiki/66/Baron_Pierre_de_Coubertin.jpg" TargetMode="External"/><Relationship Id="rId31" Type="http://schemas.openxmlformats.org/officeDocument/2006/relationships/hyperlink" Target="http://www.epochtimes.ru/images/stories/06/differents/200_010613Medal_01.jpg" TargetMode="External"/><Relationship Id="rId4" Type="http://schemas.openxmlformats.org/officeDocument/2006/relationships/hyperlink" Target="http://slib.admsurgut.ru/index.php?option=com_content&amp;view=article&amp;id=2858&amp;Itemid=291" TargetMode="External"/><Relationship Id="rId9" Type="http://schemas.openxmlformats.org/officeDocument/2006/relationships/hyperlink" Target="http://phenomenonsofhistory.com/site/wp-content/uploads/2010/04/9.jpg" TargetMode="External"/><Relationship Id="rId14" Type="http://schemas.openxmlformats.org/officeDocument/2006/relationships/hyperlink" Target="http://fb2.booksgid.com/content/04/aleksey-losev-platon-aristotel-3-e-izd-ispr-i-dop/img/_2.jpg" TargetMode="External"/><Relationship Id="rId22" Type="http://schemas.openxmlformats.org/officeDocument/2006/relationships/hyperlink" Target="http://smi.uapartner.com/viewitem1246" TargetMode="External"/><Relationship Id="rId27" Type="http://schemas.openxmlformats.org/officeDocument/2006/relationships/hyperlink" Target="http://cdn_m1.mir24.tv/media/images/original/original7196213.jpg" TargetMode="External"/><Relationship Id="rId30" Type="http://schemas.openxmlformats.org/officeDocument/2006/relationships/hyperlink" Target="http://static.euronews.com/articles/226438/600x600_Olympics-silver.jpg" TargetMode="External"/><Relationship Id="rId35" Type="http://schemas.openxmlformats.org/officeDocument/2006/relationships/hyperlink" Target="http://www.sports.ru/tribuna/blogs/fsledlife/569908.html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6.jpeg"/><Relationship Id="rId7" Type="http://schemas.openxmlformats.org/officeDocument/2006/relationships/image" Target="../media/image1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e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23850" y="188913"/>
            <a:ext cx="8110538" cy="1792287"/>
          </a:xfrm>
        </p:spPr>
        <p:txBody>
          <a:bodyPr/>
          <a:lstStyle/>
          <a:p>
            <a:pPr marL="182880" algn="ctr" fontAlgn="auto">
              <a:spcAft>
                <a:spcPts val="0"/>
              </a:spcAft>
              <a:defRPr/>
            </a:pPr>
            <a:r>
              <a:rPr lang="ru-RU" sz="5400" b="1" dirty="0" smtClean="0">
                <a:solidFill>
                  <a:srgbClr val="FF0000"/>
                </a:solidFill>
              </a:rPr>
              <a:t>Олимпийские игры</a:t>
            </a:r>
            <a:br>
              <a:rPr lang="ru-RU" sz="5400" b="1" dirty="0" smtClean="0">
                <a:solidFill>
                  <a:srgbClr val="FF0000"/>
                </a:solidFill>
              </a:rPr>
            </a:br>
            <a:endParaRPr lang="ru-RU" sz="5400" b="1" dirty="0">
              <a:solidFill>
                <a:srgbClr val="FF0000"/>
              </a:solidFill>
            </a:endParaRPr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35150" y="1196975"/>
            <a:ext cx="5329238" cy="4441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39" name="TextBox 2"/>
          <p:cNvSpPr txBox="1">
            <a:spLocks noChangeArrowheads="1"/>
          </p:cNvSpPr>
          <p:nvPr/>
        </p:nvSpPr>
        <p:spPr bwMode="auto">
          <a:xfrm>
            <a:off x="1476375" y="5667375"/>
            <a:ext cx="6597650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>
                <a:latin typeface="Palatino Linotype" pitchFamily="18" charset="0"/>
              </a:rPr>
              <a:t>Презентация подготовлена учителем физической культуры</a:t>
            </a:r>
          </a:p>
          <a:p>
            <a:pPr algn="ctr"/>
            <a:r>
              <a:rPr lang="ru-RU">
                <a:latin typeface="Palatino Linotype" pitchFamily="18" charset="0"/>
              </a:rPr>
              <a:t>Пуговкиной Викторией Вадимовной</a:t>
            </a:r>
          </a:p>
          <a:p>
            <a:pPr algn="ctr"/>
            <a:r>
              <a:rPr lang="ru-RU">
                <a:latin typeface="Palatino Linotype" pitchFamily="18" charset="0"/>
              </a:rPr>
              <a:t>  МАОУ «СОШ № 7»</a:t>
            </a:r>
          </a:p>
          <a:p>
            <a:pPr algn="ctr"/>
            <a:r>
              <a:rPr lang="ru-RU">
                <a:latin typeface="Palatino Linotype" pitchFamily="18" charset="0"/>
              </a:rPr>
              <a:t>Для 7 класса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539750" y="1052513"/>
            <a:ext cx="7920038" cy="2952750"/>
          </a:xfrm>
        </p:spPr>
        <p:txBody>
          <a:bodyPr>
            <a:noAutofit/>
          </a:bodyPr>
          <a:lstStyle/>
          <a:p>
            <a:pPr marL="18288" indent="0" algn="ctr" fontAlgn="auto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ru-RU" sz="2400" dirty="0"/>
              <a:t>Победителям соревнований вручались медали, сделанные из серебра. Обладатели вторых мест получали бронзовые медали. Занявшие третьи места не учитывались, и только позже Международный олимпийский комитет включил их в медальный зачёт среди стран, однако не все медалисты определены точно.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835150" y="115888"/>
            <a:ext cx="5167313" cy="914400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sz="4000" dirty="0"/>
              <a:t>Медальный</a:t>
            </a:r>
            <a:r>
              <a:rPr lang="ru-RU" sz="4000" b="1" dirty="0"/>
              <a:t> зачёт</a:t>
            </a:r>
          </a:p>
        </p:txBody>
      </p:sp>
      <p:pic>
        <p:nvPicPr>
          <p:cNvPr id="23555" name="Picture 14" descr="http://upload.wikimedia.org/wikipedia/commons/5/59/1896_Olympic_medal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51050" y="4149725"/>
            <a:ext cx="4951413" cy="2511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2700338" y="1916113"/>
            <a:ext cx="6192837" cy="4826000"/>
          </a:xfrm>
        </p:spPr>
        <p:txBody>
          <a:bodyPr>
            <a:normAutofit fontScale="92500" lnSpcReduction="10000"/>
          </a:bodyPr>
          <a:lstStyle/>
          <a:p>
            <a:pPr marL="18288" indent="0" algn="ctr" fontAlgn="auto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ru-RU" sz="2600" dirty="0"/>
              <a:t>В начале </a:t>
            </a:r>
            <a:r>
              <a:rPr lang="en-US" sz="2600" dirty="0" smtClean="0"/>
              <a:t>XX </a:t>
            </a:r>
            <a:r>
              <a:rPr lang="ru-RU" sz="2600" dirty="0" smtClean="0"/>
              <a:t>века</a:t>
            </a:r>
            <a:r>
              <a:rPr lang="ru-RU" sz="2600" dirty="0"/>
              <a:t>, когда отменили крепостное право и стала бурно развиваться промышленность, в России начали появляться спортивные национальные федерации</a:t>
            </a:r>
            <a:r>
              <a:rPr lang="ru-RU" sz="2600" dirty="0" smtClean="0"/>
              <a:t>.</a:t>
            </a:r>
          </a:p>
          <a:p>
            <a:pPr marL="18288" indent="0" algn="ctr" fontAlgn="auto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ru-RU" sz="2600" dirty="0" smtClean="0"/>
              <a:t>Впервые </a:t>
            </a:r>
            <a:r>
              <a:rPr lang="ru-RU" sz="2600" dirty="0"/>
              <a:t>шесть спортсменов из России участвовали в Олимпиаде в 1908 году (в г. Лондон, Великобритания). Среди них были и первые в истории российского спорта олимпийские чемпионы – Николай Панин-</a:t>
            </a:r>
            <a:r>
              <a:rPr lang="ru-RU" sz="2600" dirty="0" err="1"/>
              <a:t>Коломенкин</a:t>
            </a:r>
            <a:r>
              <a:rPr lang="ru-RU" sz="2600" dirty="0"/>
              <a:t> (I место), фигурист, а Алексей Петров и Николай Орлов (борьба), добыли серебро (заняли II место).</a:t>
            </a:r>
          </a:p>
          <a:p>
            <a:pPr marL="18288" indent="0" algn="just" fontAlgn="auto">
              <a:spcAft>
                <a:spcPts val="0"/>
              </a:spcAft>
              <a:buFont typeface="Wingdings" pitchFamily="2" charset="2"/>
              <a:buNone/>
              <a:defRPr/>
            </a:pPr>
            <a:endParaRPr lang="ru-RU" sz="24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23850" y="476250"/>
            <a:ext cx="8820150" cy="1008063"/>
          </a:xfr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ru-RU" sz="4000" b="1" dirty="0"/>
              <a:t>История олимпийского движения в России</a:t>
            </a:r>
          </a:p>
        </p:txBody>
      </p:sp>
      <p:pic>
        <p:nvPicPr>
          <p:cNvPr id="24579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3850" y="1268413"/>
            <a:ext cx="1871663" cy="2217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0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5600" y="4241800"/>
            <a:ext cx="2014538" cy="2401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68313" y="692150"/>
            <a:ext cx="6264275" cy="2881313"/>
          </a:xfrm>
        </p:spPr>
        <p:txBody>
          <a:bodyPr>
            <a:noAutofit/>
          </a:bodyPr>
          <a:lstStyle/>
          <a:p>
            <a:pPr marL="18288" indent="0" algn="ctr" fontAlgn="auto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ru-RU" sz="2400" dirty="0"/>
              <a:t> После октябрьских событий 1917 года Россия, а потом и СССР по политическим мотивам оказались вне олимпийского движения. Лишь в 1951 году мы вернулись в олимпийскую семью, приняв участие в Играх XV Олимпиады в Хельсинки. Дебют оказался успешным: 22 золотые медали, 30 серебряных и 19 бронзовых наград.</a:t>
            </a:r>
          </a:p>
          <a:p>
            <a:pPr marL="18288" indent="0" fontAlgn="auto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ru-RU" sz="2400" dirty="0"/>
              <a:t>    </a:t>
            </a:r>
          </a:p>
        </p:txBody>
      </p:sp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588125" y="2984500"/>
            <a:ext cx="2382838" cy="3695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71550" y="4149725"/>
            <a:ext cx="4673600" cy="233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2555875" y="1268413"/>
            <a:ext cx="6408738" cy="5113337"/>
          </a:xfrm>
        </p:spPr>
        <p:txBody>
          <a:bodyPr>
            <a:noAutofit/>
          </a:bodyPr>
          <a:lstStyle/>
          <a:p>
            <a:pPr marL="18288" indent="0" algn="ctr" fontAlgn="auto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ru-RU" sz="2400" dirty="0"/>
              <a:t>Отдельно следует отметить яркую страницу развития олимпийского движения в России – московскую Олимпиаду 1980 года. Огромная страна, с неисчерпаемыми ресурсами 6 лет готовилась к проведению Олимпиады. Невзирая на игнорирование со стороны США и некоторых других стран, двадцать вторые Игры стали важным этапом в процессе формирования международного ОД. Очевидцы Олимпиады восьмидесятого года хорошо помнят высокую организацию соревнований, надежный уровень защиты и безграничное радушие москвичей.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979613" y="260350"/>
            <a:ext cx="6319837" cy="720725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sz="4000" dirty="0" smtClean="0"/>
              <a:t>Олимпиада 80</a:t>
            </a:r>
            <a:endParaRPr lang="ru-RU" sz="4000" dirty="0"/>
          </a:p>
        </p:txBody>
      </p:sp>
      <p:pic>
        <p:nvPicPr>
          <p:cNvPr id="266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950" y="1773238"/>
            <a:ext cx="2460625" cy="3732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2843213" y="476250"/>
            <a:ext cx="6107112" cy="6265863"/>
          </a:xfrm>
        </p:spPr>
        <p:txBody>
          <a:bodyPr>
            <a:noAutofit/>
          </a:bodyPr>
          <a:lstStyle/>
          <a:p>
            <a:pPr marL="18288" indent="0" algn="just" fontAlgn="auto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ru-RU" sz="2400" dirty="0" smtClean="0"/>
              <a:t>Беспрецедентны </a:t>
            </a:r>
            <a:r>
              <a:rPr lang="ru-RU" sz="2400" dirty="0"/>
              <a:t>были и спортивные итоги Олимпиады: установлено 36 мировых и 74 олимпийских рекорда, сотни континентальных и национальных достижений.</a:t>
            </a:r>
          </a:p>
          <a:p>
            <a:pPr marL="18288" indent="0" algn="just" fontAlgn="auto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ru-RU" sz="2400" dirty="0"/>
              <a:t>    Подготовка церемонии закрытия Игр шла параллельно с подготовкой церемонии открытия Игр. Принятый порядок церемонии закрытия Игр строго соответствовал требованиям Олимпийской хартии.</a:t>
            </a:r>
          </a:p>
          <a:p>
            <a:pPr marL="18288" indent="0" algn="just" fontAlgn="auto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ru-RU" sz="2400" dirty="0"/>
              <a:t>    Оргкомитет "Олимпиада-80" учитывал опыт своих предшественников и в то же время предусмотрел в сценарии немало нового, оригинального.</a:t>
            </a:r>
          </a:p>
        </p:txBody>
      </p:sp>
      <p:pic>
        <p:nvPicPr>
          <p:cNvPr id="27650" name="Picture 2" descr="http://www.forbes.ru/sites/default/files/gallery/17GV00061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9388" y="2133600"/>
            <a:ext cx="2498725" cy="3743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250825" y="909638"/>
            <a:ext cx="8281988" cy="3024187"/>
          </a:xfrm>
        </p:spPr>
        <p:txBody>
          <a:bodyPr/>
          <a:lstStyle/>
          <a:p>
            <a:pPr marL="18288" indent="0" algn="ctr" fontAlgn="auto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ru-RU" sz="2400" dirty="0"/>
              <a:t>Четвертого июля 2007 года Международный олимпийский комитет (МОК) на своей 119-й сессии, прошедшей в столице Гватемалы, назвал столицу зимних Олимпийских игр 2014 года. Победителем гонки за право принять у себя зимнюю Олимпиаду стал российский город Сочи.</a:t>
            </a:r>
          </a:p>
          <a:p>
            <a:pPr marL="18288" indent="0" fontAlgn="auto">
              <a:spcAft>
                <a:spcPts val="0"/>
              </a:spcAft>
              <a:buFont typeface="Wingdings" pitchFamily="2" charset="2"/>
              <a:buNone/>
              <a:defRPr/>
            </a:pPr>
            <a:endParaRPr lang="ru-RU" sz="2800" dirty="0">
              <a:solidFill>
                <a:srgbClr val="00B050"/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971550" y="188913"/>
            <a:ext cx="7543800" cy="914400"/>
          </a:xfr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ru-RU" sz="4000" dirty="0"/>
              <a:t>Сочи 2014</a:t>
            </a:r>
          </a:p>
        </p:txBody>
      </p:sp>
      <p:pic>
        <p:nvPicPr>
          <p:cNvPr id="28675" name="Picture 6" descr="http://us2.ekabu.ru/514aa3027efa6e6b7f33790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6700" y="3932238"/>
            <a:ext cx="3168650" cy="2376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356100" y="3321050"/>
            <a:ext cx="4413250" cy="330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7" name="Picture 2" descr="http://olimp-history.ru/files/imagecache/image/images/sochi_medaly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43213" y="1412875"/>
            <a:ext cx="3529012" cy="2352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698" name="Picture 4" descr="http://olimp-history.ru/files/imagecache/image/images/sochi_medaly_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29375" y="1042988"/>
            <a:ext cx="2652713" cy="2055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699" name="Picture 6" descr="http://olimp-history.ru/files/imagecache/image/images/sochi_medaly_2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27000" y="3328988"/>
            <a:ext cx="3100388" cy="2268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0" name="Picture 8" descr="http://olimp-history.ru/files/imagecache/image/images/sochi_medaly_3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843213" y="4157663"/>
            <a:ext cx="3313112" cy="2451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1" name="Picture 10" descr="http://olimp-history.ru/files/imagecache/image/images/sochi_medaly_11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699125" y="3338513"/>
            <a:ext cx="3382963" cy="2346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2" name="Picture 12" descr="http://olimp-history.ru/files/imagecache/image/images/sochi_medaly_13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96838" y="1052513"/>
            <a:ext cx="2700337" cy="2046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Заголовок 2"/>
          <p:cNvSpPr>
            <a:spLocks noGrp="1"/>
          </p:cNvSpPr>
          <p:nvPr>
            <p:ph type="title"/>
          </p:nvPr>
        </p:nvSpPr>
        <p:spPr>
          <a:xfrm>
            <a:off x="611188" y="333375"/>
            <a:ext cx="7543800" cy="914400"/>
          </a:xfr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ru-RU" sz="4000" b="1" dirty="0" smtClean="0"/>
              <a:t>Медали на Олимпиаде Сочи 2014</a:t>
            </a:r>
            <a:endParaRPr lang="ru-RU" sz="4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95288" y="260350"/>
            <a:ext cx="8280400" cy="576263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sz="4000" dirty="0"/>
              <a:t>Вперед, на Олимп</a:t>
            </a:r>
            <a:r>
              <a:rPr lang="ru-RU" sz="4000" dirty="0" smtClean="0"/>
              <a:t>!    (</a:t>
            </a:r>
            <a:r>
              <a:rPr lang="ru-RU" sz="4000" dirty="0"/>
              <a:t>Викторина)</a:t>
            </a: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171450" y="836613"/>
            <a:ext cx="8640763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>
                <a:latin typeface="Palatino Linotype" pitchFamily="18" charset="0"/>
              </a:rPr>
              <a:t>Когда и где состоялись первые Олимпийские игры современности?  </a:t>
            </a:r>
          </a:p>
          <a:p>
            <a:r>
              <a:rPr lang="ru-RU" sz="2400" b="1">
                <a:solidFill>
                  <a:srgbClr val="FFFF00"/>
                </a:solidFill>
                <a:latin typeface="Palatino Linotype" pitchFamily="18" charset="0"/>
              </a:rPr>
              <a:t>В 1896 году в Афинах</a:t>
            </a: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187325" y="1916113"/>
            <a:ext cx="8861425" cy="1201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>
                <a:latin typeface="Palatino Linotype" pitchFamily="18" charset="0"/>
              </a:rPr>
              <a:t>Кто был инициатором возобновления </a:t>
            </a:r>
          </a:p>
          <a:p>
            <a:r>
              <a:rPr lang="ru-RU" sz="2400">
                <a:latin typeface="Palatino Linotype" pitchFamily="18" charset="0"/>
              </a:rPr>
              <a:t>традиции проведения Олимпийских игр? </a:t>
            </a:r>
          </a:p>
          <a:p>
            <a:r>
              <a:rPr lang="ru-RU" sz="2400" b="1">
                <a:solidFill>
                  <a:srgbClr val="FFFF00"/>
                </a:solidFill>
                <a:latin typeface="Palatino Linotype" pitchFamily="18" charset="0"/>
              </a:rPr>
              <a:t>Французский общественный деятель Пьер де Кубертен</a:t>
            </a: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265113" y="3114675"/>
            <a:ext cx="7635875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>
                <a:latin typeface="Palatino Linotype" pitchFamily="18" charset="0"/>
              </a:rPr>
              <a:t>Опишите Олимпийскую эмблему </a:t>
            </a:r>
          </a:p>
          <a:p>
            <a:r>
              <a:rPr lang="ru-RU" sz="2400" b="1">
                <a:solidFill>
                  <a:srgbClr val="FFFF00"/>
                </a:solidFill>
                <a:latin typeface="Palatino Linotype" pitchFamily="18" charset="0"/>
              </a:rPr>
              <a:t>Эмблема состоит из пяти переплетённых колец</a:t>
            </a: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344488" y="3978275"/>
            <a:ext cx="7159625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>
                <a:latin typeface="Palatino Linotype" pitchFamily="18" charset="0"/>
              </a:rPr>
              <a:t>Кто стал талисманом Олимпийских игр в Сочи?</a:t>
            </a:r>
          </a:p>
          <a:p>
            <a:r>
              <a:rPr lang="ru-RU" sz="2400" b="1">
                <a:solidFill>
                  <a:srgbClr val="FFFF00"/>
                </a:solidFill>
                <a:latin typeface="Palatino Linotype" pitchFamily="18" charset="0"/>
              </a:rPr>
              <a:t>Леопард, Белый Мишка и Зайка</a:t>
            </a: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309563" y="4808538"/>
            <a:ext cx="9034462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>
                <a:latin typeface="Palatino Linotype" pitchFamily="18" charset="0"/>
              </a:rPr>
              <a:t>Как называются Игры, в которых соревнуются спортсмены </a:t>
            </a:r>
          </a:p>
          <a:p>
            <a:r>
              <a:rPr lang="ru-RU" sz="2400">
                <a:latin typeface="Palatino Linotype" pitchFamily="18" charset="0"/>
              </a:rPr>
              <a:t>с ограниченными физическими возможностями?</a:t>
            </a:r>
          </a:p>
          <a:p>
            <a:r>
              <a:rPr lang="ru-RU" sz="2400" b="1">
                <a:solidFill>
                  <a:srgbClr val="FFFF00"/>
                </a:solidFill>
                <a:latin typeface="Palatino Linotype" pitchFamily="18" charset="0"/>
              </a:rPr>
              <a:t>Паралимпийские Игры</a:t>
            </a: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363538" y="6027738"/>
            <a:ext cx="6537325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>
                <a:latin typeface="Palatino Linotype" pitchFamily="18" charset="0"/>
              </a:rPr>
              <a:t>Когда проводятся Паралимпийские Игры?</a:t>
            </a:r>
          </a:p>
          <a:p>
            <a:r>
              <a:rPr lang="ru-RU" sz="2400" b="1">
                <a:solidFill>
                  <a:srgbClr val="FFFF00"/>
                </a:solidFill>
                <a:latin typeface="Palatino Linotype" pitchFamily="18" charset="0"/>
              </a:rPr>
              <a:t>Сразу же после Олимпийских Игр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2768600" y="5934075"/>
            <a:ext cx="4033838" cy="804863"/>
          </a:xfrm>
        </p:spPr>
        <p:txBody>
          <a:bodyPr/>
          <a:lstStyle/>
          <a:p>
            <a:pPr marL="18288" indent="0" fontAlgn="auto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ru-RU" dirty="0" smtClean="0"/>
              <a:t>БЫСТРЕЕ, ВЫШЕ, СИЛЬНЕЕ</a:t>
            </a:r>
            <a:endParaRPr lang="ru-RU" dirty="0"/>
          </a:p>
        </p:txBody>
      </p:sp>
      <p:pic>
        <p:nvPicPr>
          <p:cNvPr id="317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5588" y="404813"/>
            <a:ext cx="4200525" cy="236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4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3800" y="404813"/>
            <a:ext cx="3695700" cy="2393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48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24075" y="3025775"/>
            <a:ext cx="5191125" cy="2894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68313" y="1268413"/>
            <a:ext cx="7848600" cy="4681537"/>
          </a:xfrm>
        </p:spPr>
        <p:txBody>
          <a:bodyPr>
            <a:normAutofit fontScale="40000" lnSpcReduction="20000"/>
          </a:bodyPr>
          <a:lstStyle/>
          <a:p>
            <a:pPr marL="274320" indent="-256032" fontAlgn="auto">
              <a:spcAft>
                <a:spcPts val="0"/>
              </a:spcAft>
              <a:buFont typeface="Wingdings" pitchFamily="2" charset="2"/>
              <a:buNone/>
              <a:defRPr/>
            </a:pPr>
            <a:endParaRPr lang="ru-RU" sz="1800" dirty="0" smtClean="0">
              <a:hlinkClick r:id="rId2"/>
            </a:endParaRPr>
          </a:p>
          <a:p>
            <a:pPr marL="274320" indent="-256032" fontAlgn="auto">
              <a:spcAft>
                <a:spcPts val="0"/>
              </a:spcAft>
              <a:defRPr/>
            </a:pPr>
            <a:r>
              <a:rPr lang="en-US" sz="1800" dirty="0" smtClean="0">
                <a:hlinkClick r:id="rId2"/>
              </a:rPr>
              <a:t>https://ru.wikipedia.org/wiki/%CE%EB%E8%EC%EF%E8%E9%F1%EA%E8%E5_%E8%E3%F0%FB</a:t>
            </a:r>
            <a:endParaRPr lang="ru-RU" sz="1800" dirty="0" smtClean="0"/>
          </a:p>
          <a:p>
            <a:pPr marL="274320" indent="-256032" fontAlgn="auto">
              <a:spcAft>
                <a:spcPts val="0"/>
              </a:spcAft>
              <a:defRPr/>
            </a:pPr>
            <a:r>
              <a:rPr lang="en-US" dirty="0" smtClean="0">
                <a:hlinkClick r:id="rId3"/>
              </a:rPr>
              <a:t>http://www.afizika.ru/zanimatelniestati/164-istoriyaolimpig</a:t>
            </a:r>
            <a:endParaRPr lang="ru-RU" dirty="0" smtClean="0"/>
          </a:p>
          <a:p>
            <a:pPr marL="274320" indent="-256032" fontAlgn="auto">
              <a:spcAft>
                <a:spcPts val="0"/>
              </a:spcAft>
              <a:defRPr/>
            </a:pPr>
            <a:r>
              <a:rPr lang="en-US" dirty="0" smtClean="0">
                <a:hlinkClick r:id="rId4"/>
              </a:rPr>
              <a:t>http://slib.admsurgut.ru/index.php?option=com_content&amp;view=article&amp;id=2858&amp;Itemid=291#o</a:t>
            </a:r>
            <a:endParaRPr lang="ru-RU" dirty="0" smtClean="0"/>
          </a:p>
          <a:p>
            <a:pPr marL="274320" indent="-256032" fontAlgn="auto">
              <a:spcAft>
                <a:spcPts val="0"/>
              </a:spcAft>
              <a:defRPr/>
            </a:pPr>
            <a:r>
              <a:rPr lang="en-US" dirty="0" smtClean="0">
                <a:hlinkClick r:id="rId5"/>
              </a:rPr>
              <a:t>http://alldayplus.ru/society/sport/389-istoriya-pervyx-olimpijskix-igr-sovremennosti-1896-god.html</a:t>
            </a:r>
            <a:endParaRPr lang="ru-RU" dirty="0" smtClean="0"/>
          </a:p>
          <a:p>
            <a:pPr marL="274320" indent="-256032" fontAlgn="auto">
              <a:spcAft>
                <a:spcPts val="0"/>
              </a:spcAft>
              <a:defRPr/>
            </a:pPr>
            <a:r>
              <a:rPr lang="en-US" dirty="0" smtClean="0">
                <a:hlinkClick r:id="rId6"/>
              </a:rPr>
              <a:t>http://www.letopis.info/themes/olympic/istorija_olimpiyskogo_dvijenija_v_rossii.html</a:t>
            </a:r>
            <a:endParaRPr lang="ru-RU" dirty="0" smtClean="0"/>
          </a:p>
          <a:p>
            <a:pPr marL="274320" indent="-256032" fontAlgn="auto">
              <a:spcAft>
                <a:spcPts val="0"/>
              </a:spcAft>
              <a:defRPr/>
            </a:pPr>
            <a:r>
              <a:rPr lang="en-US" dirty="0" smtClean="0">
                <a:hlinkClick r:id="rId7"/>
              </a:rPr>
              <a:t>https://ru.wikipedia.org/wiki/</a:t>
            </a:r>
            <a:r>
              <a:rPr lang="ru-RU" dirty="0" smtClean="0">
                <a:hlinkClick r:id="rId7"/>
              </a:rPr>
              <a:t>Летние_Олимпийские_игры_1980</a:t>
            </a:r>
            <a:endParaRPr lang="ru-RU" dirty="0" smtClean="0"/>
          </a:p>
          <a:p>
            <a:pPr marL="274320" indent="-256032" fontAlgn="auto">
              <a:spcAft>
                <a:spcPts val="0"/>
              </a:spcAft>
              <a:defRPr/>
            </a:pPr>
            <a:r>
              <a:rPr lang="en-US" dirty="0" smtClean="0">
                <a:hlinkClick r:id="rId8"/>
              </a:rPr>
              <a:t>http://ria.ru/spravka/20130704/947495329.html</a:t>
            </a:r>
            <a:endParaRPr lang="ru-RU" dirty="0" smtClean="0"/>
          </a:p>
          <a:p>
            <a:pPr marL="274320" indent="-256032" fontAlgn="auto">
              <a:spcAft>
                <a:spcPts val="0"/>
              </a:spcAft>
              <a:defRPr/>
            </a:pPr>
            <a:r>
              <a:rPr lang="en-US" dirty="0">
                <a:hlinkClick r:id="rId9"/>
              </a:rPr>
              <a:t>http://</a:t>
            </a:r>
            <a:r>
              <a:rPr lang="en-US" dirty="0" smtClean="0">
                <a:hlinkClick r:id="rId9"/>
              </a:rPr>
              <a:t>phenomenonsofhistory.com/site/wp-content/uploads/2010/04/9.jpg</a:t>
            </a:r>
            <a:endParaRPr lang="ru-RU" dirty="0" smtClean="0"/>
          </a:p>
          <a:p>
            <a:pPr marL="274320" indent="-256032" fontAlgn="auto">
              <a:spcAft>
                <a:spcPts val="0"/>
              </a:spcAft>
              <a:defRPr/>
            </a:pPr>
            <a:r>
              <a:rPr lang="en-US" dirty="0">
                <a:hlinkClick r:id="rId10"/>
              </a:rPr>
              <a:t>http://</a:t>
            </a:r>
            <a:r>
              <a:rPr lang="en-US" dirty="0" smtClean="0">
                <a:hlinkClick r:id="rId10"/>
              </a:rPr>
              <a:t>www.yaconic.com/wp-content/uploads/2013/07/Esmirna-en-llamas-ent1.jpg</a:t>
            </a:r>
            <a:endParaRPr lang="ru-RU" dirty="0" smtClean="0"/>
          </a:p>
          <a:p>
            <a:pPr marL="274320" indent="-256032" fontAlgn="auto">
              <a:spcAft>
                <a:spcPts val="0"/>
              </a:spcAft>
              <a:defRPr/>
            </a:pPr>
            <a:r>
              <a:rPr lang="en-US" dirty="0">
                <a:hlinkClick r:id="rId11"/>
              </a:rPr>
              <a:t>http://</a:t>
            </a:r>
            <a:r>
              <a:rPr lang="en-US" dirty="0" smtClean="0">
                <a:hlinkClick r:id="rId11"/>
              </a:rPr>
              <a:t>gorod.tomsk.ru/uploads/47343/1295083643/Olympics_11.jpg</a:t>
            </a:r>
            <a:endParaRPr lang="ru-RU" dirty="0" smtClean="0"/>
          </a:p>
          <a:p>
            <a:pPr marL="274320" indent="-256032" fontAlgn="auto">
              <a:spcAft>
                <a:spcPts val="0"/>
              </a:spcAft>
              <a:defRPr/>
            </a:pPr>
            <a:r>
              <a:rPr lang="en-US" dirty="0">
                <a:hlinkClick r:id="rId12"/>
              </a:rPr>
              <a:t>http://</a:t>
            </a:r>
            <a:r>
              <a:rPr lang="en-US" dirty="0" smtClean="0">
                <a:hlinkClick r:id="rId12"/>
              </a:rPr>
              <a:t>ugabuga.ru/sites/default/files/styles/slovar_max/public/images/monsters/drev_mif/demosfen1.jpg</a:t>
            </a:r>
            <a:endParaRPr lang="ru-RU" dirty="0" smtClean="0"/>
          </a:p>
          <a:p>
            <a:pPr marL="274320" indent="-256032" fontAlgn="auto">
              <a:spcAft>
                <a:spcPts val="0"/>
              </a:spcAft>
              <a:defRPr/>
            </a:pPr>
            <a:r>
              <a:rPr lang="en-US" dirty="0">
                <a:hlinkClick r:id="rId13"/>
              </a:rPr>
              <a:t>http://</a:t>
            </a:r>
            <a:r>
              <a:rPr lang="en-US" dirty="0" smtClean="0">
                <a:hlinkClick r:id="rId13"/>
              </a:rPr>
              <a:t>best-pedagog.ru/file/view2/file/demokrit/Democritos.jpg/r=150,0_i.jpg</a:t>
            </a:r>
            <a:endParaRPr lang="ru-RU" dirty="0" smtClean="0"/>
          </a:p>
          <a:p>
            <a:pPr marL="274320" indent="-256032" fontAlgn="auto">
              <a:spcAft>
                <a:spcPts val="0"/>
              </a:spcAft>
              <a:defRPr/>
            </a:pPr>
            <a:r>
              <a:rPr lang="en-US" dirty="0">
                <a:hlinkClick r:id="rId14"/>
              </a:rPr>
              <a:t>http://fb2.booksgid.com/content/04/aleksey-losev-platon-aristotel-3-e-izd-ispr-i-dop/img/_</a:t>
            </a:r>
            <a:r>
              <a:rPr lang="en-US" dirty="0" smtClean="0">
                <a:hlinkClick r:id="rId14"/>
              </a:rPr>
              <a:t>2.jpg</a:t>
            </a:r>
            <a:endParaRPr lang="ru-RU" dirty="0" smtClean="0"/>
          </a:p>
          <a:p>
            <a:pPr marL="274320" indent="-256032" fontAlgn="auto">
              <a:spcAft>
                <a:spcPts val="0"/>
              </a:spcAft>
              <a:defRPr/>
            </a:pPr>
            <a:r>
              <a:rPr lang="en-US" dirty="0">
                <a:hlinkClick r:id="rId15"/>
              </a:rPr>
              <a:t>http://</a:t>
            </a:r>
            <a:r>
              <a:rPr lang="en-US" dirty="0" smtClean="0">
                <a:hlinkClick r:id="rId15"/>
              </a:rPr>
              <a:t>en.academic.ru/pictures/enwiki/65/Aristotle_Altemps_Inv8575.jpg</a:t>
            </a:r>
            <a:endParaRPr lang="ru-RU" dirty="0" smtClean="0"/>
          </a:p>
          <a:p>
            <a:pPr marL="274320" indent="-256032" fontAlgn="auto">
              <a:spcAft>
                <a:spcPts val="0"/>
              </a:spcAft>
              <a:defRPr/>
            </a:pPr>
            <a:r>
              <a:rPr lang="en-US" dirty="0">
                <a:hlinkClick r:id="rId16"/>
              </a:rPr>
              <a:t>http://</a:t>
            </a:r>
            <a:r>
              <a:rPr lang="en-US" dirty="0" smtClean="0">
                <a:hlinkClick r:id="rId16"/>
              </a:rPr>
              <a:t>manwb.ru/pub/Pictures-Articles/2010/06/Sokrat/Sokrat.jpg</a:t>
            </a:r>
            <a:endParaRPr lang="ru-RU" dirty="0" smtClean="0"/>
          </a:p>
          <a:p>
            <a:pPr marL="274320" indent="-256032" fontAlgn="auto">
              <a:spcAft>
                <a:spcPts val="0"/>
              </a:spcAft>
              <a:defRPr/>
            </a:pPr>
            <a:r>
              <a:rPr lang="en-US" dirty="0">
                <a:hlinkClick r:id="rId17"/>
              </a:rPr>
              <a:t>http://</a:t>
            </a:r>
            <a:r>
              <a:rPr lang="en-US" dirty="0" smtClean="0">
                <a:hlinkClick r:id="rId17"/>
              </a:rPr>
              <a:t>100grp.ru/wp-content/uploads/2011/08/0011.jpg</a:t>
            </a:r>
            <a:endParaRPr lang="ru-RU" dirty="0" smtClean="0"/>
          </a:p>
          <a:p>
            <a:pPr marL="274320" indent="-256032" fontAlgn="auto">
              <a:spcAft>
                <a:spcPts val="0"/>
              </a:spcAft>
              <a:defRPr/>
            </a:pPr>
            <a:r>
              <a:rPr lang="en-US" dirty="0">
                <a:hlinkClick r:id="rId18"/>
              </a:rPr>
              <a:t>http://rubasket.com/images/stories/remote/http--</a:t>
            </a:r>
            <a:r>
              <a:rPr lang="en-US" dirty="0" smtClean="0">
                <a:hlinkClick r:id="rId18"/>
              </a:rPr>
              <a:t>minolta.land.ru-Lek_Trava-Image-gippokrat.jpg</a:t>
            </a:r>
            <a:endParaRPr lang="ru-RU" dirty="0" smtClean="0"/>
          </a:p>
          <a:p>
            <a:pPr marL="274320" indent="-256032" fontAlgn="auto">
              <a:spcAft>
                <a:spcPts val="0"/>
              </a:spcAft>
              <a:defRPr/>
            </a:pPr>
            <a:r>
              <a:rPr lang="en-US" dirty="0">
                <a:hlinkClick r:id="rId19"/>
              </a:rPr>
              <a:t>http://</a:t>
            </a:r>
            <a:r>
              <a:rPr lang="en-US" dirty="0" smtClean="0">
                <a:hlinkClick r:id="rId19"/>
              </a:rPr>
              <a:t>fr.academic.ru/pictures/frwiki/66/Baron_Pierre_de_Coubertin.jpg</a:t>
            </a:r>
            <a:endParaRPr lang="ru-RU" dirty="0" smtClean="0"/>
          </a:p>
          <a:p>
            <a:pPr marL="274320" indent="-256032" fontAlgn="auto">
              <a:spcAft>
                <a:spcPts val="0"/>
              </a:spcAft>
              <a:defRPr/>
            </a:pPr>
            <a:r>
              <a:rPr lang="en-US" dirty="0">
                <a:hlinkClick r:id="rId20"/>
              </a:rPr>
              <a:t>http://www.polispost.com/article/22786/ntompingk-kai-stin-archaia-ellada</a:t>
            </a:r>
            <a:r>
              <a:rPr lang="en-US" dirty="0" smtClean="0">
                <a:hlinkClick r:id="rId20"/>
              </a:rPr>
              <a:t>.-</a:t>
            </a:r>
            <a:endParaRPr lang="ru-RU" dirty="0" smtClean="0"/>
          </a:p>
          <a:p>
            <a:pPr marL="274320" indent="-256032" fontAlgn="auto">
              <a:spcAft>
                <a:spcPts val="0"/>
              </a:spcAft>
              <a:defRPr/>
            </a:pPr>
            <a:r>
              <a:rPr lang="en-US" dirty="0">
                <a:hlinkClick r:id="rId21"/>
              </a:rPr>
              <a:t>http://</a:t>
            </a:r>
            <a:r>
              <a:rPr lang="en-US" dirty="0" smtClean="0">
                <a:hlinkClick r:id="rId21"/>
              </a:rPr>
              <a:t>i.allday.ru/ed/02/a6/1344246903_1896-olympic-games-poster-athens.jpg</a:t>
            </a:r>
            <a:endParaRPr lang="ru-RU" dirty="0" smtClean="0"/>
          </a:p>
          <a:p>
            <a:pPr marL="274320" indent="-256032" fontAlgn="auto">
              <a:spcAft>
                <a:spcPts val="0"/>
              </a:spcAft>
              <a:defRPr/>
            </a:pPr>
            <a:r>
              <a:rPr lang="en-US" dirty="0">
                <a:hlinkClick r:id="rId22"/>
              </a:rPr>
              <a:t>http://</a:t>
            </a:r>
            <a:r>
              <a:rPr lang="en-US" dirty="0" smtClean="0">
                <a:hlinkClick r:id="rId22"/>
              </a:rPr>
              <a:t>smi.uapartner.com/viewitem1246</a:t>
            </a:r>
            <a:endParaRPr lang="ru-RU" dirty="0" smtClean="0"/>
          </a:p>
          <a:p>
            <a:pPr marL="274320" indent="-256032" fontAlgn="auto">
              <a:spcAft>
                <a:spcPts val="0"/>
              </a:spcAft>
              <a:defRPr/>
            </a:pPr>
            <a:r>
              <a:rPr lang="en-US" dirty="0">
                <a:hlinkClick r:id="rId23"/>
              </a:rPr>
              <a:t>http://</a:t>
            </a:r>
            <a:r>
              <a:rPr lang="en-US" dirty="0" smtClean="0">
                <a:hlinkClick r:id="rId23"/>
              </a:rPr>
              <a:t>img1.liveinternet.ru/images/attach/c/0/43/875/43875834_Olimpiyskih_ig.jpg</a:t>
            </a:r>
            <a:endParaRPr lang="ru-RU" dirty="0" smtClean="0"/>
          </a:p>
          <a:p>
            <a:pPr marL="274320" indent="-256032" fontAlgn="auto">
              <a:spcAft>
                <a:spcPts val="0"/>
              </a:spcAft>
              <a:defRPr/>
            </a:pPr>
            <a:r>
              <a:rPr lang="en-US" dirty="0">
                <a:hlinkClick r:id="rId24"/>
              </a:rPr>
              <a:t>http://</a:t>
            </a:r>
            <a:r>
              <a:rPr lang="en-US" dirty="0" smtClean="0">
                <a:hlinkClick r:id="rId24"/>
              </a:rPr>
              <a:t>banana.by/engine/print.php?newsid=162104</a:t>
            </a:r>
            <a:endParaRPr lang="ru-RU" dirty="0" smtClean="0"/>
          </a:p>
          <a:p>
            <a:pPr marL="274320" indent="-256032" fontAlgn="auto">
              <a:spcAft>
                <a:spcPts val="0"/>
              </a:spcAft>
              <a:defRPr/>
            </a:pPr>
            <a:r>
              <a:rPr lang="en-US" dirty="0">
                <a:hlinkClick r:id="rId25"/>
              </a:rPr>
              <a:t>http://</a:t>
            </a:r>
            <a:r>
              <a:rPr lang="en-US" dirty="0" smtClean="0">
                <a:hlinkClick r:id="rId25"/>
              </a:rPr>
              <a:t>www.armagnacpro.ru/postimages/olimpiada_80.jpg</a:t>
            </a:r>
            <a:endParaRPr lang="ru-RU" dirty="0" smtClean="0"/>
          </a:p>
          <a:p>
            <a:pPr marL="274320" indent="-256032" fontAlgn="auto">
              <a:spcAft>
                <a:spcPts val="0"/>
              </a:spcAft>
              <a:defRPr/>
            </a:pPr>
            <a:r>
              <a:rPr lang="en-US" dirty="0">
                <a:hlinkClick r:id="rId26"/>
              </a:rPr>
              <a:t>http://</a:t>
            </a:r>
            <a:r>
              <a:rPr lang="en-US" dirty="0" smtClean="0">
                <a:hlinkClick r:id="rId26"/>
              </a:rPr>
              <a:t>re-actor.net/uploads/posts/2013-05/thumbs/1368014279_7.jpg</a:t>
            </a:r>
            <a:endParaRPr lang="ru-RU" dirty="0" smtClean="0"/>
          </a:p>
          <a:p>
            <a:pPr marL="274320" indent="-256032" fontAlgn="auto">
              <a:spcAft>
                <a:spcPts val="0"/>
              </a:spcAft>
              <a:defRPr/>
            </a:pPr>
            <a:r>
              <a:rPr lang="en-US" dirty="0">
                <a:hlinkClick r:id="rId27"/>
              </a:rPr>
              <a:t>http://</a:t>
            </a:r>
            <a:r>
              <a:rPr lang="en-US" dirty="0" smtClean="0">
                <a:hlinkClick r:id="rId27"/>
              </a:rPr>
              <a:t>cdn_m1.mir24.tv/media/images/original/original7196213.jpg</a:t>
            </a:r>
            <a:endParaRPr lang="en-US" dirty="0"/>
          </a:p>
          <a:p>
            <a:pPr marL="274320" indent="-256032" fontAlgn="auto">
              <a:spcAft>
                <a:spcPts val="0"/>
              </a:spcAft>
              <a:defRPr/>
            </a:pPr>
            <a:r>
              <a:rPr lang="en-US" dirty="0">
                <a:hlinkClick r:id="rId28"/>
              </a:rPr>
              <a:t>http://</a:t>
            </a:r>
            <a:r>
              <a:rPr lang="en-US" dirty="0" smtClean="0">
                <a:hlinkClick r:id="rId28"/>
              </a:rPr>
              <a:t>static.euronews.com/articles/226438/600x600_Olympics-bronze.jpg</a:t>
            </a:r>
            <a:endParaRPr lang="en-US" dirty="0"/>
          </a:p>
          <a:p>
            <a:pPr marL="274320" indent="-256032" fontAlgn="auto">
              <a:spcAft>
                <a:spcPts val="0"/>
              </a:spcAft>
              <a:defRPr/>
            </a:pPr>
            <a:r>
              <a:rPr lang="en-US" dirty="0">
                <a:hlinkClick r:id="rId29"/>
              </a:rPr>
              <a:t>http://</a:t>
            </a:r>
            <a:r>
              <a:rPr lang="en-US" dirty="0" smtClean="0">
                <a:hlinkClick r:id="rId29"/>
              </a:rPr>
              <a:t>static.euronews.com/articles/226438/600x600_Paralympics-BRONZE.jpg</a:t>
            </a:r>
            <a:endParaRPr lang="en-US" dirty="0"/>
          </a:p>
          <a:p>
            <a:pPr marL="274320" indent="-256032" fontAlgn="auto">
              <a:spcAft>
                <a:spcPts val="0"/>
              </a:spcAft>
              <a:defRPr/>
            </a:pPr>
            <a:r>
              <a:rPr lang="en-US" dirty="0">
                <a:hlinkClick r:id="rId30"/>
              </a:rPr>
              <a:t>http://</a:t>
            </a:r>
            <a:r>
              <a:rPr lang="en-US" dirty="0" smtClean="0">
                <a:hlinkClick r:id="rId30"/>
              </a:rPr>
              <a:t>static.euronews.com/articles/226438/600x600_Olympics-silver.jpg</a:t>
            </a:r>
            <a:endParaRPr lang="en-US" dirty="0"/>
          </a:p>
          <a:p>
            <a:pPr marL="274320" indent="-256032" fontAlgn="auto">
              <a:spcAft>
                <a:spcPts val="0"/>
              </a:spcAft>
              <a:defRPr/>
            </a:pPr>
            <a:r>
              <a:rPr lang="en-US" dirty="0">
                <a:hlinkClick r:id="rId31"/>
              </a:rPr>
              <a:t>http://</a:t>
            </a:r>
            <a:r>
              <a:rPr lang="en-US" dirty="0" smtClean="0">
                <a:hlinkClick r:id="rId31"/>
              </a:rPr>
              <a:t>www.epochtimes.ru/images/stories/06/differents/200_010613Medal_01.jpg</a:t>
            </a:r>
            <a:endParaRPr lang="en-US" dirty="0"/>
          </a:p>
          <a:p>
            <a:pPr marL="274320" indent="-256032" fontAlgn="auto">
              <a:spcAft>
                <a:spcPts val="0"/>
              </a:spcAft>
              <a:defRPr/>
            </a:pPr>
            <a:r>
              <a:rPr lang="en-US" dirty="0">
                <a:hlinkClick r:id="rId32"/>
              </a:rPr>
              <a:t>http://</a:t>
            </a:r>
            <a:r>
              <a:rPr lang="en-US" dirty="0" smtClean="0">
                <a:hlinkClick r:id="rId32"/>
              </a:rPr>
              <a:t>i.eurosport.ru/2012/08/01/869684-14671927-640-360.jpg</a:t>
            </a:r>
            <a:endParaRPr lang="en-US" dirty="0"/>
          </a:p>
          <a:p>
            <a:pPr marL="274320" indent="-256032" fontAlgn="auto">
              <a:spcAft>
                <a:spcPts val="0"/>
              </a:spcAft>
              <a:defRPr/>
            </a:pPr>
            <a:r>
              <a:rPr lang="en-US" dirty="0">
                <a:hlinkClick r:id="rId33"/>
              </a:rPr>
              <a:t>http://www.allmoldova.com/news/olimpiada-v-sochi-s-cheie-tur-kruto-ochen</a:t>
            </a:r>
            <a:r>
              <a:rPr lang="en-US" dirty="0" smtClean="0">
                <a:hlinkClick r:id="rId33"/>
              </a:rPr>
              <a:t>/</a:t>
            </a:r>
            <a:endParaRPr lang="ru-RU" dirty="0" smtClean="0"/>
          </a:p>
          <a:p>
            <a:pPr marL="274320" indent="-256032" fontAlgn="auto">
              <a:spcAft>
                <a:spcPts val="0"/>
              </a:spcAft>
              <a:defRPr/>
            </a:pPr>
            <a:r>
              <a:rPr lang="en-US" dirty="0">
                <a:hlinkClick r:id="rId34"/>
              </a:rPr>
              <a:t>http://</a:t>
            </a:r>
            <a:r>
              <a:rPr lang="en-US" dirty="0" smtClean="0">
                <a:hlinkClick r:id="rId34"/>
              </a:rPr>
              <a:t>www.sportliga.com/public/uploads/thumbs/imagesetitem/2014/2/W6MTdqBne0P8DK9N.jpg.576x576_q85.jpg</a:t>
            </a:r>
            <a:endParaRPr lang="ru-RU" dirty="0" smtClean="0"/>
          </a:p>
          <a:p>
            <a:pPr marL="274320" indent="-256032" fontAlgn="auto">
              <a:spcAft>
                <a:spcPts val="0"/>
              </a:spcAft>
              <a:defRPr/>
            </a:pPr>
            <a:r>
              <a:rPr lang="en-US" dirty="0">
                <a:hlinkClick r:id="rId35"/>
              </a:rPr>
              <a:t>http://</a:t>
            </a:r>
            <a:r>
              <a:rPr lang="en-US" dirty="0" smtClean="0">
                <a:hlinkClick r:id="rId35"/>
              </a:rPr>
              <a:t>www.sports.ru/tribuna/blogs/fsledlife/569908.html</a:t>
            </a:r>
            <a:endParaRPr lang="ru-RU" dirty="0" smtClean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50825" y="765175"/>
            <a:ext cx="8193088" cy="576263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/>
              <a:t/>
            </a:r>
            <a:br>
              <a:rPr lang="en-US" dirty="0" smtClean="0"/>
            </a:br>
            <a:r>
              <a:rPr lang="en-US" dirty="0"/>
              <a:t/>
            </a:r>
            <a:br>
              <a:rPr lang="en-US" dirty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ru-RU" sz="4000" dirty="0"/>
              <a:t/>
            </a:r>
            <a:br>
              <a:rPr lang="ru-RU" sz="4000" dirty="0"/>
            </a:br>
            <a:r>
              <a:rPr lang="ru-RU" sz="4000" dirty="0" smtClean="0"/>
              <a:t> Использованные материалы</a:t>
            </a:r>
            <a:br>
              <a:rPr lang="ru-RU" sz="4000" dirty="0" smtClean="0"/>
            </a:br>
            <a:r>
              <a:rPr lang="ru-RU" sz="4000" dirty="0" smtClean="0"/>
              <a:t>  Интернет сайты:</a:t>
            </a:r>
            <a:endParaRPr lang="ru-RU" sz="4000" dirty="0"/>
          </a:p>
        </p:txBody>
      </p:sp>
      <p:sp>
        <p:nvSpPr>
          <p:cNvPr id="32771" name="TextBox 3"/>
          <p:cNvSpPr txBox="1">
            <a:spLocks noChangeArrowheads="1"/>
          </p:cNvSpPr>
          <p:nvPr/>
        </p:nvSpPr>
        <p:spPr bwMode="auto">
          <a:xfrm>
            <a:off x="1908175" y="5876925"/>
            <a:ext cx="5364163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4000">
                <a:latin typeface="Palatino Linotype" pitchFamily="18" charset="0"/>
              </a:rPr>
              <a:t>Спасибо за внимание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1331913" y="620713"/>
            <a:ext cx="5903912" cy="5903912"/>
          </a:xfrm>
        </p:spPr>
        <p:txBody>
          <a:bodyPr/>
          <a:lstStyle/>
          <a:p>
            <a:pPr marL="18288" indent="0" algn="ctr" fontAlgn="auto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ru-RU" sz="2400" dirty="0" smtClean="0"/>
              <a:t>Олимпийские  игры </a:t>
            </a:r>
            <a:r>
              <a:rPr lang="ru-RU" sz="2400" dirty="0"/>
              <a:t>— крупнейшие международные комплексные спортивные соревнования, которые проводятся раз в четыре года.</a:t>
            </a:r>
          </a:p>
          <a:p>
            <a:pPr marL="18288" indent="0" algn="ctr" fontAlgn="auto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ru-RU" sz="2400" dirty="0" smtClean="0"/>
              <a:t>Традиция </a:t>
            </a:r>
            <a:r>
              <a:rPr lang="ru-RU" sz="2400" dirty="0"/>
              <a:t>проведения Олимпийских игр, существовавшая в Древней Греции, зародилась как часть религиозного культа. Игры проводились с 776 до н.э. по 394 н.э. (всего было проведено 293 Олимпиады) в Олимпии, считавшейся у греков священным местом. От Олимпии произошло и название Игр.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187450" y="260350"/>
            <a:ext cx="7488238" cy="647700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sz="4000" spc="-300" dirty="0" smtClean="0"/>
              <a:t>Античные олимпийские </a:t>
            </a:r>
            <a:r>
              <a:rPr lang="ru-RU" sz="4000" spc="-300" dirty="0"/>
              <a:t>игры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23850" y="260350"/>
            <a:ext cx="8640763" cy="3384550"/>
          </a:xfrm>
        </p:spPr>
        <p:txBody>
          <a:bodyPr>
            <a:noAutofit/>
          </a:bodyPr>
          <a:lstStyle/>
          <a:p>
            <a:pPr marL="18288" indent="0" algn="ctr" fontAlgn="auto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ru-RU" sz="2400" dirty="0"/>
              <a:t>Родоначальниками их считают богов, царей, правителей и героев. Игры </a:t>
            </a:r>
            <a:r>
              <a:rPr lang="ru-RU" sz="2400" dirty="0" smtClean="0"/>
              <a:t>проводились </a:t>
            </a:r>
            <a:r>
              <a:rPr lang="ru-RU" sz="2400" dirty="0"/>
              <a:t>каждые четыре года в честь бога Зевса. В год игр по Греции, и ее колониям проходили гонцы, объявляя о дне начала игр и приглашая людей присутствовать. Таким образом, атлеты (спортсмены) и зрители собирались в Олимпию со всех уголков Балканского полуострова. В Олимпийских играх могли участвовать только свободнорожденные греки.</a:t>
            </a:r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79613" y="3573463"/>
            <a:ext cx="4240212" cy="3259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179388" y="333375"/>
            <a:ext cx="8640762" cy="4010025"/>
          </a:xfrm>
        </p:spPr>
        <p:txBody>
          <a:bodyPr>
            <a:noAutofit/>
          </a:bodyPr>
          <a:lstStyle/>
          <a:p>
            <a:pPr marL="18288" indent="0" algn="ctr" fontAlgn="auto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ru-RU" sz="2400" dirty="0"/>
              <a:t>Имя победителя </a:t>
            </a:r>
            <a:r>
              <a:rPr lang="ru-RU" sz="2400" dirty="0" smtClean="0"/>
              <a:t> Олимпийских </a:t>
            </a:r>
            <a:r>
              <a:rPr lang="ru-RU" sz="2400" dirty="0"/>
              <a:t>игр – </a:t>
            </a:r>
            <a:r>
              <a:rPr lang="ru-RU" sz="2400" dirty="0" err="1"/>
              <a:t>олимпионика</a:t>
            </a:r>
            <a:r>
              <a:rPr lang="ru-RU" sz="2400" dirty="0"/>
              <a:t>, имя его отца, торжественно объявлялись и высекались на мраморных плитах, выставленных в Олимпии для всеобщего обозрения. Их ждала бессмертная слава не только в своем родном городе, но и во всем греческом мире. Олимпийский герой въезжал в родной город на колеснице, одетый в пурпурную накидку, увенчанный венком. Причем въезжал не через обычные ворота, а через пролом в стене, который в тот же день заделывали, чтобы олимпийская победа вошла в город и никогда не покидала его.</a:t>
            </a:r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14500" y="4437063"/>
            <a:ext cx="5715000" cy="2305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179388" y="44450"/>
            <a:ext cx="8569325" cy="1584325"/>
          </a:xfrm>
        </p:spPr>
        <p:txBody>
          <a:bodyPr/>
          <a:lstStyle/>
          <a:p>
            <a:pPr marL="18288" indent="0" algn="ctr" fontAlgn="auto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ru-RU" sz="2400" dirty="0" smtClean="0"/>
              <a:t>В </a:t>
            </a:r>
            <a:r>
              <a:rPr lang="ru-RU" sz="2400" dirty="0"/>
              <a:t>числе участников и победителей Олимпийских игр были такие известные ученые и мыслители, </a:t>
            </a:r>
            <a:r>
              <a:rPr lang="ru-RU" sz="2400" dirty="0" smtClean="0"/>
              <a:t>как</a:t>
            </a:r>
          </a:p>
          <a:p>
            <a:pPr marL="274320" indent="-256032" algn="ctr" fontAlgn="auto">
              <a:spcAft>
                <a:spcPts val="0"/>
              </a:spcAft>
              <a:defRPr/>
            </a:pPr>
            <a:endParaRPr lang="ru-RU" sz="2400" dirty="0"/>
          </a:p>
        </p:txBody>
      </p:sp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27313" y="1196975"/>
            <a:ext cx="1296987" cy="1927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6" name="Picture 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596188" y="1268413"/>
            <a:ext cx="1368425" cy="1833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6" name="TextBox 11"/>
          <p:cNvSpPr txBox="1">
            <a:spLocks noChangeArrowheads="1"/>
          </p:cNvSpPr>
          <p:nvPr/>
        </p:nvSpPr>
        <p:spPr bwMode="auto">
          <a:xfrm>
            <a:off x="179388" y="2997200"/>
            <a:ext cx="1368425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latin typeface="Palatino Linotype" pitchFamily="18" charset="0"/>
              </a:rPr>
              <a:t>Демосфен</a:t>
            </a:r>
          </a:p>
          <a:p>
            <a:endParaRPr lang="ru-RU">
              <a:latin typeface="Palatino Linotype" pitchFamily="18" charset="0"/>
            </a:endParaRPr>
          </a:p>
        </p:txBody>
      </p:sp>
      <p:sp>
        <p:nvSpPr>
          <p:cNvPr id="18437" name="TextBox 12"/>
          <p:cNvSpPr txBox="1">
            <a:spLocks noChangeArrowheads="1"/>
          </p:cNvSpPr>
          <p:nvPr/>
        </p:nvSpPr>
        <p:spPr bwMode="auto">
          <a:xfrm>
            <a:off x="2700338" y="3068638"/>
            <a:ext cx="1281112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>
                <a:latin typeface="Palatino Linotype" pitchFamily="18" charset="0"/>
              </a:rPr>
              <a:t>Демокрит</a:t>
            </a:r>
          </a:p>
        </p:txBody>
      </p:sp>
      <p:sp>
        <p:nvSpPr>
          <p:cNvPr id="18438" name="TextBox 13"/>
          <p:cNvSpPr txBox="1">
            <a:spLocks noChangeArrowheads="1"/>
          </p:cNvSpPr>
          <p:nvPr/>
        </p:nvSpPr>
        <p:spPr bwMode="auto">
          <a:xfrm>
            <a:off x="5219700" y="3068638"/>
            <a:ext cx="99377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>
                <a:latin typeface="Palatino Linotype" pitchFamily="18" charset="0"/>
              </a:rPr>
              <a:t>Платон</a:t>
            </a:r>
          </a:p>
        </p:txBody>
      </p:sp>
      <p:sp>
        <p:nvSpPr>
          <p:cNvPr id="18439" name="TextBox 14"/>
          <p:cNvSpPr txBox="1">
            <a:spLocks noChangeArrowheads="1"/>
          </p:cNvSpPr>
          <p:nvPr/>
        </p:nvSpPr>
        <p:spPr bwMode="auto">
          <a:xfrm>
            <a:off x="7573963" y="3068638"/>
            <a:ext cx="145415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>
                <a:latin typeface="Palatino Linotype" pitchFamily="18" charset="0"/>
              </a:rPr>
              <a:t>Аристотель</a:t>
            </a:r>
          </a:p>
        </p:txBody>
      </p:sp>
      <p:sp>
        <p:nvSpPr>
          <p:cNvPr id="18440" name="TextBox 15"/>
          <p:cNvSpPr txBox="1">
            <a:spLocks noChangeArrowheads="1"/>
          </p:cNvSpPr>
          <p:nvPr/>
        </p:nvSpPr>
        <p:spPr bwMode="auto">
          <a:xfrm>
            <a:off x="1619250" y="4652963"/>
            <a:ext cx="96202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>
                <a:latin typeface="Palatino Linotype" pitchFamily="18" charset="0"/>
              </a:rPr>
              <a:t>Сократ</a:t>
            </a:r>
          </a:p>
        </p:txBody>
      </p:sp>
      <p:sp>
        <p:nvSpPr>
          <p:cNvPr id="18441" name="TextBox 16"/>
          <p:cNvSpPr txBox="1">
            <a:spLocks noChangeArrowheads="1"/>
          </p:cNvSpPr>
          <p:nvPr/>
        </p:nvSpPr>
        <p:spPr bwMode="auto">
          <a:xfrm>
            <a:off x="3924300" y="4724400"/>
            <a:ext cx="117157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>
                <a:latin typeface="Palatino Linotype" pitchFamily="18" charset="0"/>
              </a:rPr>
              <a:t>Пифагор</a:t>
            </a:r>
          </a:p>
        </p:txBody>
      </p:sp>
      <p:sp>
        <p:nvSpPr>
          <p:cNvPr id="18442" name="TextBox 17"/>
          <p:cNvSpPr txBox="1">
            <a:spLocks noChangeArrowheads="1"/>
          </p:cNvSpPr>
          <p:nvPr/>
        </p:nvSpPr>
        <p:spPr bwMode="auto">
          <a:xfrm>
            <a:off x="6227763" y="4868863"/>
            <a:ext cx="1363662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>
                <a:latin typeface="Palatino Linotype" pitchFamily="18" charset="0"/>
              </a:rPr>
              <a:t>Гиппократ</a:t>
            </a:r>
          </a:p>
        </p:txBody>
      </p:sp>
      <p:sp>
        <p:nvSpPr>
          <p:cNvPr id="18443" name="TextBox 18"/>
          <p:cNvSpPr txBox="1">
            <a:spLocks noChangeArrowheads="1"/>
          </p:cNvSpPr>
          <p:nvPr/>
        </p:nvSpPr>
        <p:spPr bwMode="auto">
          <a:xfrm>
            <a:off x="395288" y="6165850"/>
            <a:ext cx="185737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>
              <a:latin typeface="Palatino Linotype" pitchFamily="18" charset="0"/>
            </a:endParaRPr>
          </a:p>
        </p:txBody>
      </p:sp>
      <p:sp>
        <p:nvSpPr>
          <p:cNvPr id="18444" name="TextBox 19"/>
          <p:cNvSpPr txBox="1">
            <a:spLocks noChangeArrowheads="1"/>
          </p:cNvSpPr>
          <p:nvPr/>
        </p:nvSpPr>
        <p:spPr bwMode="auto">
          <a:xfrm>
            <a:off x="0" y="5229225"/>
            <a:ext cx="914400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>
                <a:latin typeface="Palatino Linotype" pitchFamily="18" charset="0"/>
              </a:rPr>
              <a:t>Причем соревновались они не только в изящных искусствах. </a:t>
            </a:r>
          </a:p>
          <a:p>
            <a:pPr algn="ctr"/>
            <a:r>
              <a:rPr lang="ru-RU" sz="2400">
                <a:latin typeface="Palatino Linotype" pitchFamily="18" charset="0"/>
              </a:rPr>
              <a:t>К примеру, Пифагор был чемпионом по кулачному бою, </a:t>
            </a:r>
          </a:p>
          <a:p>
            <a:pPr algn="ctr"/>
            <a:r>
              <a:rPr lang="ru-RU" sz="2400">
                <a:latin typeface="Palatino Linotype" pitchFamily="18" charset="0"/>
              </a:rPr>
              <a:t>а Платон – в панкратионе.</a:t>
            </a:r>
          </a:p>
        </p:txBody>
      </p:sp>
      <p:pic>
        <p:nvPicPr>
          <p:cNvPr id="18445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58750" y="1196975"/>
            <a:ext cx="1409700" cy="1776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46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986338" y="1196975"/>
            <a:ext cx="1314450" cy="1871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47" name="Picture 4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516063" y="3030538"/>
            <a:ext cx="1168400" cy="1712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48" name="Picture 5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884613" y="3230563"/>
            <a:ext cx="1250950" cy="1495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49" name="Picture 6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6353175" y="3201988"/>
            <a:ext cx="1112838" cy="1566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107950" y="1484313"/>
            <a:ext cx="6048375" cy="5113337"/>
          </a:xfrm>
        </p:spPr>
        <p:txBody>
          <a:bodyPr>
            <a:noAutofit/>
          </a:bodyPr>
          <a:lstStyle/>
          <a:p>
            <a:pPr marL="18288" indent="0" algn="ctr" fontAlgn="auto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ru-RU" sz="2400" dirty="0" smtClean="0"/>
              <a:t>Традиция</a:t>
            </a:r>
            <a:r>
              <a:rPr lang="ru-RU" sz="2400" dirty="0"/>
              <a:t>, существовавшая в Древней Греции, была возрождена в конце XIX века французским общественным деятелем Пьером де Кубертеном. С помощью друзей во многих странах Кубертену удалось организовать всемирную встречу сторонников </a:t>
            </a:r>
            <a:r>
              <a:rPr lang="ru-RU" sz="2400" dirty="0" smtClean="0"/>
              <a:t>олимпизма </a:t>
            </a:r>
            <a:r>
              <a:rPr lang="ru-RU" sz="2400" dirty="0"/>
              <a:t>Двумя тысячами делегатами от двенадцати стран единогласно было принято решение о возрождении Олимпийских игр и учреждении Международного олимпийского комитета (МОК). </a:t>
            </a:r>
          </a:p>
        </p:txBody>
      </p:sp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48425" y="1773238"/>
            <a:ext cx="2428875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827088" y="188913"/>
            <a:ext cx="5297487" cy="13223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Возрождение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олимпийских игр</a:t>
            </a:r>
            <a:endParaRPr lang="ru-RU" sz="4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pic>
        <p:nvPicPr>
          <p:cNvPr id="19460" name="Picture 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181725" y="5661025"/>
            <a:ext cx="2962275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95288" y="260350"/>
            <a:ext cx="8280400" cy="3529013"/>
          </a:xfrm>
        </p:spPr>
        <p:txBody>
          <a:bodyPr/>
          <a:lstStyle/>
          <a:p>
            <a:pPr marL="18288" indent="0" algn="ctr" fontAlgn="auto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ru-RU" sz="2400" dirty="0" smtClean="0"/>
              <a:t>Первые </a:t>
            </a:r>
            <a:r>
              <a:rPr lang="ru-RU" sz="2400" dirty="0"/>
              <a:t>Игры современности прошли с большим успехом. Несмотря на то, что участие в Играх приняли всего 241 атлет (14 стран), Игры стали крупнейшим спортивным событием, прошедшим когда-либо со времён Древней Греции. </a:t>
            </a:r>
            <a:endParaRPr lang="ru-RU" sz="2400" dirty="0" smtClean="0"/>
          </a:p>
          <a:p>
            <a:pPr marL="18288" indent="0" algn="ctr" fontAlgn="auto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ru-RU" sz="2400" dirty="0"/>
              <a:t>МОК ввёл ротацию между разными государствами, чтобы </a:t>
            </a:r>
            <a:r>
              <a:rPr lang="ru-RU" sz="2400" dirty="0" smtClean="0"/>
              <a:t>каждые </a:t>
            </a:r>
            <a:r>
              <a:rPr lang="ru-RU" sz="2400" dirty="0"/>
              <a:t>4 года Игры </a:t>
            </a:r>
            <a:r>
              <a:rPr lang="ru-RU" sz="2400" dirty="0" smtClean="0"/>
              <a:t>меняли </a:t>
            </a:r>
            <a:r>
              <a:rPr lang="ru-RU" sz="2400" dirty="0"/>
              <a:t>место проведения. </a:t>
            </a:r>
            <a:endParaRPr lang="ru-RU" sz="2400" dirty="0" smtClean="0"/>
          </a:p>
          <a:p>
            <a:pPr marL="18288" indent="0" algn="ctr" fontAlgn="auto">
              <a:spcAft>
                <a:spcPts val="0"/>
              </a:spcAft>
              <a:buFont typeface="Wingdings" pitchFamily="2" charset="2"/>
              <a:buNone/>
              <a:defRPr/>
            </a:pPr>
            <a:endParaRPr lang="ru-RU" sz="2400" dirty="0" smtClean="0"/>
          </a:p>
        </p:txBody>
      </p:sp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63713" y="3284538"/>
            <a:ext cx="5761037" cy="337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250825" y="549275"/>
            <a:ext cx="5184775" cy="5616575"/>
          </a:xfrm>
        </p:spPr>
        <p:txBody>
          <a:bodyPr/>
          <a:lstStyle/>
          <a:p>
            <a:pPr marL="18288" indent="0" algn="ctr" fontAlgn="auto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ru-RU" sz="2400" dirty="0" smtClean="0"/>
              <a:t>Эти </a:t>
            </a:r>
            <a:r>
              <a:rPr lang="ru-RU" sz="2400" dirty="0"/>
              <a:t>Игры сильно отличались от современных — не было многих традиций, таких как Олимпийский огонь и вручение золотых </a:t>
            </a:r>
            <a:r>
              <a:rPr lang="ru-RU" sz="2400" dirty="0" smtClean="0"/>
              <a:t>медалей. </a:t>
            </a:r>
            <a:r>
              <a:rPr lang="ru-RU" sz="2400" dirty="0"/>
              <a:t>Организаторы не следили за национальностями игроков и за медальным зачётом, поэтому дошедшие до нас сведения могут сильно различаться. Однако сейчас Международный олимпийский комитет занимается уточнением результатов и других данных об Играх.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6588125" y="5084763"/>
            <a:ext cx="1835150" cy="923925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I летние Олимпийские игры 1896</a:t>
            </a:r>
          </a:p>
        </p:txBody>
      </p:sp>
      <p:pic>
        <p:nvPicPr>
          <p:cNvPr id="21507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435600" y="322263"/>
            <a:ext cx="3389313" cy="477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Прямоугольник 4"/>
          <p:cNvSpPr>
            <a:spLocks noChangeArrowheads="1"/>
          </p:cNvSpPr>
          <p:nvPr/>
        </p:nvSpPr>
        <p:spPr bwMode="auto">
          <a:xfrm>
            <a:off x="368300" y="452438"/>
            <a:ext cx="8281988" cy="6372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 sz="2400" b="1" u="sng">
                <a:latin typeface="Palatino Linotype" pitchFamily="18" charset="0"/>
              </a:rPr>
              <a:t>На Играх проходили соревнования в 9 видах спорта:</a:t>
            </a:r>
          </a:p>
          <a:p>
            <a:pPr algn="just"/>
            <a:r>
              <a:rPr lang="ru-RU" sz="2400">
                <a:latin typeface="Palatino Linotype" pitchFamily="18" charset="0"/>
              </a:rPr>
              <a:t>В скобках указано количество медалей</a:t>
            </a:r>
          </a:p>
          <a:p>
            <a:pPr algn="just"/>
            <a:r>
              <a:rPr lang="ru-RU" sz="2400">
                <a:latin typeface="Palatino Linotype" pitchFamily="18" charset="0"/>
              </a:rPr>
              <a:t>Борьба (1)</a:t>
            </a:r>
          </a:p>
          <a:p>
            <a:pPr algn="just"/>
            <a:r>
              <a:rPr lang="ru-RU" sz="2400">
                <a:latin typeface="Palatino Linotype" pitchFamily="18" charset="0"/>
              </a:rPr>
              <a:t>Велоспорт (6)</a:t>
            </a:r>
          </a:p>
          <a:p>
            <a:pPr algn="just"/>
            <a:r>
              <a:rPr lang="ru-RU" sz="2400">
                <a:latin typeface="Palatino Linotype" pitchFamily="18" charset="0"/>
              </a:rPr>
              <a:t>Лёгкая атлетика (12)</a:t>
            </a:r>
          </a:p>
          <a:p>
            <a:pPr algn="just"/>
            <a:r>
              <a:rPr lang="ru-RU" sz="2400">
                <a:latin typeface="Palatino Linotype" pitchFamily="18" charset="0"/>
              </a:rPr>
              <a:t>Плавание (4)</a:t>
            </a:r>
          </a:p>
          <a:p>
            <a:pPr algn="just"/>
            <a:r>
              <a:rPr lang="ru-RU" sz="2400">
                <a:latin typeface="Palatino Linotype" pitchFamily="18" charset="0"/>
              </a:rPr>
              <a:t>Спортивная гимнастика (8)</a:t>
            </a:r>
          </a:p>
          <a:p>
            <a:pPr algn="just"/>
            <a:r>
              <a:rPr lang="ru-RU" sz="2400">
                <a:latin typeface="Palatino Linotype" pitchFamily="18" charset="0"/>
              </a:rPr>
              <a:t>Стрельба (5)</a:t>
            </a:r>
          </a:p>
          <a:p>
            <a:pPr algn="just"/>
            <a:r>
              <a:rPr lang="ru-RU" sz="2400">
                <a:latin typeface="Palatino Linotype" pitchFamily="18" charset="0"/>
              </a:rPr>
              <a:t>Теннис (2)</a:t>
            </a:r>
          </a:p>
          <a:p>
            <a:pPr algn="just"/>
            <a:r>
              <a:rPr lang="ru-RU" sz="2400">
                <a:latin typeface="Palatino Linotype" pitchFamily="18" charset="0"/>
              </a:rPr>
              <a:t>Тяжёлая атлетика (2)</a:t>
            </a:r>
          </a:p>
          <a:p>
            <a:pPr algn="just"/>
            <a:r>
              <a:rPr lang="ru-RU" sz="2400">
                <a:latin typeface="Palatino Linotype" pitchFamily="18" charset="0"/>
              </a:rPr>
              <a:t>Фехтование (3)</a:t>
            </a:r>
          </a:p>
          <a:p>
            <a:pPr algn="just"/>
            <a:r>
              <a:rPr lang="ru-RU" sz="2400">
                <a:latin typeface="Palatino Linotype" pitchFamily="18" charset="0"/>
              </a:rPr>
              <a:t>Специальная комиссия МОК рекомендовала на каждых Играх проводить также состязания по академической гребле, боксу, конному спорту, крикету, парусному спорту, поло и футболу, но на этих Играх они проведены не были. Показательные выступления не проводились.</a:t>
            </a:r>
          </a:p>
        </p:txBody>
      </p:sp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940425" y="1241425"/>
            <a:ext cx="2844800" cy="3249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азовая">
  <a:themeElements>
    <a:clrScheme name="Базовая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629DD1"/>
      </a:accent1>
      <a:accent2>
        <a:srgbClr val="297FD5"/>
      </a:accent2>
      <a:accent3>
        <a:srgbClr val="7F8FA9"/>
      </a:accent3>
      <a:accent4>
        <a:srgbClr val="4A66AC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Базовая">
      <a:maj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Базовая">
      <a: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48000">
              <a:schemeClr val="phClr">
                <a:tint val="54000"/>
                <a:satMod val="140000"/>
              </a:schemeClr>
            </a:gs>
            <a:gs pos="100000">
              <a:schemeClr val="phClr">
                <a:tint val="24000"/>
                <a:satMod val="260000"/>
              </a:schemeClr>
            </a:gs>
          </a:gsLst>
          <a:lin ang="1620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48000"/>
                <a:satMod val="180000"/>
                <a:lumMod val="94000"/>
              </a:schemeClr>
            </a:gs>
            <a:gs pos="100000">
              <a:schemeClr val="phClr">
                <a:shade val="48000"/>
                <a:satMod val="180000"/>
                <a:lumMod val="94000"/>
              </a:schemeClr>
            </a:gs>
          </a:gsLst>
          <a:lin ang="4140000" scaled="1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12700" dir="5400000" sx="102000" sy="102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762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19800000"/>
            </a:lightRig>
          </a:scene3d>
          <a:sp3d prstMaterial="metal">
            <a:bevelT w="38100" h="38100"/>
          </a:sp3d>
        </a:effectStyle>
        <a:effectStyle>
          <a:effectLst>
            <a:outerShdw blurRad="114300" dist="114300" dir="5400000" rotWithShape="0">
              <a:srgbClr val="000000">
                <a:alpha val="7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plastic"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5000"/>
              </a:schemeClr>
            </a:gs>
            <a:gs pos="100000">
              <a:schemeClr val="phClr">
                <a:shade val="40000"/>
                <a:satMod val="18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4000"/>
                <a:satMod val="280000"/>
              </a:schemeClr>
              <a:schemeClr val="phClr">
                <a:tint val="60000"/>
                <a:satMod val="12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Elemental</Template>
  <TotalTime>639</TotalTime>
  <Words>943</Words>
  <Application>Microsoft Office PowerPoint</Application>
  <PresentationFormat>Экран (4:3)</PresentationFormat>
  <Paragraphs>108</Paragraphs>
  <Slides>19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Шаблон оформления</vt:lpstr>
      </vt:variant>
      <vt:variant>
        <vt:i4>6</vt:i4>
      </vt:variant>
      <vt:variant>
        <vt:lpstr>Заголовки слайдов</vt:lpstr>
      </vt:variant>
      <vt:variant>
        <vt:i4>19</vt:i4>
      </vt:variant>
    </vt:vector>
  </HeadingPairs>
  <TitlesOfParts>
    <vt:vector size="29" baseType="lpstr">
      <vt:lpstr>Palatino Linotype</vt:lpstr>
      <vt:lpstr>Arial</vt:lpstr>
      <vt:lpstr>Wingdings</vt:lpstr>
      <vt:lpstr>Calibri</vt:lpstr>
      <vt:lpstr>Базовая</vt:lpstr>
      <vt:lpstr>Базовая</vt:lpstr>
      <vt:lpstr>Базовая</vt:lpstr>
      <vt:lpstr>Базовая</vt:lpstr>
      <vt:lpstr>Базовая</vt:lpstr>
      <vt:lpstr>Базовая</vt:lpstr>
      <vt:lpstr>Олимпийские игры </vt:lpstr>
      <vt:lpstr>Античные олимпийские игры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Медальный зачёт</vt:lpstr>
      <vt:lpstr>История олимпийского движения в России</vt:lpstr>
      <vt:lpstr>Слайд 12</vt:lpstr>
      <vt:lpstr>Олимпиада 80</vt:lpstr>
      <vt:lpstr>Слайд 14</vt:lpstr>
      <vt:lpstr>Сочи 2014</vt:lpstr>
      <vt:lpstr>Медали на Олимпиаде Сочи 2014</vt:lpstr>
      <vt:lpstr>Вперед, на Олимп!    (Викторина)</vt:lpstr>
      <vt:lpstr>Слайд 18</vt:lpstr>
      <vt:lpstr>     Использованные материалы   Интернет сайты: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Олимпийские игры</dc:title>
  <dc:creator>Алла</dc:creator>
  <cp:lastModifiedBy>Мама</cp:lastModifiedBy>
  <cp:revision>61</cp:revision>
  <dcterms:created xsi:type="dcterms:W3CDTF">2013-09-10T16:30:43Z</dcterms:created>
  <dcterms:modified xsi:type="dcterms:W3CDTF">2014-08-26T22:19:34Z</dcterms:modified>
</cp:coreProperties>
</file>