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Классная работа.</a:t>
            </a:r>
            <a:br>
              <a:rPr lang="ru-RU" sz="5400" b="1" dirty="0" smtClean="0"/>
            </a:br>
            <a:r>
              <a:rPr lang="ru-RU" sz="4000" b="1" dirty="0" smtClean="0"/>
              <a:t>Тема: «Умножение»</a:t>
            </a:r>
            <a:endParaRPr lang="ru-RU" sz="40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</a:t>
            </a:r>
            <a:r>
              <a:rPr lang="ru-RU" dirty="0" err="1" smtClean="0"/>
              <a:t>Логачева</a:t>
            </a:r>
            <a:r>
              <a:rPr lang="ru-RU" dirty="0" smtClean="0"/>
              <a:t> А.А.</a:t>
            </a:r>
          </a:p>
          <a:p>
            <a:r>
              <a:rPr lang="ru-RU" dirty="0" smtClean="0"/>
              <a:t>ГБОУ Школа №814 Сп№5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71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848990" cy="745152"/>
          </a:xfrm>
        </p:spPr>
        <p:txBody>
          <a:bodyPr>
            <a:normAutofit fontScale="90000"/>
          </a:bodyPr>
          <a:lstStyle/>
          <a:p>
            <a:r>
              <a:rPr lang="ru-RU" dirty="0"/>
              <a:t>Расшифруйте имя древнегреческого </a:t>
            </a:r>
            <a:r>
              <a:rPr lang="ru-RU" dirty="0" smtClean="0"/>
              <a:t>математика.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628800"/>
                <a:ext cx="8208912" cy="4608512"/>
              </a:xfrm>
            </p:spPr>
            <p:txBody>
              <a:bodyPr>
                <a:normAutofit/>
              </a:bodyPr>
              <a:lstStyle/>
              <a:p>
                <a:pPr marL="68580" indent="0">
                  <a:buNone/>
                </a:pPr>
                <a:r>
                  <a:rPr lang="ru-RU" sz="3600" dirty="0" smtClean="0"/>
                  <a:t>1) 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</a:rPr>
                      <m:t>1∙(−</m:t>
                    </m:r>
                    <m:f>
                      <m:f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sz="3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sz="3600" dirty="0"/>
                  <a:t> </a:t>
                </a:r>
                <a:r>
                  <a:rPr lang="ru-RU" sz="3600" dirty="0" smtClean="0"/>
                  <a:t>         5</a:t>
                </a:r>
                <a:r>
                  <a:rPr lang="ru-RU" sz="3600" dirty="0"/>
                  <a:t>)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ru-RU" sz="3600" i="1">
                        <a:latin typeface="Cambria Math"/>
                      </a:rPr>
                      <m:t>∙(−</m:t>
                    </m:r>
                    <m:f>
                      <m:f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3600" i="1">
                        <a:latin typeface="Cambria Math"/>
                      </a:rPr>
                      <m:t>)</m:t>
                    </m:r>
                  </m:oMath>
                </a14:m>
                <a:endParaRPr lang="ru-RU" sz="3600" dirty="0"/>
              </a:p>
              <a:p>
                <a:pPr marL="68580" indent="0">
                  <a:buNone/>
                </a:pPr>
                <a:r>
                  <a:rPr lang="ru-RU" sz="3600" dirty="0"/>
                  <a:t>2)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</a:rPr>
                      <m:t>−8∙2</m:t>
                    </m:r>
                  </m:oMath>
                </a14:m>
                <a:r>
                  <a:rPr lang="ru-RU" sz="3600" dirty="0" smtClean="0"/>
                  <a:t>              6</a:t>
                </a:r>
                <a:r>
                  <a:rPr lang="ru-RU" sz="3600" dirty="0"/>
                  <a:t>)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/>
                      </a:rPr>
                      <m:t>−0,5∙10</m:t>
                    </m:r>
                  </m:oMath>
                </a14:m>
                <a:endParaRPr lang="ru-RU" sz="3600" dirty="0"/>
              </a:p>
              <a:p>
                <a:pPr marL="68580" indent="0">
                  <a:buNone/>
                </a:pPr>
                <a:r>
                  <a:rPr lang="ru-RU" sz="3600" dirty="0" smtClean="0"/>
                  <a:t>3</a:t>
                </a:r>
                <a:r>
                  <a:rPr lang="ru-RU" sz="3600" dirty="0"/>
                  <a:t>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ru-RU" sz="36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sz="3600" b="0" i="1" smtClean="0">
                        <a:latin typeface="Cambria Math"/>
                      </a:rPr>
                      <m:t>                      </m:t>
                    </m:r>
                  </m:oMath>
                </a14:m>
                <a:r>
                  <a:rPr lang="ru-RU" sz="3600" dirty="0" smtClean="0"/>
                  <a:t>7</a:t>
                </a:r>
                <a:r>
                  <a:rPr lang="ru-RU" sz="3600" dirty="0"/>
                  <a:t>)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ru-RU" sz="3600" i="1">
                        <a:latin typeface="Cambria Math"/>
                      </a:rPr>
                      <m:t>∙(−</m:t>
                    </m:r>
                    <m:f>
                      <m:f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ru-RU" sz="3600" i="1">
                        <a:latin typeface="Cambria Math"/>
                      </a:rPr>
                      <m:t>)</m:t>
                    </m:r>
                  </m:oMath>
                </a14:m>
                <a:endParaRPr lang="ru-RU" sz="3600" dirty="0"/>
              </a:p>
              <a:p>
                <a:pPr marL="68580" indent="0">
                  <a:buNone/>
                </a:pPr>
                <a:r>
                  <a:rPr lang="ru-RU" sz="3600" dirty="0"/>
                  <a:t>4)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</a:rPr>
                      <m:t>0∙(−54,3)</m:t>
                    </m:r>
                  </m:oMath>
                </a14:m>
                <a:endParaRPr lang="ru-RU" sz="3600" dirty="0"/>
              </a:p>
              <a:p>
                <a:pPr marL="68580" indent="0">
                  <a:buNone/>
                </a:pPr>
                <a:r>
                  <a:rPr lang="ru-RU" dirty="0"/>
                  <a:t> 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628800"/>
                <a:ext cx="8208912" cy="4608512"/>
              </a:xfrm>
              <a:blipFill rotWithShape="1">
                <a:blip r:embed="rId2"/>
                <a:stretch>
                  <a:fillRect l="-14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5986033"/>
                  </p:ext>
                </p:extLst>
              </p:nvPr>
            </p:nvGraphicFramePr>
            <p:xfrm>
              <a:off x="467544" y="4869160"/>
              <a:ext cx="8280924" cy="1728192"/>
            </p:xfrm>
            <a:graphic>
              <a:graphicData uri="http://schemas.openxmlformats.org/drawingml/2006/table">
                <a:tbl>
                  <a:tblPr firstRow="1" firstCol="1" bandRow="1">
                    <a:tableStyleId>{5DA37D80-6434-44D0-A028-1B22A696006F}</a:tableStyleId>
                  </a:tblPr>
                  <a:tblGrid>
                    <a:gridCol w="98248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0169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7606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0006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6808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785986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456155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690077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818732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561422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</a:tblGrid>
                  <a:tr h="501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м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т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п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ф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д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г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и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>
                              <a:effectLst/>
                            </a:rPr>
                            <a:t>р</a:t>
                          </a:r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>
                              <a:effectLst/>
                            </a:rPr>
                            <a:t>н</a:t>
                          </a:r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>
                              <a:effectLst/>
                            </a:rPr>
                            <a:t>о</a:t>
                          </a:r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>
                              <a:effectLst/>
                            </a:rPr>
                            <a:t>е</a:t>
                          </a:r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а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22708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>
                              <a:effectLst/>
                            </a:rPr>
                            <a:t>-0,5</a:t>
                          </a:r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>
                              <a:effectLst/>
                            </a:rPr>
                            <a:t>1</a:t>
                          </a:r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3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8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2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>
                              <a:effectLst/>
                            </a:rPr>
                            <a:t>-15</a:t>
                          </a:r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-16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8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2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-5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800">
                                    <a:effectLst/>
                                    <a:latin typeface="Cambria Math" panose="02040503050406030204" pitchFamily="18" charset="0"/>
                                  </a:rPr>
                                  <m:t>0,1</m:t>
                                </m:r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0,5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5986033"/>
                  </p:ext>
                </p:extLst>
              </p:nvPr>
            </p:nvGraphicFramePr>
            <p:xfrm>
              <a:off x="467544" y="4869160"/>
              <a:ext cx="8280924" cy="1728192"/>
            </p:xfrm>
            <a:graphic>
              <a:graphicData uri="http://schemas.openxmlformats.org/drawingml/2006/table">
                <a:tbl>
                  <a:tblPr firstRow="1" firstCol="1" bandRow="1">
                    <a:tableStyleId>{5DA37D80-6434-44D0-A028-1B22A696006F}</a:tableStyleId>
                  </a:tblPr>
                  <a:tblGrid>
                    <a:gridCol w="982482"/>
                    <a:gridCol w="601694"/>
                    <a:gridCol w="576064"/>
                    <a:gridCol w="600068"/>
                    <a:gridCol w="768084"/>
                    <a:gridCol w="720080"/>
                    <a:gridCol w="720080"/>
                    <a:gridCol w="785986"/>
                    <a:gridCol w="456155"/>
                    <a:gridCol w="690077"/>
                    <a:gridCol w="818732"/>
                    <a:gridCol w="561422"/>
                  </a:tblGrid>
                  <a:tr h="501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м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т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п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ф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д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г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и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>
                              <a:effectLst/>
                            </a:rPr>
                            <a:t>р</a:t>
                          </a:r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>
                              <a:effectLst/>
                            </a:rPr>
                            <a:t>н</a:t>
                          </a:r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>
                              <a:effectLst/>
                            </a:rPr>
                            <a:t>о</a:t>
                          </a:r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>
                              <a:effectLst/>
                            </a:rPr>
                            <a:t>е</a:t>
                          </a:r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а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22708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>
                              <a:effectLst/>
                            </a:rPr>
                            <a:t>-0,5</a:t>
                          </a:r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>
                              <a:effectLst/>
                            </a:rPr>
                            <a:t>1</a:t>
                          </a:r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3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0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360317" t="-48259" r="-619048" b="-4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>
                              <a:effectLst/>
                            </a:rPr>
                            <a:t>-15</a:t>
                          </a:r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-16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632558" t="-48259" r="-321705" b="-4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-5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902655" t="-48259" r="-200885" b="-4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0,5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1377174" t="-48259" r="-1087" b="-49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948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229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Диофант Александрийский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620688"/>
            <a:ext cx="4104456" cy="4734921"/>
          </a:xfrm>
        </p:spPr>
      </p:pic>
    </p:spTree>
    <p:extLst>
      <p:ext uri="{BB962C8B-B14F-4D97-AF65-F5344CB8AC3E}">
        <p14:creationId xmlns:p14="http://schemas.microsoft.com/office/powerpoint/2010/main" val="17418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0"/>
            <a:ext cx="7024744" cy="1143000"/>
          </a:xfrm>
        </p:spPr>
        <p:txBody>
          <a:bodyPr/>
          <a:lstStyle/>
          <a:p>
            <a:pPr algn="ctr"/>
            <a:r>
              <a:rPr lang="ru-RU" dirty="0" smtClean="0"/>
              <a:t>Сравните: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87" y="1268760"/>
            <a:ext cx="5365220" cy="5075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7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024744" cy="1143000"/>
          </a:xfrm>
        </p:spPr>
        <p:txBody>
          <a:bodyPr/>
          <a:lstStyle/>
          <a:p>
            <a:r>
              <a:rPr lang="ru-RU" dirty="0" smtClean="0"/>
              <a:t>Найдите ошибку: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6912768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488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16" y="332656"/>
            <a:ext cx="7484567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134" y="4216009"/>
            <a:ext cx="3253730" cy="228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99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744" y="413896"/>
            <a:ext cx="7024744" cy="1143000"/>
          </a:xfrm>
        </p:spPr>
        <p:txBody>
          <a:bodyPr/>
          <a:lstStyle/>
          <a:p>
            <a:r>
              <a:rPr lang="ru-RU" dirty="0" smtClean="0"/>
              <a:t>Выполните вычисление: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4678660" cy="4575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000" y="1548543"/>
            <a:ext cx="4402232" cy="4688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77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</TotalTime>
  <Words>62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Century Gothic</vt:lpstr>
      <vt:lpstr>Times New Roman</vt:lpstr>
      <vt:lpstr>Wingdings 2</vt:lpstr>
      <vt:lpstr>Остин</vt:lpstr>
      <vt:lpstr>Классная работа. Тема: «Умножение»</vt:lpstr>
      <vt:lpstr>Расшифруйте имя древнегреческого математика.</vt:lpstr>
      <vt:lpstr>Диофант Александрийский</vt:lpstr>
      <vt:lpstr>Сравните:</vt:lpstr>
      <vt:lpstr>Найдите ошибку:</vt:lpstr>
      <vt:lpstr>Презентация PowerPoint</vt:lpstr>
      <vt:lpstr>Выполните вычисление: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Классная работа.</dc:title>
  <dc:creator>user</dc:creator>
  <cp:lastModifiedBy>User</cp:lastModifiedBy>
  <cp:revision>10</cp:revision>
  <dcterms:created xsi:type="dcterms:W3CDTF">2015-03-13T12:07:41Z</dcterms:created>
  <dcterms:modified xsi:type="dcterms:W3CDTF">2016-02-19T09:19:36Z</dcterms:modified>
</cp:coreProperties>
</file>