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7" r:id="rId3"/>
    <p:sldId id="259" r:id="rId4"/>
    <p:sldId id="258" r:id="rId5"/>
    <p:sldId id="261" r:id="rId6"/>
    <p:sldId id="267" r:id="rId7"/>
    <p:sldId id="268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5" d="100"/>
          <a:sy n="65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86C0CB-EF70-4844-93F3-3172731D8383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5C0CD0-FA35-4DC5-AEFD-060B401E38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2621"/>
          <a:stretch/>
        </p:blipFill>
        <p:spPr bwMode="auto">
          <a:xfrm>
            <a:off x="-25152" y="0"/>
            <a:ext cx="9138818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140968"/>
            <a:ext cx="727280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Счастливый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случай 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gifpark.su/Gifs/SMILES/2/36_2_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437112"/>
            <a:ext cx="1976443" cy="197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gifpark.su/Gifs/SMILES/2/36_2_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84988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7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4401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На своей могиле он завещал установить шар, вписанный в цилиндр</a:t>
            </a:r>
          </a:p>
        </p:txBody>
      </p:sp>
      <p:pic>
        <p:nvPicPr>
          <p:cNvPr id="3074" name="Picture 2" descr="C:\Users\USER\Desktop\КАРТИНКИ\Рисунок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b="5069"/>
          <a:stretch/>
        </p:blipFill>
        <p:spPr bwMode="auto">
          <a:xfrm>
            <a:off x="2031770" y="2028780"/>
            <a:ext cx="4968552" cy="48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8856984" cy="12527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Именно ему принадлежат </a:t>
            </a:r>
            <a:r>
              <a:rPr lang="ru-RU" sz="3600" b="1" dirty="0" smtClean="0">
                <a:solidFill>
                  <a:srgbClr val="FFFF00"/>
                </a:solidFill>
              </a:rPr>
              <a:t>слова  </a:t>
            </a:r>
            <a:r>
              <a:rPr lang="ru-RU" sz="3600" b="1" dirty="0">
                <a:solidFill>
                  <a:srgbClr val="FFFF00"/>
                </a:solidFill>
              </a:rPr>
              <a:t>“Дайте мне точку опоры, и я переверну весь мир!” </a:t>
            </a:r>
          </a:p>
        </p:txBody>
      </p:sp>
      <p:pic>
        <p:nvPicPr>
          <p:cNvPr id="4098" name="Picture 2" descr="C:\Users\USER\Desktop\КАРТИНКИ\Портфолио учителя физики  Сценарии внеклассных мероприятий_files\%D0%A0%D0%B8%D1%81%D1%83%D0%BD%D0%BE%D0%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416824" cy="49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 </a:t>
            </a:r>
            <a:r>
              <a:rPr lang="ru-RU" sz="3600" b="1" dirty="0">
                <a:solidFill>
                  <a:srgbClr val="FFFF00"/>
                </a:solidFill>
              </a:rPr>
              <a:t>Ему принадлежит возглас “Эврика”, прозвучавший вслед за сделанным им </a:t>
            </a:r>
            <a:r>
              <a:rPr lang="ru-RU" sz="3600" b="1" dirty="0" smtClean="0">
                <a:solidFill>
                  <a:srgbClr val="FFFF00"/>
                </a:solidFill>
              </a:rPr>
              <a:t>открытием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USER\Desktop\КАРТИНКИ\Портфолио учителя физики  Сценарии внеклассных мероприятий_files\%D0%A0%D0%B8%D1%81%D1%83%D0%BD%D0%BE%D0%B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2473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Этот ученый свои первые серьезные открытия сделал в студенческие годы</a:t>
            </a:r>
          </a:p>
        </p:txBody>
      </p:sp>
      <p:pic>
        <p:nvPicPr>
          <p:cNvPr id="6146" name="Picture 2" descr="C:\Users\USER\Desktop\КАРТИНКИ\Рисунок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После окончания университета он занялся исследованиями в области механики и астрономии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7170" name="Picture 2" descr="C:\Users\USER\Desktop\КАРТИНКИ\Рисунок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624736" cy="44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Им открыт закон инерции</a:t>
            </a:r>
          </a:p>
        </p:txBody>
      </p:sp>
      <p:pic>
        <p:nvPicPr>
          <p:cNvPr id="8194" name="Picture 2" descr="C:\Users\USER\Desktop\КАРТИНКИ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60404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rgbClr val="FFFF00"/>
                </a:solidFill>
              </a:rPr>
              <a:t>Он открыл 4 спутника у Юпитера и фазы Венеры</a:t>
            </a:r>
          </a:p>
        </p:txBody>
      </p:sp>
      <p:pic>
        <p:nvPicPr>
          <p:cNvPr id="9218" name="Picture 2" descr="C:\Users\USER\Desktop\КАРТИНКИ\Рисунок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0062"/>
            <a:ext cx="5257800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Для своих исследований свободного падения он использовал наклонную пизанскую башню</a:t>
            </a:r>
          </a:p>
        </p:txBody>
      </p:sp>
      <p:pic>
        <p:nvPicPr>
          <p:cNvPr id="10242" name="Picture 2" descr="C:\Users\USER\Desktop\КАРТИНКИ\Рисунок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32048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299"/>
            <a:ext cx="9144001" cy="38667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252728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FFFF00"/>
                </a:solidFill>
              </a:rPr>
              <a:t>В Англии в составе Лондона есть административный округ – Вестминстер. </a:t>
            </a:r>
            <a:r>
              <a:rPr lang="ru-RU" sz="2400" b="1" dirty="0" smtClean="0">
                <a:solidFill>
                  <a:srgbClr val="FFFF00"/>
                </a:solidFill>
              </a:rPr>
              <a:t> Тут </a:t>
            </a:r>
            <a:r>
              <a:rPr lang="ru-RU" sz="2400" b="1" dirty="0">
                <a:solidFill>
                  <a:srgbClr val="FFFF00"/>
                </a:solidFill>
              </a:rPr>
              <a:t>находится усыпальница английских королей – </a:t>
            </a:r>
            <a:r>
              <a:rPr lang="ru-RU" sz="2400" b="1" dirty="0" err="1">
                <a:solidFill>
                  <a:srgbClr val="FFFF00"/>
                </a:solidFill>
              </a:rPr>
              <a:t>Весминстерский</a:t>
            </a:r>
            <a:r>
              <a:rPr lang="ru-RU" sz="2400" b="1" dirty="0">
                <a:solidFill>
                  <a:srgbClr val="FFFF00"/>
                </a:solidFill>
              </a:rPr>
              <a:t> собор. </a:t>
            </a:r>
            <a:r>
              <a:rPr lang="ru-RU" sz="2400" b="1" dirty="0" smtClean="0">
                <a:solidFill>
                  <a:srgbClr val="FFFF00"/>
                </a:solidFill>
              </a:rPr>
              <a:t> Среди </a:t>
            </a:r>
            <a:r>
              <a:rPr lang="ru-RU" sz="2400" b="1" dirty="0">
                <a:solidFill>
                  <a:srgbClr val="FFFF00"/>
                </a:solidFill>
              </a:rPr>
              <a:t>королевских усыпальниц есть могила того, кто не принадлежал к королевской династии. На памятнике высечены слова: «Пусть смертные радуются, что существовало такое украшение рода человеческого</a:t>
            </a:r>
            <a:r>
              <a:rPr lang="ru-RU" sz="2000" b="1" dirty="0">
                <a:solidFill>
                  <a:srgbClr val="FFFF00"/>
                </a:solidFill>
              </a:rPr>
              <a:t>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USER\Desktop\КАРТИНКИ\Рисунок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 bwMode="auto">
          <a:xfrm>
            <a:off x="1619672" y="2521974"/>
            <a:ext cx="5904656" cy="43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sz="3600" b="1" dirty="0">
                <a:solidFill>
                  <a:srgbClr val="FFFF00"/>
                </a:solidFill>
              </a:rPr>
              <a:t>Этот английский </a:t>
            </a:r>
            <a:r>
              <a:rPr lang="ru-RU" sz="3600" b="1" dirty="0" smtClean="0">
                <a:solidFill>
                  <a:srgbClr val="FFFF00"/>
                </a:solidFill>
              </a:rPr>
              <a:t>учёный </a:t>
            </a:r>
            <a:r>
              <a:rPr lang="ru-RU" sz="3600" b="1" dirty="0">
                <a:solidFill>
                  <a:srgbClr val="FFFF00"/>
                </a:solidFill>
              </a:rPr>
              <a:t>свои первые открытия в области математики и физики сделал в 24 года</a:t>
            </a:r>
          </a:p>
        </p:txBody>
      </p:sp>
      <p:pic>
        <p:nvPicPr>
          <p:cNvPr id="12290" name="Picture 2" descr="C:\Users\USER\Desktop\КАРТИНКИ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912768" cy="43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856"/>
          <a:stretch/>
        </p:blipFill>
        <p:spPr bwMode="auto">
          <a:xfrm>
            <a:off x="19970" y="30811"/>
            <a:ext cx="9124030" cy="68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970" y="2204864"/>
            <a:ext cx="8872510" cy="4248472"/>
          </a:xfrm>
        </p:spPr>
        <p:txBody>
          <a:bodyPr>
            <a:noAutofit/>
          </a:bodyPr>
          <a:lstStyle/>
          <a:p>
            <a:r>
              <a:rPr lang="ru-RU" sz="2000" b="1" spc="300" dirty="0"/>
              <a:t>Трудно было человеку миллионы лет назад.</a:t>
            </a:r>
            <a:br>
              <a:rPr lang="ru-RU" sz="2000" b="1" spc="300" dirty="0"/>
            </a:br>
            <a:r>
              <a:rPr lang="ru-RU" sz="2000" b="1" spc="300" dirty="0"/>
              <a:t>Он совсем не знал природы,</a:t>
            </a:r>
            <a:br>
              <a:rPr lang="ru-RU" sz="2000" b="1" spc="300" dirty="0"/>
            </a:br>
            <a:r>
              <a:rPr lang="ru-RU" sz="2000" b="1" spc="300" dirty="0"/>
              <a:t>Слепо верил в чудеса.</a:t>
            </a:r>
            <a:br>
              <a:rPr lang="ru-RU" sz="2000" b="1" spc="300" dirty="0"/>
            </a:br>
            <a:r>
              <a:rPr lang="ru-RU" sz="2000" b="1" spc="300" dirty="0"/>
              <a:t>Он всего, всего боялся</a:t>
            </a:r>
            <a:br>
              <a:rPr lang="ru-RU" sz="2000" b="1" spc="300" dirty="0"/>
            </a:br>
            <a:r>
              <a:rPr lang="ru-RU" sz="2000" b="1" spc="300" dirty="0"/>
              <a:t>И не знал, как объяснить</a:t>
            </a:r>
            <a:br>
              <a:rPr lang="ru-RU" sz="2000" b="1" spc="300" dirty="0"/>
            </a:br>
            <a:r>
              <a:rPr lang="ru-RU" sz="2000" b="1" spc="300" dirty="0"/>
              <a:t>Бурю, гром, землетрясенье,</a:t>
            </a:r>
            <a:br>
              <a:rPr lang="ru-RU" sz="2000" b="1" spc="300" dirty="0"/>
            </a:br>
            <a:r>
              <a:rPr lang="ru-RU" sz="2000" b="1" spc="300" dirty="0"/>
              <a:t>Трудно было ему жить.</a:t>
            </a:r>
            <a:br>
              <a:rPr lang="ru-RU" sz="2000" b="1" spc="300" dirty="0"/>
            </a:br>
            <a:r>
              <a:rPr lang="ru-RU" sz="2000" b="1" spc="300" dirty="0"/>
              <a:t>И решил он: что ж бояться,</a:t>
            </a:r>
            <a:br>
              <a:rPr lang="ru-RU" sz="2000" b="1" spc="300" dirty="0"/>
            </a:br>
            <a:r>
              <a:rPr lang="ru-RU" sz="2000" b="1" spc="300" dirty="0"/>
              <a:t>Лучше просто все узнать,</a:t>
            </a:r>
            <a:br>
              <a:rPr lang="ru-RU" sz="2000" b="1" spc="300" dirty="0"/>
            </a:br>
            <a:r>
              <a:rPr lang="ru-RU" sz="2000" b="1" spc="300" dirty="0"/>
              <a:t>Самому во все вмешаться,</a:t>
            </a:r>
            <a:br>
              <a:rPr lang="ru-RU" sz="2000" b="1" spc="300" dirty="0"/>
            </a:br>
            <a:r>
              <a:rPr lang="ru-RU" sz="2000" b="1" spc="300" dirty="0"/>
              <a:t>Людям правду рассказать.</a:t>
            </a:r>
            <a:br>
              <a:rPr lang="ru-RU" sz="2000" b="1" spc="300" dirty="0"/>
            </a:br>
            <a:r>
              <a:rPr lang="ru-RU" sz="2000" b="1" spc="300" dirty="0"/>
              <a:t>Создал он земли науку,</a:t>
            </a:r>
            <a:br>
              <a:rPr lang="ru-RU" sz="2000" b="1" spc="300" dirty="0"/>
            </a:br>
            <a:r>
              <a:rPr lang="ru-RU" sz="2000" b="1" spc="300" dirty="0"/>
              <a:t>Кратко «физикой» назвал,</a:t>
            </a:r>
            <a:br>
              <a:rPr lang="ru-RU" sz="2000" b="1" spc="300" dirty="0"/>
            </a:br>
            <a:r>
              <a:rPr lang="ru-RU" sz="2000" b="1" spc="300" dirty="0"/>
              <a:t>Под названьем тем коротким</a:t>
            </a:r>
            <a:br>
              <a:rPr lang="ru-RU" sz="2000" b="1" spc="300" dirty="0"/>
            </a:br>
            <a:r>
              <a:rPr lang="ru-RU" sz="2000" b="1" spc="300" dirty="0"/>
              <a:t>Он природу распознал</a:t>
            </a:r>
            <a:r>
              <a:rPr lang="ru-RU" sz="2000" b="1" spc="300" dirty="0" smtClean="0"/>
              <a:t>.</a:t>
            </a:r>
            <a:endParaRPr lang="ru-RU" sz="2000" b="1" spc="3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58" y="3438724"/>
            <a:ext cx="36816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" y="438"/>
            <a:ext cx="9255707" cy="35005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2527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FF00"/>
                </a:solidFill>
              </a:rPr>
              <a:t>В 1695 г. Он получил должность смотрителя Монетного двора Великобритании, </a:t>
            </a:r>
            <a:r>
              <a:rPr lang="ru-RU" sz="3200" b="1" dirty="0" smtClean="0">
                <a:solidFill>
                  <a:srgbClr val="FFFF00"/>
                </a:solidFill>
              </a:rPr>
              <a:t> а  </a:t>
            </a:r>
            <a:r>
              <a:rPr lang="ru-RU" sz="3200" b="1" dirty="0">
                <a:solidFill>
                  <a:srgbClr val="FFFF00"/>
                </a:solidFill>
              </a:rPr>
              <a:t>через </a:t>
            </a:r>
            <a:r>
              <a:rPr lang="ru-RU" sz="3200" b="1" dirty="0" smtClean="0">
                <a:solidFill>
                  <a:srgbClr val="FFFF00"/>
                </a:solidFill>
              </a:rPr>
              <a:t> 4 </a:t>
            </a:r>
            <a:r>
              <a:rPr lang="ru-RU" sz="3200" b="1" dirty="0">
                <a:solidFill>
                  <a:srgbClr val="FFFF00"/>
                </a:solidFill>
              </a:rPr>
              <a:t>года – он стал его директором: ему была поручена чеканка всех монет страны</a:t>
            </a:r>
          </a:p>
        </p:txBody>
      </p:sp>
      <p:pic>
        <p:nvPicPr>
          <p:cNvPr id="13314" name="Picture 2" descr="C:\Users\USER\Desktop\КАРТИНКИ\Рисунок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/>
          <a:stretch/>
        </p:blipFill>
        <p:spPr bwMode="auto">
          <a:xfrm>
            <a:off x="1475656" y="2507226"/>
            <a:ext cx="7344816" cy="43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8"/>
            <a:ext cx="9225340" cy="37079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492896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FF00"/>
                </a:solidFill>
              </a:rPr>
              <a:t>О </a:t>
            </a:r>
            <a:r>
              <a:rPr lang="ru-RU" sz="3100" b="1" dirty="0" smtClean="0">
                <a:solidFill>
                  <a:srgbClr val="FFFF00"/>
                </a:solidFill>
              </a:rPr>
              <a:t>нём </a:t>
            </a:r>
            <a:r>
              <a:rPr lang="ru-RU" sz="3100" b="1" dirty="0">
                <a:solidFill>
                  <a:srgbClr val="FFFF00"/>
                </a:solidFill>
              </a:rPr>
              <a:t>написано много книг</a:t>
            </a:r>
            <a:r>
              <a:rPr lang="ru-RU" sz="3100" b="1" dirty="0" smtClean="0">
                <a:solidFill>
                  <a:srgbClr val="FFFF00"/>
                </a:solidFill>
              </a:rPr>
              <a:t>.  </a:t>
            </a:r>
            <a:r>
              <a:rPr lang="ru-RU" sz="3100" b="1" dirty="0">
                <a:solidFill>
                  <a:srgbClr val="FFFF00"/>
                </a:solidFill>
              </a:rPr>
              <a:t>Он считается одним из оригинальных мыслителей. </a:t>
            </a:r>
            <a:r>
              <a:rPr lang="ru-RU" sz="3100" b="1" dirty="0" smtClean="0">
                <a:solidFill>
                  <a:srgbClr val="FFFF00"/>
                </a:solidFill>
              </a:rPr>
              <a:t> Открыл </a:t>
            </a:r>
            <a:r>
              <a:rPr lang="ru-RU" sz="3100" b="1" dirty="0">
                <a:solidFill>
                  <a:srgbClr val="FFFF00"/>
                </a:solidFill>
              </a:rPr>
              <a:t>законы движения, закон всемирного тяготения, впервые доказал, что свет состоит из всех цветов спектра</a:t>
            </a:r>
          </a:p>
        </p:txBody>
      </p:sp>
      <p:pic>
        <p:nvPicPr>
          <p:cNvPr id="14338" name="Picture 2" descr="C:\Users\USER\Desktop\КАРТИНКИ\Рисунок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6925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FF00"/>
                </a:solidFill>
              </a:rPr>
              <a:t>В родовом поместье </a:t>
            </a:r>
            <a:r>
              <a:rPr lang="ru-RU" sz="3200" b="1" dirty="0" err="1">
                <a:solidFill>
                  <a:srgbClr val="FFFF00"/>
                </a:solidFill>
              </a:rPr>
              <a:t>Вулдсторпе</a:t>
            </a:r>
            <a:r>
              <a:rPr lang="ru-RU" sz="3200" b="1" dirty="0">
                <a:solidFill>
                  <a:srgbClr val="FFFF00"/>
                </a:solidFill>
              </a:rPr>
              <a:t> росла в саду яблоня, плоды которой прославились на весь мир</a:t>
            </a:r>
          </a:p>
        </p:txBody>
      </p:sp>
      <p:pic>
        <p:nvPicPr>
          <p:cNvPr id="15362" name="Picture 2" descr="C:\Users\USER\Desktop\КАРТИНКИ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53" y="1844824"/>
            <a:ext cx="5616624" cy="48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r>
              <a:rPr lang="ru-RU" sz="3600" b="1" dirty="0">
                <a:solidFill>
                  <a:srgbClr val="FFFF00"/>
                </a:solidFill>
              </a:rPr>
              <a:t>С шести лет этот ученый начал заниматься игрой на скрипке, а в гимназии он не был в числе первых учеников</a:t>
            </a:r>
          </a:p>
        </p:txBody>
      </p:sp>
      <p:pic>
        <p:nvPicPr>
          <p:cNvPr id="16386" name="Picture 2" descr="C:\Users\USER\Desktop\КАРТИНКИ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968552" cy="44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r>
              <a:rPr lang="ru-RU" b="1" dirty="0">
                <a:solidFill>
                  <a:srgbClr val="FFFF00"/>
                </a:solidFill>
              </a:rPr>
              <a:t>Свой трудовой путь начал в качестве школьного учителя</a:t>
            </a:r>
          </a:p>
        </p:txBody>
      </p:sp>
      <p:pic>
        <p:nvPicPr>
          <p:cNvPr id="17410" name="Picture 2" descr="C:\Users\USER\Desktop\КАРТИНКИ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960440" cy="53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2527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FF00"/>
                </a:solidFill>
              </a:rPr>
              <a:t>Нобелевскую премию он получил в 1921 г. за физико-математические исследования законов фотоэффекта</a:t>
            </a:r>
          </a:p>
        </p:txBody>
      </p:sp>
      <p:pic>
        <p:nvPicPr>
          <p:cNvPr id="18434" name="Picture 2" descr="C:\Users\USER\Desktop\КАРТИНКИ\Рисунок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988840"/>
            <a:ext cx="6170421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7245" cy="33569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9036496" cy="1252728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 </a:t>
            </a:r>
            <a:r>
              <a:rPr lang="ru-RU" sz="2800" b="1" dirty="0">
                <a:solidFill>
                  <a:srgbClr val="FFFF00"/>
                </a:solidFill>
              </a:rPr>
              <a:t>Его письмо президенту США в 1940 г. стимулировало организацию ядерных исследований в этой стране. Был убеждённым демократическим социалистом, гуманистом, пацифистом и антифашистом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9458" name="Picture 2" descr="C:\Users\USER\Desktop\КАРТИНКИ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336704" cy="448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07444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rgbClr val="FFFF00"/>
                </a:solidFill>
              </a:rPr>
              <a:t>А это самое смешное фото ученого</a:t>
            </a:r>
          </a:p>
        </p:txBody>
      </p:sp>
      <p:pic>
        <p:nvPicPr>
          <p:cNvPr id="20482" name="Picture 2" descr="C:\Users\USER\Desktop\КАРТИНКИ\Рисунок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/>
          <a:stretch/>
        </p:blipFill>
        <p:spPr bwMode="auto">
          <a:xfrm>
            <a:off x="2555776" y="1504335"/>
            <a:ext cx="4176464" cy="53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856"/>
          <a:stretch/>
        </p:blipFill>
        <p:spPr bwMode="auto">
          <a:xfrm>
            <a:off x="19970" y="30811"/>
            <a:ext cx="9124030" cy="68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gifpark.su/Gifs/SMILES/2/36_16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61793"/>
            <a:ext cx="4578302" cy="457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9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856"/>
          <a:stretch/>
        </p:blipFill>
        <p:spPr bwMode="auto">
          <a:xfrm>
            <a:off x="19970" y="30811"/>
            <a:ext cx="9124030" cy="68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70" y="2060848"/>
            <a:ext cx="912403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Первый </a:t>
            </a:r>
            <a:r>
              <a:rPr lang="ru-RU" sz="8000" b="1" dirty="0">
                <a:solidFill>
                  <a:srgbClr val="C00000"/>
                </a:solidFill>
              </a:rPr>
              <a:t>гейм</a:t>
            </a:r>
            <a:r>
              <a:rPr lang="ru-RU" sz="8000" b="1" dirty="0"/>
              <a:t> </a:t>
            </a:r>
            <a:r>
              <a:rPr lang="ru-RU" sz="8000" b="1" dirty="0" smtClean="0"/>
              <a:t>          			    «разминка»</a:t>
            </a:r>
            <a:endParaRPr lang="ru-RU" sz="8000" b="1" dirty="0"/>
          </a:p>
        </p:txBody>
      </p:sp>
      <p:pic>
        <p:nvPicPr>
          <p:cNvPr id="5" name="Picture 8" descr="http://www.gifpark.su/Gifs/SMILES/2/36_2_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473841"/>
            <a:ext cx="3550597" cy="319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www.gifpark.su/Gifs/SMILES/2/36_2_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540489"/>
            <a:ext cx="2365434" cy="21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1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856"/>
          <a:stretch/>
        </p:blipFill>
        <p:spPr bwMode="auto">
          <a:xfrm>
            <a:off x="19970" y="30811"/>
            <a:ext cx="9124030" cy="68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Второй гейм </a:t>
            </a:r>
            <a:r>
              <a:rPr lang="ru-RU" sz="6000" b="1" dirty="0" smtClean="0"/>
              <a:t> </a:t>
            </a:r>
          </a:p>
          <a:p>
            <a:pPr marL="0" indent="0" algn="r">
              <a:buNone/>
            </a:pPr>
            <a:r>
              <a:rPr lang="ru-RU" sz="6000" b="1" dirty="0" smtClean="0"/>
              <a:t>«</a:t>
            </a:r>
            <a:r>
              <a:rPr lang="ru-RU" sz="6000" b="1" dirty="0"/>
              <a:t>Заморочки </a:t>
            </a:r>
            <a:endParaRPr lang="ru-RU" sz="6000" b="1" dirty="0" smtClean="0"/>
          </a:p>
          <a:p>
            <a:pPr marL="0" indent="0" algn="r">
              <a:buNone/>
            </a:pPr>
            <a:r>
              <a:rPr lang="ru-RU" sz="6000" b="1" dirty="0" smtClean="0"/>
              <a:t>из </a:t>
            </a:r>
            <a:r>
              <a:rPr lang="ru-RU" sz="6000" b="1" dirty="0"/>
              <a:t>бочки</a:t>
            </a:r>
            <a:r>
              <a:rPr lang="ru-RU" sz="6000" b="1" dirty="0" smtClean="0"/>
              <a:t>»</a:t>
            </a:r>
            <a:endParaRPr lang="ru-RU" sz="6000" b="1" dirty="0"/>
          </a:p>
        </p:txBody>
      </p:sp>
      <p:pic>
        <p:nvPicPr>
          <p:cNvPr id="1026" name="Picture 2" descr="C:\Users\USER\Desktop\454545\загруженно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695191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ifpark.su/Gifs/SMILES/2/36_2_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157192"/>
            <a:ext cx="1714512" cy="154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8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856"/>
          <a:stretch/>
        </p:blipFill>
        <p:spPr bwMode="auto">
          <a:xfrm>
            <a:off x="19970" y="30811"/>
            <a:ext cx="9124030" cy="68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2"/>
            <a:ext cx="8964488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Третий </a:t>
            </a:r>
            <a:r>
              <a:rPr lang="ru-RU" sz="6000" b="1" dirty="0">
                <a:solidFill>
                  <a:srgbClr val="C00000"/>
                </a:solidFill>
              </a:rPr>
              <a:t> гейм 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6000" dirty="0"/>
              <a:t> </a:t>
            </a:r>
            <a:r>
              <a:rPr lang="ru-RU" sz="6000" dirty="0" smtClean="0"/>
              <a:t>                                    </a:t>
            </a:r>
          </a:p>
          <a:p>
            <a:pPr marL="0" indent="0" algn="r">
              <a:buNone/>
            </a:pPr>
            <a:r>
              <a:rPr lang="ru-RU" sz="6000" b="1" dirty="0" smtClean="0"/>
              <a:t>«</a:t>
            </a:r>
            <a:r>
              <a:rPr lang="ru-RU" sz="6000" b="1" dirty="0"/>
              <a:t>Ты мне – я тебе»</a:t>
            </a:r>
          </a:p>
        </p:txBody>
      </p:sp>
      <p:pic>
        <p:nvPicPr>
          <p:cNvPr id="2050" name="Picture 2" descr="C:\Users\USER\Desktop\454545\7y8OnTk3v6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" y="3501008"/>
            <a:ext cx="310622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ifpark.su/Gifs/SMILES/2/36_16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2520280" cy="231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gifpark.su/Gifs/SMILES/2/36_12_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150" y="5240470"/>
            <a:ext cx="1836204" cy="165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856"/>
          <a:stretch/>
        </p:blipFill>
        <p:spPr bwMode="auto">
          <a:xfrm>
            <a:off x="19970" y="30811"/>
            <a:ext cx="9124030" cy="68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820472" cy="49280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Четвёртый   гейм </a:t>
            </a:r>
          </a:p>
          <a:p>
            <a:pPr marL="0" indent="0">
              <a:buNone/>
            </a:pPr>
            <a:r>
              <a:rPr lang="ru-RU" sz="9500" dirty="0"/>
              <a:t> </a:t>
            </a:r>
            <a:r>
              <a:rPr lang="ru-RU" sz="9500" dirty="0" smtClean="0"/>
              <a:t>                               </a:t>
            </a:r>
          </a:p>
          <a:p>
            <a:pPr marL="0" indent="0" algn="r">
              <a:buNone/>
            </a:pPr>
            <a:r>
              <a:rPr lang="ru-RU" sz="8000" dirty="0" smtClean="0"/>
              <a:t>конкурс </a:t>
            </a:r>
          </a:p>
          <a:p>
            <a:pPr marL="0" indent="0" algn="r">
              <a:buNone/>
            </a:pPr>
            <a:r>
              <a:rPr lang="ru-RU" sz="8000" dirty="0" smtClean="0"/>
              <a:t>капитанов</a:t>
            </a:r>
            <a:endParaRPr lang="ru-RU" sz="8000" dirty="0"/>
          </a:p>
        </p:txBody>
      </p:sp>
      <p:pic>
        <p:nvPicPr>
          <p:cNvPr id="3074" name="Picture 2" descr="C:\Users\USER\Desktop\454545\250px-Captainmar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2584"/>
            <a:ext cx="2520280" cy="38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ifpark.su/Gifs/SMILES/2/36_10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7" y="2090760"/>
            <a:ext cx="2973861" cy="234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2856"/>
          <a:stretch/>
        </p:blipFill>
        <p:spPr bwMode="auto">
          <a:xfrm>
            <a:off x="19970" y="30811"/>
            <a:ext cx="9124030" cy="68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Пятый  гейм </a:t>
            </a:r>
          </a:p>
          <a:p>
            <a:pPr marL="0" indent="0" algn="r"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                          </a:t>
            </a:r>
          </a:p>
          <a:p>
            <a:pPr marL="0" indent="0" algn="r">
              <a:buNone/>
            </a:pPr>
            <a:r>
              <a:rPr lang="ru-RU" sz="6600" dirty="0" smtClean="0"/>
              <a:t>«Гонка за </a:t>
            </a:r>
          </a:p>
          <a:p>
            <a:pPr marL="0" indent="0" algn="r">
              <a:buNone/>
            </a:pPr>
            <a:r>
              <a:rPr lang="ru-RU" sz="6600" dirty="0" smtClean="0"/>
              <a:t>лидером»</a:t>
            </a:r>
            <a:endParaRPr lang="ru-RU" sz="6600" dirty="0"/>
          </a:p>
        </p:txBody>
      </p:sp>
      <p:pic>
        <p:nvPicPr>
          <p:cNvPr id="4098" name="Picture 2" descr="C:\Users\USER\Desktop\454545\ti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96952"/>
            <a:ext cx="500055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ifpark.su/Gifs/SMILES/2/36_2_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9" y="1916833"/>
            <a:ext cx="252027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066" y="332656"/>
            <a:ext cx="8637413" cy="201622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Он один из первых ученых, работавших на войну, и первая жертва войны среди людей науки</a:t>
            </a:r>
            <a:r>
              <a:rPr lang="ru-RU" sz="4800" b="1" dirty="0">
                <a:solidFill>
                  <a:srgbClr val="FFFF00"/>
                </a:solidFill>
              </a:rPr>
              <a:t/>
            </a:r>
            <a:br>
              <a:rPr lang="ru-RU" sz="4800" b="1" dirty="0">
                <a:solidFill>
                  <a:srgbClr val="FFFF00"/>
                </a:solidFill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КАРТИ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2438"/>
            <a:ext cx="7632848" cy="48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Он крупный изобретатель. Его изобретения широко </a:t>
            </a:r>
            <a:r>
              <a:rPr lang="ru-RU" b="1" dirty="0" smtClean="0">
                <a:solidFill>
                  <a:srgbClr val="FFFF00"/>
                </a:solidFill>
              </a:rPr>
              <a:t>известны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2050" name="Picture 2" descr="C:\Users\USER\Desktop\КАРТИНКИ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5850"/>
            <a:ext cx="7488832" cy="4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209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 один из первых ученых, работавших на войну, и первая жертва войны среди людей науки </vt:lpstr>
      <vt:lpstr>Он крупный изобретатель. Его изобретения широко известны </vt:lpstr>
      <vt:lpstr>На своей могиле он завещал установить шар, вписанный в цилиндр</vt:lpstr>
      <vt:lpstr>Именно ему принадлежат слова  “Дайте мне точку опоры, и я переверну весь мир!” </vt:lpstr>
      <vt:lpstr> Ему принадлежит возглас “Эврика”, прозвучавший вслед за сделанным им открытием</vt:lpstr>
      <vt:lpstr>Этот ученый свои первые серьезные открытия сделал в студенческие годы</vt:lpstr>
      <vt:lpstr>После окончания университета он занялся исследованиями в области механики и астрономии. </vt:lpstr>
      <vt:lpstr>Им открыт закон инерции</vt:lpstr>
      <vt:lpstr> Он открыл 4 спутника у Юпитера и фазы Венеры</vt:lpstr>
      <vt:lpstr>Для своих исследований свободного падения он использовал наклонную пизанскую башню</vt:lpstr>
      <vt:lpstr> В Англии в составе Лондона есть административный округ – Вестминстер.  Тут находится усыпальница английских королей – Весминстерский собор.  Среди королевских усыпальниц есть могила того, кто не принадлежал к королевской династии. На памятнике высечены слова: «Пусть смертные радуются, что существовало такое украшение рода человеческого»</vt:lpstr>
      <vt:lpstr> Этот английский учёный свои первые открытия в области математики и физики сделал в 24 года</vt:lpstr>
      <vt:lpstr>В 1695 г. Он получил должность смотрителя Монетного двора Великобритании,  а  через  4 года – он стал его директором: ему была поручена чеканка всех монет страны</vt:lpstr>
      <vt:lpstr>О нём написано много книг.  Он считается одним из оригинальных мыслителей.  Открыл законы движения, закон всемирного тяготения, впервые доказал, что свет состоит из всех цветов спектра</vt:lpstr>
      <vt:lpstr>В родовом поместье Вулдсторпе росла в саду яблоня, плоды которой прославились на весь мир</vt:lpstr>
      <vt:lpstr> С шести лет этот ученый начал заниматься игрой на скрипке, а в гимназии он не был в числе первых учеников</vt:lpstr>
      <vt:lpstr> Свой трудовой путь начал в качестве школьного учителя</vt:lpstr>
      <vt:lpstr>Нобелевскую премию он получил в 1921 г. за физико-математические исследования законов фотоэффекта</vt:lpstr>
      <vt:lpstr> Его письмо президенту США в 1940 г. стимулировало организацию ядерных исследований в этой стране. Был убеждённым демократическим социалистом, гуманистом, пацифистом и антифашистом.</vt:lpstr>
      <vt:lpstr> А это самое смешное фото ученого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2014-02-21T18:57:24Z</dcterms:created>
  <dcterms:modified xsi:type="dcterms:W3CDTF">2014-02-25T19:30:54Z</dcterms:modified>
</cp:coreProperties>
</file>