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8" r:id="rId3"/>
    <p:sldId id="289" r:id="rId4"/>
    <p:sldId id="295" r:id="rId5"/>
    <p:sldId id="257" r:id="rId6"/>
    <p:sldId id="291" r:id="rId7"/>
    <p:sldId id="292" r:id="rId8"/>
    <p:sldId id="293" r:id="rId9"/>
    <p:sldId id="294" r:id="rId10"/>
    <p:sldId id="302" r:id="rId11"/>
    <p:sldId id="303" r:id="rId12"/>
    <p:sldId id="296" r:id="rId13"/>
    <p:sldId id="297" r:id="rId14"/>
    <p:sldId id="298" r:id="rId15"/>
    <p:sldId id="299" r:id="rId16"/>
    <p:sldId id="306" r:id="rId17"/>
    <p:sldId id="307" r:id="rId18"/>
    <p:sldId id="301" r:id="rId19"/>
    <p:sldId id="304" r:id="rId20"/>
    <p:sldId id="282" r:id="rId21"/>
    <p:sldId id="309" r:id="rId22"/>
    <p:sldId id="30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4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1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20.wmf"/><Relationship Id="rId7" Type="http://schemas.openxmlformats.org/officeDocument/2006/relationships/image" Target="../media/image47.wmf"/><Relationship Id="rId2" Type="http://schemas.openxmlformats.org/officeDocument/2006/relationships/image" Target="../media/image45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4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20.wmf"/><Relationship Id="rId7" Type="http://schemas.openxmlformats.org/officeDocument/2006/relationships/image" Target="../media/image47.wmf"/><Relationship Id="rId2" Type="http://schemas.openxmlformats.org/officeDocument/2006/relationships/image" Target="../media/image45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0" Type="http://schemas.openxmlformats.org/officeDocument/2006/relationships/image" Target="../media/image50.wmf"/><Relationship Id="rId4" Type="http://schemas.openxmlformats.org/officeDocument/2006/relationships/image" Target="../media/image29.wmf"/><Relationship Id="rId9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95AA6-0F97-4A3A-BAC9-8D298765E343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BA845-1317-4853-998D-57572D8B8D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CF59B-E434-4947-BF85-00C2A4A2AB61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B377F-AC17-4FBC-9414-A761DD8A12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0EAF8-F4E8-408A-BA9D-C44B6B61E7D3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D21B1-4C40-418D-BFFB-7CA558E00C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E3605-58B8-43D2-B803-AB71E8277D17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66236-5EF4-47C2-8757-BA6EF3F76D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21301-7C3B-4F58-BCAA-18B51F82A72C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82C9F-80EF-4400-A235-03001034C7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E5D8D-C428-4758-9EB7-183D46880B7E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4E32-CBCD-4522-842D-8AE5D7A4E9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00540-3360-408E-8C30-F8D9C2EA32B1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EAE7D-5301-4BC6-BE8D-72ACF9B2A8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EC12BA-6F8D-47C2-8F97-856324CC9239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0C975-96A8-4B5D-B655-0C756AB0D8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98934-490F-446D-8B42-E9ABF44627D1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71935-3C22-4769-B201-49EF4DC5DB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1F925-8CD0-415C-B28A-09AA1926F8F5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00F4C-B02E-441B-BAA0-9757339BD2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607D94-F6A3-41A6-9DBA-B8EAD1EEB1C8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C12DF-0629-43A2-8CC8-5EB88865B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F0786E-2598-492E-8AAE-C55D8B9BECAF}" type="datetimeFigureOut">
              <a:rPr lang="ru-RU" smtClean="0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7C76BF-5E22-4F42-B4F6-548336B56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15.xml"/><Relationship Id="rId12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13.xml"/><Relationship Id="rId15" Type="http://schemas.openxmlformats.org/officeDocument/2006/relationships/slide" Target="slide20.xml"/><Relationship Id="rId10" Type="http://schemas.openxmlformats.org/officeDocument/2006/relationships/slide" Target="slide4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slide" Target="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10" Type="http://schemas.openxmlformats.org/officeDocument/2006/relationships/slide" Target="slide10.xml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slide" Target="slide10.xml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1.bin"/><Relationship Id="rId10" Type="http://schemas.openxmlformats.org/officeDocument/2006/relationships/slide" Target="slide10.xml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5.bin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Отгадайте ребус</a:t>
            </a:r>
            <a:endParaRPr lang="ru-RU" sz="8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dr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000240"/>
            <a:ext cx="8452728" cy="4137388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5288340"/>
            <a:ext cx="63830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ДРОБЬ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7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2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5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4"/>
          <p:cNvGrpSpPr/>
          <p:nvPr/>
        </p:nvGrpSpPr>
        <p:grpSpPr>
          <a:xfrm>
            <a:off x="2643174" y="785794"/>
            <a:ext cx="5113953" cy="5715040"/>
            <a:chOff x="2714612" y="785794"/>
            <a:chExt cx="5113953" cy="5715040"/>
          </a:xfrm>
        </p:grpSpPr>
        <p:sp>
          <p:nvSpPr>
            <p:cNvPr id="65" name="Прямоугольник 64">
              <a:hlinkClick r:id="rId2" action="ppaction://hlinksldjump"/>
            </p:cNvPr>
            <p:cNvSpPr/>
            <p:nvPr/>
          </p:nvSpPr>
          <p:spPr bwMode="auto">
            <a:xfrm>
              <a:off x="7643834" y="5286388"/>
              <a:ext cx="184731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grpSp>
          <p:nvGrpSpPr>
            <p:cNvPr id="4" name="Группа 88"/>
            <p:cNvGrpSpPr>
              <a:grpSpLocks/>
            </p:cNvGrpSpPr>
            <p:nvPr/>
          </p:nvGrpSpPr>
          <p:grpSpPr bwMode="auto">
            <a:xfrm>
              <a:off x="2714612" y="785794"/>
              <a:ext cx="4099939" cy="5715040"/>
              <a:chOff x="2902841" y="571442"/>
              <a:chExt cx="4100177" cy="5715100"/>
            </a:xfrm>
          </p:grpSpPr>
          <p:sp>
            <p:nvSpPr>
              <p:cNvPr id="21" name="Дуга 20"/>
              <p:cNvSpPr/>
              <p:nvPr/>
            </p:nvSpPr>
            <p:spPr>
              <a:xfrm>
                <a:off x="4286356" y="571442"/>
                <a:ext cx="1285950" cy="1285909"/>
              </a:xfrm>
              <a:prstGeom prst="arc">
                <a:avLst>
                  <a:gd name="adj1" fmla="val 10653981"/>
                  <a:gd name="adj2" fmla="val 0"/>
                </a:avLst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6" name="Группа 85"/>
              <p:cNvGrpSpPr>
                <a:grpSpLocks/>
              </p:cNvGrpSpPr>
              <p:nvPr/>
            </p:nvGrpSpPr>
            <p:grpSpPr bwMode="auto">
              <a:xfrm>
                <a:off x="2902841" y="642881"/>
                <a:ext cx="4100177" cy="5643661"/>
                <a:chOff x="2101580" y="949593"/>
                <a:chExt cx="3823720" cy="4815924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rot="5400000" flipH="1" flipV="1">
                  <a:off x="2891304" y="2385828"/>
                  <a:ext cx="2133639" cy="2065379"/>
                </a:xfrm>
                <a:prstGeom prst="line">
                  <a:avLst/>
                </a:prstGeom>
                <a:ln w="508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3295875" y="2910975"/>
                  <a:ext cx="2499398" cy="2356233"/>
                </a:xfrm>
                <a:prstGeom prst="line">
                  <a:avLst/>
                </a:prstGeom>
                <a:ln w="57150"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2293662" y="2804907"/>
                  <a:ext cx="2438443" cy="2507402"/>
                </a:xfrm>
                <a:prstGeom prst="line">
                  <a:avLst/>
                </a:prstGeom>
                <a:ln w="508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>
                  <a:endCxn id="21" idx="2"/>
                </p:cNvCxnSpPr>
                <p:nvPr/>
              </p:nvCxnSpPr>
              <p:spPr>
                <a:xfrm rot="5400000" flipH="1" flipV="1">
                  <a:off x="2175420" y="1521051"/>
                  <a:ext cx="2499399" cy="2331871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16200000" flipH="1">
                  <a:off x="2957928" y="2197287"/>
                  <a:ext cx="2133635" cy="2198615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3399491" y="1490563"/>
                  <a:ext cx="2316523" cy="2331881"/>
                </a:xfrm>
                <a:prstGeom prst="line">
                  <a:avLst/>
                </a:prstGeom>
                <a:ln w="508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Дуга 34"/>
                <p:cNvSpPr/>
                <p:nvPr/>
              </p:nvSpPr>
              <p:spPr>
                <a:xfrm rot="10800000">
                  <a:off x="3434082" y="4851101"/>
                  <a:ext cx="1332502" cy="914416"/>
                </a:xfrm>
                <a:prstGeom prst="arc">
                  <a:avLst>
                    <a:gd name="adj1" fmla="val 10450580"/>
                    <a:gd name="adj2" fmla="val 0"/>
                  </a:avLst>
                </a:prstGeom>
                <a:ln w="57150"/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8932477">
                  <a:off x="2101580" y="2198512"/>
                  <a:ext cx="949032" cy="639409"/>
                </a:xfrm>
                <a:prstGeom prst="arc">
                  <a:avLst>
                    <a:gd name="adj1" fmla="val 10443580"/>
                    <a:gd name="adj2" fmla="val 0"/>
                  </a:avLst>
                </a:prstGeom>
                <a:ln w="508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7990962">
                  <a:off x="5005337" y="3543225"/>
                  <a:ext cx="794463" cy="1045463"/>
                </a:xfrm>
                <a:prstGeom prst="arc">
                  <a:avLst>
                    <a:gd name="adj1" fmla="val 10443580"/>
                    <a:gd name="adj2" fmla="val 0"/>
                  </a:avLst>
                </a:prstGeom>
                <a:ln w="508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0" name="Дуга 49"/>
                <p:cNvSpPr/>
                <p:nvPr/>
              </p:nvSpPr>
              <p:spPr>
                <a:xfrm rot="13351695">
                  <a:off x="2202302" y="3650139"/>
                  <a:ext cx="909056" cy="1071553"/>
                </a:xfrm>
                <a:prstGeom prst="arc">
                  <a:avLst>
                    <a:gd name="adj1" fmla="val 11138056"/>
                    <a:gd name="adj2" fmla="val 0"/>
                  </a:avLst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3" name="Дуга 52"/>
                <p:cNvSpPr/>
                <p:nvPr/>
              </p:nvSpPr>
              <p:spPr>
                <a:xfrm rot="2352655">
                  <a:off x="4858889" y="2128202"/>
                  <a:ext cx="909057" cy="1071553"/>
                </a:xfrm>
                <a:prstGeom prst="arc">
                  <a:avLst>
                    <a:gd name="adj1" fmla="val 11138056"/>
                    <a:gd name="adj2" fmla="val 0"/>
                  </a:avLst>
                </a:pr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Прямоугольник 65">
                  <a:hlinkClick r:id="rId3" action="ppaction://hlinksldjump" highlightClick="1"/>
                </p:cNvPr>
                <p:cNvSpPr/>
                <p:nvPr/>
              </p:nvSpPr>
              <p:spPr>
                <a:xfrm>
                  <a:off x="3500707" y="949593"/>
                  <a:ext cx="172285" cy="604069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+mn-lt"/>
                  </a:endParaRPr>
                </a:p>
              </p:txBody>
            </p:sp>
          </p:grpSp>
        </p:grpSp>
        <p:sp>
          <p:nvSpPr>
            <p:cNvPr id="67" name="Прямоугольник 66">
              <a:hlinkClick r:id="rId4" action="ppaction://hlinksldjump"/>
            </p:cNvPr>
            <p:cNvSpPr/>
            <p:nvPr/>
          </p:nvSpPr>
          <p:spPr bwMode="auto">
            <a:xfrm>
              <a:off x="5857884" y="2357430"/>
              <a:ext cx="593432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hlinkClick r:id="rId5" action="ppaction://hlinksldjump"/>
                </a:rPr>
                <a:t>Р</a:t>
              </a: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68" name="Прямоугольник 67">
              <a:hlinkClick r:id="rId6" action="ppaction://hlinksldjump"/>
            </p:cNvPr>
            <p:cNvSpPr/>
            <p:nvPr/>
          </p:nvSpPr>
          <p:spPr bwMode="auto">
            <a:xfrm>
              <a:off x="3000364" y="3857628"/>
              <a:ext cx="745230" cy="101566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hlinkClick r:id="rId7" action="ppaction://hlinksldjump"/>
                </a:rPr>
                <a:t>О</a:t>
              </a:r>
              <a:endPara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9" name="Прямоугольник 68">
              <a:hlinkClick r:id="rId8" action="ppaction://hlinksldjump"/>
            </p:cNvPr>
            <p:cNvSpPr/>
            <p:nvPr/>
          </p:nvSpPr>
          <p:spPr bwMode="auto">
            <a:xfrm>
              <a:off x="5929322" y="3929066"/>
              <a:ext cx="611066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hlinkClick r:id="rId9" action="ppaction://hlinksldjump"/>
                </a:rPr>
                <a:t>Ь</a:t>
              </a: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0" name="Прямоугольник 69">
              <a:hlinkClick r:id="rId10" action="ppaction://hlinksldjump"/>
            </p:cNvPr>
            <p:cNvSpPr/>
            <p:nvPr/>
          </p:nvSpPr>
          <p:spPr bwMode="auto">
            <a:xfrm>
              <a:off x="3000364" y="2357430"/>
              <a:ext cx="702436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hlinkClick r:id="rId11" action="ppaction://hlinksldjump"/>
                </a:rPr>
                <a:t>Д</a:t>
              </a: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1" name="Прямоугольник 70">
              <a:hlinkClick r:id="rId12" action="ppaction://hlinksldjump"/>
            </p:cNvPr>
            <p:cNvSpPr/>
            <p:nvPr/>
          </p:nvSpPr>
          <p:spPr bwMode="auto">
            <a:xfrm>
              <a:off x="4286248" y="2500306"/>
              <a:ext cx="184731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4" name="Прямоугольник 73">
              <a:hlinkClick r:id="rId13" action="ppaction://hlinksldjump"/>
            </p:cNvPr>
            <p:cNvSpPr/>
            <p:nvPr/>
          </p:nvSpPr>
          <p:spPr bwMode="auto">
            <a:xfrm>
              <a:off x="4500562" y="3929066"/>
              <a:ext cx="642942" cy="101566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hlinkClick r:id="rId14" action="ppaction://hlinksldjump"/>
                </a:rPr>
                <a:t>Б</a:t>
              </a:r>
              <a:endPara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9528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18464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5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6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7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4" name="Group 10"/>
            <p:cNvGrpSpPr>
              <a:grpSpLocks/>
            </p:cNvGrpSpPr>
            <p:nvPr/>
          </p:nvGrpSpPr>
          <p:grpSpPr bwMode="auto">
            <a:xfrm>
              <a:off x="9981" y="2736"/>
              <a:ext cx="900" cy="1491"/>
              <a:chOff x="9517" y="773"/>
              <a:chExt cx="1581" cy="1770"/>
            </a:xfrm>
          </p:grpSpPr>
          <p:sp>
            <p:nvSpPr>
              <p:cNvPr id="18459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0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1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2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3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18454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5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6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7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8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6" name="Group 22"/>
            <p:cNvGrpSpPr>
              <a:grpSpLocks/>
            </p:cNvGrpSpPr>
            <p:nvPr/>
          </p:nvGrpSpPr>
          <p:grpSpPr bwMode="auto">
            <a:xfrm flipV="1">
              <a:off x="9981" y="7581"/>
              <a:ext cx="900" cy="1491"/>
              <a:chOff x="9517" y="773"/>
              <a:chExt cx="1581" cy="1770"/>
            </a:xfrm>
          </p:grpSpPr>
          <p:sp>
            <p:nvSpPr>
              <p:cNvPr id="18449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0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1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2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3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7" name="Group 28"/>
            <p:cNvGrpSpPr>
              <a:grpSpLocks/>
            </p:cNvGrpSpPr>
            <p:nvPr/>
          </p:nvGrpSpPr>
          <p:grpSpPr bwMode="auto">
            <a:xfrm flipH="1" flipV="1">
              <a:off x="1341" y="7581"/>
              <a:ext cx="900" cy="1491"/>
              <a:chOff x="9517" y="773"/>
              <a:chExt cx="1581" cy="1770"/>
            </a:xfrm>
          </p:grpSpPr>
          <p:sp>
            <p:nvSpPr>
              <p:cNvPr id="18444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5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6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7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8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58" name="Прямоугольник 57"/>
          <p:cNvSpPr/>
          <p:nvPr/>
        </p:nvSpPr>
        <p:spPr>
          <a:xfrm>
            <a:off x="1071538" y="357166"/>
            <a:ext cx="72152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Своя            игра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9" name="Управляющая кнопка: в конец 58">
            <a:hlinkClick r:id="rId15" action="ppaction://hlinksldjump" highlightClick="1"/>
          </p:cNvPr>
          <p:cNvSpPr/>
          <p:nvPr/>
        </p:nvSpPr>
        <p:spPr>
          <a:xfrm>
            <a:off x="7143768" y="5643578"/>
            <a:ext cx="642942" cy="64294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Разбейте дроби на 2 группы, указав признак разбиения.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7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42910" y="3214686"/>
          <a:ext cx="557213" cy="1439862"/>
        </p:xfrm>
        <a:graphic>
          <a:graphicData uri="http://schemas.openxmlformats.org/presentationml/2006/ole">
            <p:oleObj spid="_x0000_s67586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5857884" y="3143248"/>
          <a:ext cx="557212" cy="1439862"/>
        </p:xfrm>
        <a:graphic>
          <a:graphicData uri="http://schemas.openxmlformats.org/presentationml/2006/ole">
            <p:oleObj spid="_x0000_s6758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1142976" y="5000636"/>
          <a:ext cx="557212" cy="1439862"/>
        </p:xfrm>
        <a:graphic>
          <a:graphicData uri="http://schemas.openxmlformats.org/presentationml/2006/ole">
            <p:oleObj spid="_x0000_s67588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2" name="Содержимое 34"/>
          <p:cNvGraphicFramePr>
            <a:graphicFrameLocks noChangeAspect="1"/>
          </p:cNvGraphicFramePr>
          <p:nvPr/>
        </p:nvGraphicFramePr>
        <p:xfrm>
          <a:off x="2857488" y="4000504"/>
          <a:ext cx="557212" cy="1439862"/>
        </p:xfrm>
        <a:graphic>
          <a:graphicData uri="http://schemas.openxmlformats.org/presentationml/2006/ole">
            <p:oleObj spid="_x0000_s67589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4429124" y="5143512"/>
          <a:ext cx="557212" cy="1439862"/>
        </p:xfrm>
        <a:graphic>
          <a:graphicData uri="http://schemas.openxmlformats.org/presentationml/2006/ole">
            <p:oleObj spid="_x0000_s67590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43014" name="Содержимое 34"/>
          <p:cNvGraphicFramePr>
            <a:graphicFrameLocks noChangeAspect="1"/>
          </p:cNvGraphicFramePr>
          <p:nvPr/>
        </p:nvGraphicFramePr>
        <p:xfrm>
          <a:off x="6572264" y="4786322"/>
          <a:ext cx="557212" cy="1439862"/>
        </p:xfrm>
        <a:graphic>
          <a:graphicData uri="http://schemas.openxmlformats.org/presentationml/2006/ole">
            <p:oleObj spid="_x0000_s67591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2285984" y="1857364"/>
          <a:ext cx="557212" cy="1439862"/>
        </p:xfrm>
        <a:graphic>
          <a:graphicData uri="http://schemas.openxmlformats.org/presentationml/2006/ole">
            <p:oleObj spid="_x0000_s67592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7429520" y="2214554"/>
          <a:ext cx="557212" cy="1439862"/>
        </p:xfrm>
        <a:graphic>
          <a:graphicData uri="http://schemas.openxmlformats.org/presentationml/2006/ole">
            <p:oleObj spid="_x0000_s67593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4572000" y="1857364"/>
          <a:ext cx="557212" cy="1439862"/>
        </p:xfrm>
        <a:graphic>
          <a:graphicData uri="http://schemas.openxmlformats.org/presentationml/2006/ole">
            <p:oleObj spid="_x0000_s67594" name="Формула" r:id="rId11" imgW="1522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Разбейте дроби на 2 группы, указав признак разбиения.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43" name="Текст 4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Дроби с одинаковыми знаменателями</a:t>
            </a: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sz="half" idx="2"/>
          </p:nvPr>
        </p:nvGraphicFramePr>
        <p:xfrm>
          <a:off x="2071670" y="2857496"/>
          <a:ext cx="487312" cy="1258889"/>
        </p:xfrm>
        <a:graphic>
          <a:graphicData uri="http://schemas.openxmlformats.org/presentationml/2006/ole">
            <p:oleObj spid="_x0000_s61442" name="Формула" r:id="rId3" imgW="152280" imgH="393480" progId="Equation.3">
              <p:embed/>
            </p:oleObj>
          </a:graphicData>
        </a:graphic>
      </p:graphicFrame>
      <p:sp>
        <p:nvSpPr>
          <p:cNvPr id="44" name="Текст 4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Дроби с одинаковыми числителями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5" name="Содержимое 4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571472" y="785794"/>
            <a:ext cx="67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5429256" y="4500570"/>
          <a:ext cx="557212" cy="1439862"/>
        </p:xfrm>
        <a:graphic>
          <a:graphicData uri="http://schemas.openxmlformats.org/presentationml/2006/ole">
            <p:oleObj spid="_x0000_s61443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3428992" y="2786058"/>
          <a:ext cx="557212" cy="1439862"/>
        </p:xfrm>
        <a:graphic>
          <a:graphicData uri="http://schemas.openxmlformats.org/presentationml/2006/ole">
            <p:oleObj spid="_x0000_s61444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2" name="Содержимое 34"/>
          <p:cNvGraphicFramePr>
            <a:graphicFrameLocks noChangeAspect="1"/>
          </p:cNvGraphicFramePr>
          <p:nvPr/>
        </p:nvGraphicFramePr>
        <p:xfrm>
          <a:off x="7000892" y="4572008"/>
          <a:ext cx="557212" cy="1439862"/>
        </p:xfrm>
        <a:graphic>
          <a:graphicData uri="http://schemas.openxmlformats.org/presentationml/2006/ole">
            <p:oleObj spid="_x0000_s61445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3000364" y="4643446"/>
          <a:ext cx="557212" cy="1439862"/>
        </p:xfrm>
        <a:graphic>
          <a:graphicData uri="http://schemas.openxmlformats.org/presentationml/2006/ole">
            <p:oleObj spid="_x0000_s6144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43014" name="Содержимое 34"/>
          <p:cNvGraphicFramePr>
            <a:graphicFrameLocks noChangeAspect="1"/>
          </p:cNvGraphicFramePr>
          <p:nvPr/>
        </p:nvGraphicFramePr>
        <p:xfrm>
          <a:off x="1285852" y="4786322"/>
          <a:ext cx="557212" cy="1439862"/>
        </p:xfrm>
        <a:graphic>
          <a:graphicData uri="http://schemas.openxmlformats.org/presentationml/2006/ole">
            <p:oleObj spid="_x0000_s61447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785786" y="2714620"/>
          <a:ext cx="557212" cy="1439862"/>
        </p:xfrm>
        <a:graphic>
          <a:graphicData uri="http://schemas.openxmlformats.org/presentationml/2006/ole">
            <p:oleObj spid="_x0000_s6144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6929454" y="2571744"/>
          <a:ext cx="557212" cy="1439862"/>
        </p:xfrm>
        <a:graphic>
          <a:graphicData uri="http://schemas.openxmlformats.org/presentationml/2006/ole">
            <p:oleObj spid="_x0000_s61449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5214942" y="2571744"/>
          <a:ext cx="557212" cy="1439862"/>
        </p:xfrm>
        <a:graphic>
          <a:graphicData uri="http://schemas.openxmlformats.org/presentationml/2006/ole">
            <p:oleObj spid="_x0000_s61450" name="Формула" r:id="rId11" imgW="152280" imgH="393480" progId="Equation.3">
              <p:embed/>
            </p:oleObj>
          </a:graphicData>
        </a:graphic>
      </p:graphicFrame>
      <p:sp>
        <p:nvSpPr>
          <p:cNvPr id="46" name="Управляющая кнопка: домой 45">
            <a:hlinkClick r:id="rId12" action="ppaction://hlinksldjump" highlightClick="1"/>
          </p:cNvPr>
          <p:cNvSpPr/>
          <p:nvPr/>
        </p:nvSpPr>
        <p:spPr>
          <a:xfrm>
            <a:off x="7715272" y="6357958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Расположите в порядке возрастания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42938" y="3394075"/>
          <a:ext cx="785790" cy="1522330"/>
        </p:xfrm>
        <a:graphic>
          <a:graphicData uri="http://schemas.openxmlformats.org/presentationml/2006/ole">
            <p:oleObj spid="_x0000_s62466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5765800" y="3143250"/>
          <a:ext cx="742950" cy="1439863"/>
        </p:xfrm>
        <a:graphic>
          <a:graphicData uri="http://schemas.openxmlformats.org/presentationml/2006/ole">
            <p:oleObj spid="_x0000_s62467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2857488" y="4286256"/>
          <a:ext cx="557212" cy="1439862"/>
        </p:xfrm>
        <a:graphic>
          <a:graphicData uri="http://schemas.openxmlformats.org/presentationml/2006/ole">
            <p:oleObj spid="_x0000_s62468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4929190" y="4929198"/>
          <a:ext cx="742950" cy="1439863"/>
        </p:xfrm>
        <a:graphic>
          <a:graphicData uri="http://schemas.openxmlformats.org/presentationml/2006/ole">
            <p:oleObj spid="_x0000_s62470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2193925" y="1857375"/>
          <a:ext cx="742950" cy="1439863"/>
        </p:xfrm>
        <a:graphic>
          <a:graphicData uri="http://schemas.openxmlformats.org/presentationml/2006/ole">
            <p:oleObj spid="_x0000_s62472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7337425" y="2214563"/>
          <a:ext cx="742950" cy="1439862"/>
        </p:xfrm>
        <a:graphic>
          <a:graphicData uri="http://schemas.openxmlformats.org/presentationml/2006/ole">
            <p:oleObj spid="_x0000_s6247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4479925" y="1857375"/>
          <a:ext cx="742950" cy="1439863"/>
        </p:xfrm>
        <a:graphic>
          <a:graphicData uri="http://schemas.openxmlformats.org/presentationml/2006/ole">
            <p:oleObj spid="_x0000_s62474" name="Формула" r:id="rId9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Расположите в порядке возрастания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500826" y="2428868"/>
          <a:ext cx="785790" cy="1522330"/>
        </p:xfrm>
        <a:graphic>
          <a:graphicData uri="http://schemas.openxmlformats.org/presentationml/2006/ole">
            <p:oleObj spid="_x0000_s63490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3357554" y="2571744"/>
          <a:ext cx="742950" cy="1439863"/>
        </p:xfrm>
        <a:graphic>
          <a:graphicData uri="http://schemas.openxmlformats.org/presentationml/2006/ole">
            <p:oleObj spid="_x0000_s63491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7643834" y="2571744"/>
          <a:ext cx="557212" cy="1439862"/>
        </p:xfrm>
        <a:graphic>
          <a:graphicData uri="http://schemas.openxmlformats.org/presentationml/2006/ole">
            <p:oleObj spid="_x0000_s6349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2214546" y="2571744"/>
          <a:ext cx="742950" cy="1439863"/>
        </p:xfrm>
        <a:graphic>
          <a:graphicData uri="http://schemas.openxmlformats.org/presentationml/2006/ole">
            <p:oleObj spid="_x0000_s63493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4429124" y="2500306"/>
          <a:ext cx="742950" cy="1439863"/>
        </p:xfrm>
        <a:graphic>
          <a:graphicData uri="http://schemas.openxmlformats.org/presentationml/2006/ole">
            <p:oleObj spid="_x0000_s63494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5500694" y="2571744"/>
          <a:ext cx="742950" cy="1439862"/>
        </p:xfrm>
        <a:graphic>
          <a:graphicData uri="http://schemas.openxmlformats.org/presentationml/2006/ole">
            <p:oleObj spid="_x0000_s63495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1142976" y="2571744"/>
          <a:ext cx="742950" cy="1439863"/>
        </p:xfrm>
        <a:graphic>
          <a:graphicData uri="http://schemas.openxmlformats.org/presentationml/2006/ole">
            <p:oleObj spid="_x0000_s63496" name="Формула" r:id="rId9" imgW="203040" imgH="393480" progId="Equation.3">
              <p:embed/>
            </p:oleObj>
          </a:graphicData>
        </a:graphic>
      </p:graphicFrame>
      <p:sp>
        <p:nvSpPr>
          <p:cNvPr id="41" name="Управляющая кнопка: домой 40">
            <a:hlinkClick r:id="rId10" action="ppaction://hlinksldjump" highlightClick="1"/>
          </p:cNvPr>
          <p:cNvSpPr/>
          <p:nvPr/>
        </p:nvSpPr>
        <p:spPr>
          <a:xfrm>
            <a:off x="7715272" y="6357958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Продолжить ряд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723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500826" y="2643182"/>
          <a:ext cx="785812" cy="1354137"/>
        </p:xfrm>
        <a:graphic>
          <a:graphicData uri="http://schemas.openxmlformats.org/presentationml/2006/ole">
            <p:oleObj spid="_x0000_s64514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3379788" y="2571750"/>
          <a:ext cx="696912" cy="1439863"/>
        </p:xfrm>
        <a:graphic>
          <a:graphicData uri="http://schemas.openxmlformats.org/presentationml/2006/ole">
            <p:oleObj spid="_x0000_s64515" name="Формула" r:id="rId4" imgW="19044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7527925" y="2571750"/>
          <a:ext cx="790575" cy="1439863"/>
        </p:xfrm>
        <a:graphic>
          <a:graphicData uri="http://schemas.openxmlformats.org/presentationml/2006/ole">
            <p:oleObj spid="_x0000_s64516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2306638" y="2571750"/>
          <a:ext cx="557212" cy="1439863"/>
        </p:xfrm>
        <a:graphic>
          <a:graphicData uri="http://schemas.openxmlformats.org/presentationml/2006/ole">
            <p:oleObj spid="_x0000_s64517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4429124" y="2500306"/>
          <a:ext cx="742950" cy="1439863"/>
        </p:xfrm>
        <a:graphic>
          <a:graphicData uri="http://schemas.openxmlformats.org/presentationml/2006/ole">
            <p:oleObj spid="_x0000_s64518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5478463" y="2571750"/>
          <a:ext cx="788987" cy="1439863"/>
        </p:xfrm>
        <a:graphic>
          <a:graphicData uri="http://schemas.openxmlformats.org/presentationml/2006/ole">
            <p:oleObj spid="_x0000_s64519" name="Формула" r:id="rId8" imgW="21564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1235075" y="2571750"/>
          <a:ext cx="557213" cy="1439863"/>
        </p:xfrm>
        <a:graphic>
          <a:graphicData uri="http://schemas.openxmlformats.org/presentationml/2006/ole">
            <p:oleObj spid="_x0000_s64520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1428728" y="4214818"/>
          <a:ext cx="557213" cy="1439863"/>
        </p:xfrm>
        <a:graphic>
          <a:graphicData uri="http://schemas.openxmlformats.org/presentationml/2006/ole">
            <p:oleObj spid="_x0000_s64521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64522" name="Object 9"/>
          <p:cNvGraphicFramePr>
            <a:graphicFrameLocks noChangeAspect="1"/>
          </p:cNvGraphicFramePr>
          <p:nvPr/>
        </p:nvGraphicFramePr>
        <p:xfrm>
          <a:off x="2428860" y="4286256"/>
          <a:ext cx="557213" cy="1439863"/>
        </p:xfrm>
        <a:graphic>
          <a:graphicData uri="http://schemas.openxmlformats.org/presentationml/2006/ole">
            <p:oleObj spid="_x0000_s64522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64523" name="Object 9"/>
          <p:cNvGraphicFramePr>
            <a:graphicFrameLocks noChangeAspect="1"/>
          </p:cNvGraphicFramePr>
          <p:nvPr/>
        </p:nvGraphicFramePr>
        <p:xfrm>
          <a:off x="3500430" y="4286256"/>
          <a:ext cx="557213" cy="1439863"/>
        </p:xfrm>
        <a:graphic>
          <a:graphicData uri="http://schemas.openxmlformats.org/presentationml/2006/ole">
            <p:oleObj spid="_x0000_s64523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64524" name="Object 9"/>
          <p:cNvGraphicFramePr>
            <a:graphicFrameLocks noChangeAspect="1"/>
          </p:cNvGraphicFramePr>
          <p:nvPr/>
        </p:nvGraphicFramePr>
        <p:xfrm>
          <a:off x="4643438" y="4429132"/>
          <a:ext cx="557213" cy="1439863"/>
        </p:xfrm>
        <a:graphic>
          <a:graphicData uri="http://schemas.openxmlformats.org/presentationml/2006/ole">
            <p:oleObj spid="_x0000_s64524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64525" name="Object 9"/>
          <p:cNvGraphicFramePr>
            <a:graphicFrameLocks noChangeAspect="1"/>
          </p:cNvGraphicFramePr>
          <p:nvPr/>
        </p:nvGraphicFramePr>
        <p:xfrm>
          <a:off x="5643570" y="4429132"/>
          <a:ext cx="557213" cy="1439863"/>
        </p:xfrm>
        <a:graphic>
          <a:graphicData uri="http://schemas.openxmlformats.org/presentationml/2006/ole">
            <p:oleObj spid="_x0000_s64525" name="Формула" r:id="rId14" imgW="152280" imgH="393480" progId="Equation.3">
              <p:embed/>
            </p:oleObj>
          </a:graphicData>
        </a:graphic>
      </p:graphicFrame>
      <p:sp>
        <p:nvSpPr>
          <p:cNvPr id="49" name="Управляющая кнопка: домой 48">
            <a:hlinkClick r:id="rId15" action="ppaction://hlinksldjump" highlightClick="1"/>
          </p:cNvPr>
          <p:cNvSpPr/>
          <p:nvPr/>
        </p:nvSpPr>
        <p:spPr>
          <a:xfrm>
            <a:off x="7715272" y="6357958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Сравните дроби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715140" y="1928802"/>
          <a:ext cx="785790" cy="1522330"/>
        </p:xfrm>
        <a:graphic>
          <a:graphicData uri="http://schemas.openxmlformats.org/presentationml/2006/ole">
            <p:oleObj spid="_x0000_s70658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1235075" y="4214813"/>
          <a:ext cx="557213" cy="1439862"/>
        </p:xfrm>
        <a:graphic>
          <a:graphicData uri="http://schemas.openxmlformats.org/presentationml/2006/ole">
            <p:oleObj spid="_x0000_s70659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5214942" y="4143380"/>
          <a:ext cx="557212" cy="1439862"/>
        </p:xfrm>
        <a:graphic>
          <a:graphicData uri="http://schemas.openxmlformats.org/presentationml/2006/ole">
            <p:oleObj spid="_x0000_s70660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2714612" y="1928802"/>
          <a:ext cx="742950" cy="1439863"/>
        </p:xfrm>
        <a:graphic>
          <a:graphicData uri="http://schemas.openxmlformats.org/presentationml/2006/ole">
            <p:oleObj spid="_x0000_s70661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2592388" y="4214813"/>
          <a:ext cx="557212" cy="1439862"/>
        </p:xfrm>
        <a:graphic>
          <a:graphicData uri="http://schemas.openxmlformats.org/presentationml/2006/ole">
            <p:oleObj spid="_x0000_s70662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5143504" y="2000240"/>
          <a:ext cx="742950" cy="1439862"/>
        </p:xfrm>
        <a:graphic>
          <a:graphicData uri="http://schemas.openxmlformats.org/presentationml/2006/ole">
            <p:oleObj spid="_x0000_s7066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1449388" y="1857375"/>
          <a:ext cx="557212" cy="1439863"/>
        </p:xfrm>
        <a:graphic>
          <a:graphicData uri="http://schemas.openxmlformats.org/presentationml/2006/ole">
            <p:oleObj spid="_x0000_s70664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70665" name="Object 3"/>
          <p:cNvGraphicFramePr>
            <a:graphicFrameLocks noChangeAspect="1"/>
          </p:cNvGraphicFramePr>
          <p:nvPr/>
        </p:nvGraphicFramePr>
        <p:xfrm>
          <a:off x="6902450" y="4560888"/>
          <a:ext cx="325438" cy="603250"/>
        </p:xfrm>
        <a:graphic>
          <a:graphicData uri="http://schemas.openxmlformats.org/presentationml/2006/ole">
            <p:oleObj spid="_x0000_s70665" name="Формула" r:id="rId10" imgW="885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Сравните дроби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785786" y="50004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idx="1"/>
          </p:nvPr>
        </p:nvGraphicFramePr>
        <p:xfrm>
          <a:off x="6715140" y="1928802"/>
          <a:ext cx="785790" cy="1522330"/>
        </p:xfrm>
        <a:graphic>
          <a:graphicData uri="http://schemas.openxmlformats.org/presentationml/2006/ole">
            <p:oleObj spid="_x0000_s71682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500034" y="4214818"/>
          <a:ext cx="557213" cy="1439862"/>
        </p:xfrm>
        <a:graphic>
          <a:graphicData uri="http://schemas.openxmlformats.org/presentationml/2006/ole">
            <p:oleObj spid="_x0000_s71683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3011" name="Содержимое 34"/>
          <p:cNvGraphicFramePr>
            <a:graphicFrameLocks noChangeAspect="1"/>
          </p:cNvGraphicFramePr>
          <p:nvPr/>
        </p:nvGraphicFramePr>
        <p:xfrm>
          <a:off x="5214942" y="4143380"/>
          <a:ext cx="557212" cy="1439862"/>
        </p:xfrm>
        <a:graphic>
          <a:graphicData uri="http://schemas.openxmlformats.org/presentationml/2006/ole">
            <p:oleObj spid="_x0000_s71684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2714612" y="1928802"/>
          <a:ext cx="742950" cy="1439863"/>
        </p:xfrm>
        <a:graphic>
          <a:graphicData uri="http://schemas.openxmlformats.org/presentationml/2006/ole">
            <p:oleObj spid="_x0000_s71685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2592388" y="4214813"/>
          <a:ext cx="557212" cy="1439862"/>
        </p:xfrm>
        <a:graphic>
          <a:graphicData uri="http://schemas.openxmlformats.org/presentationml/2006/ole">
            <p:oleObj spid="_x0000_s7168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5143504" y="2000240"/>
          <a:ext cx="742950" cy="1439862"/>
        </p:xfrm>
        <a:graphic>
          <a:graphicData uri="http://schemas.openxmlformats.org/presentationml/2006/ole">
            <p:oleObj spid="_x0000_s71687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642910" y="1928802"/>
          <a:ext cx="557212" cy="1439863"/>
        </p:xfrm>
        <a:graphic>
          <a:graphicData uri="http://schemas.openxmlformats.org/presentationml/2006/ole">
            <p:oleObj spid="_x0000_s71688" name="Формула" r:id="rId9" imgW="152280" imgH="393480" progId="Equation.3">
              <p:embed/>
            </p:oleObj>
          </a:graphicData>
        </a:graphic>
      </p:graphicFrame>
      <p:sp>
        <p:nvSpPr>
          <p:cNvPr id="41" name="Управляющая кнопка: домой 40">
            <a:hlinkClick r:id="rId10" action="ppaction://hlinksldjump" highlightClick="1"/>
          </p:cNvPr>
          <p:cNvSpPr/>
          <p:nvPr/>
        </p:nvSpPr>
        <p:spPr>
          <a:xfrm>
            <a:off x="7715272" y="6357958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0665" name="Object 3"/>
          <p:cNvGraphicFramePr>
            <a:graphicFrameLocks noChangeAspect="1"/>
          </p:cNvGraphicFramePr>
          <p:nvPr/>
        </p:nvGraphicFramePr>
        <p:xfrm>
          <a:off x="6902450" y="4560888"/>
          <a:ext cx="325438" cy="603250"/>
        </p:xfrm>
        <a:graphic>
          <a:graphicData uri="http://schemas.openxmlformats.org/presentationml/2006/ole">
            <p:oleObj spid="_x0000_s71689" name="Формула" r:id="rId11" imgW="88560" imgH="164880" progId="Equation.3">
              <p:embed/>
            </p:oleObj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1857356" y="414338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15008" y="2000240"/>
            <a:ext cx="1214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spc="50" dirty="0">
                <a:ln w="11430"/>
                <a:gradFill>
                  <a:gsLst>
                    <a:gs pos="25000">
                      <a:srgbClr val="ED7D31">
                        <a:satMod val="155000"/>
                      </a:srgbClr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</a:t>
            </a:r>
            <a:endParaRPr lang="ru-RU" sz="8000" b="1" spc="50" dirty="0">
              <a:ln w="11430"/>
              <a:gradFill>
                <a:gsLst>
                  <a:gs pos="25000">
                    <a:srgbClr val="ED7D31">
                      <a:satMod val="155000"/>
                    </a:srgbClr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28662" y="457200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1690" name="Object 2"/>
          <p:cNvGraphicFramePr>
            <a:graphicFrameLocks noChangeAspect="1"/>
          </p:cNvGraphicFramePr>
          <p:nvPr/>
        </p:nvGraphicFramePr>
        <p:xfrm>
          <a:off x="1428728" y="4214818"/>
          <a:ext cx="557212" cy="1439862"/>
        </p:xfrm>
        <a:graphic>
          <a:graphicData uri="http://schemas.openxmlformats.org/presentationml/2006/ole">
            <p:oleObj spid="_x0000_s71690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71691" name="Object 2"/>
          <p:cNvGraphicFramePr>
            <a:graphicFrameLocks noChangeAspect="1"/>
          </p:cNvGraphicFramePr>
          <p:nvPr/>
        </p:nvGraphicFramePr>
        <p:xfrm>
          <a:off x="3500430" y="4181326"/>
          <a:ext cx="557212" cy="1439862"/>
        </p:xfrm>
        <a:graphic>
          <a:graphicData uri="http://schemas.openxmlformats.org/presentationml/2006/ole">
            <p:oleObj spid="_x0000_s71691" name="Формула" r:id="rId13" imgW="152280" imgH="393480" progId="Equation.3">
              <p:embed/>
            </p:oleObj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3000364" y="4500570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00760" y="4429132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71670" y="2285992"/>
            <a:ext cx="7858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&gt;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71538" y="2143116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1693" name="Object 9"/>
          <p:cNvGraphicFramePr>
            <a:graphicFrameLocks noChangeAspect="1"/>
          </p:cNvGraphicFramePr>
          <p:nvPr/>
        </p:nvGraphicFramePr>
        <p:xfrm>
          <a:off x="1528033" y="1928813"/>
          <a:ext cx="742950" cy="1439862"/>
        </p:xfrm>
        <a:graphic>
          <a:graphicData uri="http://schemas.openxmlformats.org/presentationml/2006/ole">
            <p:oleObj spid="_x0000_s71693" name="Формула" r:id="rId14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Начертите координатный луч с единичным отрезком 10 клеток и отметьте данные точки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2357422" y="1714488"/>
          <a:ext cx="1068388" cy="1579563"/>
        </p:xfrm>
        <a:graphic>
          <a:graphicData uri="http://schemas.openxmlformats.org/presentationml/2006/ole">
            <p:oleObj spid="_x0000_s66563" name="Формула" r:id="rId3" imgW="291960" imgH="43164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7715272" y="3143248"/>
          <a:ext cx="1022350" cy="1579563"/>
        </p:xfrm>
        <a:graphic>
          <a:graphicData uri="http://schemas.openxmlformats.org/presentationml/2006/ole">
            <p:oleObj spid="_x0000_s66565" name="Формула" r:id="rId4" imgW="279360" imgH="43164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4214810" y="3286124"/>
          <a:ext cx="1300162" cy="1579562"/>
        </p:xfrm>
        <a:graphic>
          <a:graphicData uri="http://schemas.openxmlformats.org/presentationml/2006/ole">
            <p:oleObj spid="_x0000_s66566" name="Формула" r:id="rId5" imgW="355320" imgH="43164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5786446" y="2000240"/>
          <a:ext cx="1068388" cy="1579563"/>
        </p:xfrm>
        <a:graphic>
          <a:graphicData uri="http://schemas.openxmlformats.org/presentationml/2006/ole">
            <p:oleObj spid="_x0000_s66567" name="Формула" r:id="rId6" imgW="291960" imgH="431640" progId="Equation.3">
              <p:embed/>
            </p:oleObj>
          </a:graphicData>
        </a:graphic>
      </p:graphicFrame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857224" y="2714620"/>
          <a:ext cx="1300162" cy="1579563"/>
        </p:xfrm>
        <a:graphic>
          <a:graphicData uri="http://schemas.openxmlformats.org/presentationml/2006/ole">
            <p:oleObj spid="_x0000_s66568" name="Формула" r:id="rId7" imgW="355320" imgH="431640" progId="Equation.3">
              <p:embed/>
            </p:oleObj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285720" y="300037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14480" y="1928802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00892" y="3357562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571876"/>
            <a:ext cx="723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72066" y="2285992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Содержимое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Начертите координатный луч с единичным отрезком 10 клеток и отметьте данные точки</a:t>
            </a:r>
            <a:endParaRPr lang="ru-RU" sz="4400" dirty="0">
              <a:latin typeface="Monotype Corsiva" pitchFamily="66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428596" y="157161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3010" name="Содержимое 34"/>
          <p:cNvGraphicFramePr>
            <a:graphicFrameLocks noChangeAspect="1"/>
          </p:cNvGraphicFramePr>
          <p:nvPr/>
        </p:nvGraphicFramePr>
        <p:xfrm>
          <a:off x="2500298" y="3643314"/>
          <a:ext cx="531497" cy="785794"/>
        </p:xfrm>
        <a:graphic>
          <a:graphicData uri="http://schemas.openxmlformats.org/presentationml/2006/ole">
            <p:oleObj spid="_x0000_s68610" name="Формула" r:id="rId3" imgW="291960" imgH="431640" progId="Equation.3">
              <p:embed/>
            </p:oleObj>
          </a:graphicData>
        </a:graphic>
      </p:graphicFrame>
      <p:graphicFrame>
        <p:nvGraphicFramePr>
          <p:cNvPr id="43013" name="Содержимое 34"/>
          <p:cNvGraphicFramePr>
            <a:graphicFrameLocks noChangeAspect="1"/>
          </p:cNvGraphicFramePr>
          <p:nvPr/>
        </p:nvGraphicFramePr>
        <p:xfrm>
          <a:off x="1428728" y="3643314"/>
          <a:ext cx="500066" cy="772618"/>
        </p:xfrm>
        <a:graphic>
          <a:graphicData uri="http://schemas.openxmlformats.org/presentationml/2006/ole">
            <p:oleObj spid="_x0000_s68611" name="Формула" r:id="rId4" imgW="279360" imgH="431640" progId="Equation.3">
              <p:embed/>
            </p:oleObj>
          </a:graphicData>
        </a:graphic>
      </p:graphicFrame>
      <p:graphicFrame>
        <p:nvGraphicFramePr>
          <p:cNvPr id="43015" name="Содержимое 34"/>
          <p:cNvGraphicFramePr>
            <a:graphicFrameLocks noChangeAspect="1"/>
          </p:cNvGraphicFramePr>
          <p:nvPr/>
        </p:nvGraphicFramePr>
        <p:xfrm>
          <a:off x="4000496" y="3571876"/>
          <a:ext cx="646819" cy="785818"/>
        </p:xfrm>
        <a:graphic>
          <a:graphicData uri="http://schemas.openxmlformats.org/presentationml/2006/ole">
            <p:oleObj spid="_x0000_s68612" name="Формула" r:id="rId5" imgW="355320" imgH="431640" progId="Equation.3">
              <p:embed/>
            </p:oleObj>
          </a:graphicData>
        </a:graphic>
      </p:graphicFrame>
      <p:graphicFrame>
        <p:nvGraphicFramePr>
          <p:cNvPr id="43016" name="Содержимое 34"/>
          <p:cNvGraphicFramePr>
            <a:graphicFrameLocks noChangeAspect="1"/>
          </p:cNvGraphicFramePr>
          <p:nvPr/>
        </p:nvGraphicFramePr>
        <p:xfrm>
          <a:off x="3000364" y="3643314"/>
          <a:ext cx="500066" cy="739324"/>
        </p:xfrm>
        <a:graphic>
          <a:graphicData uri="http://schemas.openxmlformats.org/presentationml/2006/ole">
            <p:oleObj spid="_x0000_s68613" name="Формула" r:id="rId6" imgW="291960" imgH="431640" progId="Equation.3">
              <p:embed/>
            </p:oleObj>
          </a:graphicData>
        </a:graphic>
      </p:graphicFrame>
      <p:sp>
        <p:nvSpPr>
          <p:cNvPr id="41" name="Управляющая кнопка: домой 40">
            <a:hlinkClick r:id="rId7" action="ppaction://hlinksldjump" highlightClick="1"/>
          </p:cNvPr>
          <p:cNvSpPr/>
          <p:nvPr/>
        </p:nvSpPr>
        <p:spPr>
          <a:xfrm>
            <a:off x="7715272" y="6357958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017" name="Содержимое 34"/>
          <p:cNvGraphicFramePr>
            <a:graphicFrameLocks noChangeAspect="1"/>
          </p:cNvGraphicFramePr>
          <p:nvPr/>
        </p:nvGraphicFramePr>
        <p:xfrm>
          <a:off x="928662" y="3643314"/>
          <a:ext cx="357190" cy="747924"/>
        </p:xfrm>
        <a:graphic>
          <a:graphicData uri="http://schemas.openxmlformats.org/presentationml/2006/ole">
            <p:oleObj spid="_x0000_s68614" name="Формула" r:id="rId8" imgW="355320" imgH="431640" progId="Equation.3">
              <p:embed/>
            </p:oleObj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857224" y="2714620"/>
            <a:ext cx="619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05228" y="2669650"/>
            <a:ext cx="526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28728" y="2643182"/>
            <a:ext cx="526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71934" y="2643182"/>
            <a:ext cx="5838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33856" y="2643182"/>
            <a:ext cx="5549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Содержимое 47"/>
          <p:cNvSpPr>
            <a:spLocks noGrp="1"/>
          </p:cNvSpPr>
          <p:nvPr>
            <p:ph idx="1"/>
          </p:nvPr>
        </p:nvSpPr>
        <p:spPr>
          <a:xfrm>
            <a:off x="1500166" y="5786453"/>
            <a:ext cx="7015184" cy="39050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285720" y="3357562"/>
            <a:ext cx="8271818" cy="1069718"/>
            <a:chOff x="214282" y="5211438"/>
            <a:chExt cx="8271818" cy="1069718"/>
          </a:xfrm>
        </p:grpSpPr>
        <p:cxnSp>
          <p:nvCxnSpPr>
            <p:cNvPr id="50" name="Прямая со стрелкой 49"/>
            <p:cNvCxnSpPr/>
            <p:nvPr/>
          </p:nvCxnSpPr>
          <p:spPr>
            <a:xfrm>
              <a:off x="556482" y="5286388"/>
              <a:ext cx="79296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438641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5266445" y="5317801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2608249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4751389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965175" y="5324825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108315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3679819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1495221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2036745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4179885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Прямоугольник 62"/>
            <p:cNvSpPr/>
            <p:nvPr/>
          </p:nvSpPr>
          <p:spPr>
            <a:xfrm>
              <a:off x="214282" y="5357826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  <a:effectLst/>
                </a:rPr>
                <a:t>0</a:t>
              </a:r>
              <a:endPara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5807969" y="5321313"/>
              <a:ext cx="214314" cy="15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Прямоугольник 64"/>
          <p:cNvSpPr/>
          <p:nvPr/>
        </p:nvSpPr>
        <p:spPr>
          <a:xfrm>
            <a:off x="5786446" y="378619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1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Девиз урока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28868"/>
            <a:ext cx="89297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«Повторение –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мать учения»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5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Домашнее задание:</a:t>
            </a:r>
            <a:endParaRPr lang="ru-RU" sz="5400" dirty="0" smtClean="0">
              <a:latin typeface="Monotype Corsiva" pitchFamily="66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ru-RU" sz="3200" dirty="0" smtClean="0">
                <a:latin typeface="Monotype Corsiva" pitchFamily="66" charset="0"/>
              </a:rPr>
              <a:t>п.24-п.25 (правила, определения повторить)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3200" dirty="0" smtClean="0">
                <a:latin typeface="Monotype Corsiva" pitchFamily="66" charset="0"/>
              </a:rPr>
              <a:t>№№ 971, 972</a:t>
            </a:r>
          </a:p>
          <a:p>
            <a:pPr>
              <a:buFont typeface="Arial" charset="0"/>
              <a:buNone/>
            </a:pPr>
            <a:r>
              <a:rPr lang="ru-RU" sz="3200" dirty="0" smtClean="0">
                <a:latin typeface="Monotype Corsiva" pitchFamily="66" charset="0"/>
              </a:rPr>
              <a:t>3. Придумать задания на темы «Обыкновенные дроби», «Сравнение дробей»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27678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9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80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81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7654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7673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4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5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6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7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7655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7668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9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0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1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72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7656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27663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4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5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6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7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7657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27658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59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0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1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662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-сегодня на уроке у меня вызвали затруднения следующие задания</a:t>
            </a:r>
          </a:p>
          <a:p>
            <a:pPr>
              <a:buNone/>
            </a:pPr>
            <a:r>
              <a:rPr lang="ru-RU" sz="4000" b="1" dirty="0" smtClean="0">
                <a:latin typeface="Monotype Corsiva" pitchFamily="66" charset="0"/>
              </a:rPr>
              <a:t>-</a:t>
            </a:r>
            <a:r>
              <a:rPr lang="ru-RU" sz="4000" dirty="0" smtClean="0">
                <a:latin typeface="Monotype Corsiva" pitchFamily="66" charset="0"/>
              </a:rPr>
              <a:t> сегодня на уроке мы закрепили…</a:t>
            </a:r>
          </a:p>
          <a:p>
            <a:pPr>
              <a:buNone/>
            </a:pPr>
            <a:r>
              <a:rPr lang="ru-RU" sz="4000" b="1" dirty="0" smtClean="0">
                <a:latin typeface="Monotype Corsiva" pitchFamily="66" charset="0"/>
              </a:rPr>
              <a:t>-</a:t>
            </a:r>
            <a:r>
              <a:rPr lang="ru-RU" sz="4000" dirty="0" smtClean="0">
                <a:latin typeface="Monotype Corsiva" pitchFamily="66" charset="0"/>
              </a:rPr>
              <a:t> я доволен собой потому что…</a:t>
            </a:r>
          </a:p>
          <a:p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Итоги урока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34" name="Улыбающееся лицо 33"/>
          <p:cNvSpPr/>
          <p:nvPr/>
        </p:nvSpPr>
        <p:spPr>
          <a:xfrm>
            <a:off x="1285852" y="2143116"/>
            <a:ext cx="1285884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285852" y="3500438"/>
            <a:ext cx="13573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285852" y="5072074"/>
            <a:ext cx="13573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643042" y="3929066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071670" y="3929066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71670" y="5572140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14480" y="5572140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643042" y="4500570"/>
            <a:ext cx="642942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 rot="13146826" flipV="1">
            <a:off x="1475597" y="6047104"/>
            <a:ext cx="1357322" cy="857232"/>
          </a:xfrm>
          <a:prstGeom prst="arc">
            <a:avLst>
              <a:gd name="adj1" fmla="val 18312027"/>
              <a:gd name="adj2" fmla="val 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Цели урока:</a:t>
            </a:r>
            <a:endParaRPr lang="ru-RU" sz="88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обобщить и систематизировать свои знания по теме «Сравнение обыкновенных дробей»</a:t>
            </a:r>
            <a:endParaRPr lang="ru-RU" sz="4800" dirty="0">
              <a:latin typeface="Monotype Corsiva" pitchFamily="66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1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429684" cy="1325563"/>
          </a:xfrm>
        </p:spPr>
        <p:txBody>
          <a:bodyPr>
            <a:noAutofit/>
          </a:bodyPr>
          <a:lstStyle/>
          <a:p>
            <a:pPr algn="ctr"/>
            <a:r>
              <a:rPr lang="ru-RU" sz="540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Урок-повторение 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по теме «Дробь. Сравнение дробей»</a:t>
            </a:r>
            <a:endParaRPr lang="ru-RU" sz="54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89297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«Своя игра»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5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ln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grpSp>
        <p:nvGrpSpPr>
          <p:cNvPr id="95" name="Группа 94"/>
          <p:cNvGrpSpPr/>
          <p:nvPr/>
        </p:nvGrpSpPr>
        <p:grpSpPr>
          <a:xfrm>
            <a:off x="2643174" y="785794"/>
            <a:ext cx="5321444" cy="5715040"/>
            <a:chOff x="2714612" y="785794"/>
            <a:chExt cx="5321444" cy="5715040"/>
          </a:xfrm>
        </p:grpSpPr>
        <p:sp>
          <p:nvSpPr>
            <p:cNvPr id="65" name="Прямоугольник 64">
              <a:hlinkClick r:id="rId2" action="ppaction://hlinksldjump"/>
            </p:cNvPr>
            <p:cNvSpPr/>
            <p:nvPr/>
          </p:nvSpPr>
          <p:spPr bwMode="auto">
            <a:xfrm>
              <a:off x="3071802" y="2428868"/>
              <a:ext cx="702436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Д</a:t>
              </a:r>
            </a:p>
          </p:txBody>
        </p:sp>
        <p:grpSp>
          <p:nvGrpSpPr>
            <p:cNvPr id="18469" name="Группа 88"/>
            <p:cNvGrpSpPr>
              <a:grpSpLocks/>
            </p:cNvGrpSpPr>
            <p:nvPr/>
          </p:nvGrpSpPr>
          <p:grpSpPr bwMode="auto">
            <a:xfrm>
              <a:off x="2714612" y="785794"/>
              <a:ext cx="4099939" cy="5715040"/>
              <a:chOff x="2902841" y="571442"/>
              <a:chExt cx="4100177" cy="5715100"/>
            </a:xfrm>
          </p:grpSpPr>
          <p:sp>
            <p:nvSpPr>
              <p:cNvPr id="21" name="Дуга 20"/>
              <p:cNvSpPr/>
              <p:nvPr/>
            </p:nvSpPr>
            <p:spPr>
              <a:xfrm>
                <a:off x="4286356" y="571442"/>
                <a:ext cx="1285950" cy="1285909"/>
              </a:xfrm>
              <a:prstGeom prst="arc">
                <a:avLst>
                  <a:gd name="adj1" fmla="val 10653981"/>
                  <a:gd name="adj2" fmla="val 0"/>
                </a:avLst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18477" name="Группа 85"/>
              <p:cNvGrpSpPr>
                <a:grpSpLocks/>
              </p:cNvGrpSpPr>
              <p:nvPr/>
            </p:nvGrpSpPr>
            <p:grpSpPr bwMode="auto">
              <a:xfrm>
                <a:off x="2902841" y="642881"/>
                <a:ext cx="4100177" cy="5643661"/>
                <a:chOff x="2101580" y="949593"/>
                <a:chExt cx="3823720" cy="4815924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rot="5400000" flipH="1" flipV="1">
                  <a:off x="2891304" y="2385828"/>
                  <a:ext cx="2133639" cy="2065379"/>
                </a:xfrm>
                <a:prstGeom prst="line">
                  <a:avLst/>
                </a:prstGeom>
                <a:ln w="508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3295875" y="2910975"/>
                  <a:ext cx="2499398" cy="2356233"/>
                </a:xfrm>
                <a:prstGeom prst="line">
                  <a:avLst/>
                </a:prstGeom>
                <a:ln w="57150"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2293662" y="2804907"/>
                  <a:ext cx="2438443" cy="2507402"/>
                </a:xfrm>
                <a:prstGeom prst="line">
                  <a:avLst/>
                </a:prstGeom>
                <a:ln w="508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>
                  <a:endCxn id="21" idx="2"/>
                </p:cNvCxnSpPr>
                <p:nvPr/>
              </p:nvCxnSpPr>
              <p:spPr>
                <a:xfrm rot="5400000" flipH="1" flipV="1">
                  <a:off x="2175420" y="1521051"/>
                  <a:ext cx="2499399" cy="2331871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16200000" flipH="1">
                  <a:off x="2957928" y="2197287"/>
                  <a:ext cx="2133635" cy="2198615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3399491" y="1490563"/>
                  <a:ext cx="2316523" cy="2331881"/>
                </a:xfrm>
                <a:prstGeom prst="line">
                  <a:avLst/>
                </a:prstGeom>
                <a:ln w="508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Дуга 34"/>
                <p:cNvSpPr/>
                <p:nvPr/>
              </p:nvSpPr>
              <p:spPr>
                <a:xfrm rot="10800000">
                  <a:off x="3434082" y="4851101"/>
                  <a:ext cx="1332502" cy="914416"/>
                </a:xfrm>
                <a:prstGeom prst="arc">
                  <a:avLst>
                    <a:gd name="adj1" fmla="val 10450580"/>
                    <a:gd name="adj2" fmla="val 0"/>
                  </a:avLst>
                </a:prstGeom>
                <a:ln w="57150"/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8932477">
                  <a:off x="2101580" y="2198512"/>
                  <a:ext cx="949032" cy="639409"/>
                </a:xfrm>
                <a:prstGeom prst="arc">
                  <a:avLst>
                    <a:gd name="adj1" fmla="val 10443580"/>
                    <a:gd name="adj2" fmla="val 0"/>
                  </a:avLst>
                </a:prstGeom>
                <a:ln w="508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7990962">
                  <a:off x="5005337" y="3543225"/>
                  <a:ext cx="794463" cy="1045463"/>
                </a:xfrm>
                <a:prstGeom prst="arc">
                  <a:avLst>
                    <a:gd name="adj1" fmla="val 10443580"/>
                    <a:gd name="adj2" fmla="val 0"/>
                  </a:avLst>
                </a:prstGeom>
                <a:ln w="508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0" name="Дуга 49"/>
                <p:cNvSpPr/>
                <p:nvPr/>
              </p:nvSpPr>
              <p:spPr>
                <a:xfrm rot="13351695">
                  <a:off x="2202302" y="3650139"/>
                  <a:ext cx="909056" cy="1071553"/>
                </a:xfrm>
                <a:prstGeom prst="arc">
                  <a:avLst>
                    <a:gd name="adj1" fmla="val 11138056"/>
                    <a:gd name="adj2" fmla="val 0"/>
                  </a:avLst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3" name="Дуга 52"/>
                <p:cNvSpPr/>
                <p:nvPr/>
              </p:nvSpPr>
              <p:spPr>
                <a:xfrm rot="2352655">
                  <a:off x="4858889" y="2128202"/>
                  <a:ext cx="909057" cy="1071553"/>
                </a:xfrm>
                <a:prstGeom prst="arc">
                  <a:avLst>
                    <a:gd name="adj1" fmla="val 11138056"/>
                    <a:gd name="adj2" fmla="val 0"/>
                  </a:avLst>
                </a:pr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Прямоугольник 65">
                  <a:hlinkClick r:id="rId3" action="ppaction://hlinksldjump" highlightClick="1"/>
                </p:cNvPr>
                <p:cNvSpPr/>
                <p:nvPr/>
              </p:nvSpPr>
              <p:spPr>
                <a:xfrm>
                  <a:off x="3500707" y="949593"/>
                  <a:ext cx="172285" cy="604069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+mn-lt"/>
                  </a:endParaRPr>
                </a:p>
              </p:txBody>
            </p:sp>
          </p:grpSp>
        </p:grpSp>
        <p:sp>
          <p:nvSpPr>
            <p:cNvPr id="67" name="Прямоугольник 66">
              <a:hlinkClick r:id="rId4" action="ppaction://hlinksldjump"/>
            </p:cNvPr>
            <p:cNvSpPr/>
            <p:nvPr/>
          </p:nvSpPr>
          <p:spPr bwMode="auto">
            <a:xfrm>
              <a:off x="5857884" y="2357430"/>
              <a:ext cx="593432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Р</a:t>
              </a: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68" name="Прямоугольник 67">
              <a:hlinkClick r:id="rId5" action="ppaction://hlinksldjump"/>
            </p:cNvPr>
            <p:cNvSpPr/>
            <p:nvPr/>
          </p:nvSpPr>
          <p:spPr bwMode="auto">
            <a:xfrm>
              <a:off x="3000364" y="3857628"/>
              <a:ext cx="745230" cy="101566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n-lt"/>
                </a:rPr>
                <a:t>О</a:t>
              </a:r>
              <a:endPara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9" name="Прямоугольник 68">
              <a:hlinkClick r:id="rId6" action="ppaction://hlinksldjump"/>
            </p:cNvPr>
            <p:cNvSpPr/>
            <p:nvPr/>
          </p:nvSpPr>
          <p:spPr bwMode="auto">
            <a:xfrm>
              <a:off x="5929322" y="3929066"/>
              <a:ext cx="611066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Ь</a:t>
              </a:r>
              <a:endPara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0" name="Прямоугольник 69">
              <a:hlinkClick r:id="rId7" action="ppaction://hlinksldjump"/>
            </p:cNvPr>
            <p:cNvSpPr/>
            <p:nvPr/>
          </p:nvSpPr>
          <p:spPr bwMode="auto">
            <a:xfrm>
              <a:off x="7072330" y="4857760"/>
              <a:ext cx="963726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hlinkClick r:id="rId8" action="ppaction://hlinksldjump"/>
                </a:rPr>
                <a:t>100</a:t>
              </a:r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1" name="Прямоугольник 70">
              <a:hlinkClick r:id="rId9" action="ppaction://hlinksldjump"/>
            </p:cNvPr>
            <p:cNvSpPr/>
            <p:nvPr/>
          </p:nvSpPr>
          <p:spPr bwMode="auto">
            <a:xfrm>
              <a:off x="4286248" y="2500306"/>
              <a:ext cx="184731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74" name="Прямоугольник 73">
              <a:hlinkClick r:id="rId10" action="ppaction://hlinksldjump"/>
            </p:cNvPr>
            <p:cNvSpPr/>
            <p:nvPr/>
          </p:nvSpPr>
          <p:spPr bwMode="auto">
            <a:xfrm>
              <a:off x="4500562" y="3929066"/>
              <a:ext cx="642942" cy="101566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Б</a:t>
              </a:r>
              <a:endPara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9528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18439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18464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5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6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7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8440" name="Group 10"/>
            <p:cNvGrpSpPr>
              <a:grpSpLocks/>
            </p:cNvGrpSpPr>
            <p:nvPr/>
          </p:nvGrpSpPr>
          <p:grpSpPr bwMode="auto">
            <a:xfrm>
              <a:off x="9981" y="2736"/>
              <a:ext cx="900" cy="1491"/>
              <a:chOff x="9517" y="773"/>
              <a:chExt cx="1581" cy="1770"/>
            </a:xfrm>
          </p:grpSpPr>
          <p:sp>
            <p:nvSpPr>
              <p:cNvPr id="18459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0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1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2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63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8441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18454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5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6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7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8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8442" name="Group 22"/>
            <p:cNvGrpSpPr>
              <a:grpSpLocks/>
            </p:cNvGrpSpPr>
            <p:nvPr/>
          </p:nvGrpSpPr>
          <p:grpSpPr bwMode="auto">
            <a:xfrm flipV="1">
              <a:off x="9981" y="7581"/>
              <a:ext cx="900" cy="1491"/>
              <a:chOff x="9517" y="773"/>
              <a:chExt cx="1581" cy="1770"/>
            </a:xfrm>
          </p:grpSpPr>
          <p:sp>
            <p:nvSpPr>
              <p:cNvPr id="18449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0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1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2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53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8443" name="Group 28"/>
            <p:cNvGrpSpPr>
              <a:grpSpLocks/>
            </p:cNvGrpSpPr>
            <p:nvPr/>
          </p:nvGrpSpPr>
          <p:grpSpPr bwMode="auto">
            <a:xfrm flipH="1" flipV="1">
              <a:off x="1341" y="7581"/>
              <a:ext cx="900" cy="1491"/>
              <a:chOff x="9517" y="773"/>
              <a:chExt cx="1581" cy="1770"/>
            </a:xfrm>
          </p:grpSpPr>
          <p:sp>
            <p:nvSpPr>
              <p:cNvPr id="18444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5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6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7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448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58" name="Прямоугольник 57"/>
          <p:cNvSpPr/>
          <p:nvPr/>
        </p:nvSpPr>
        <p:spPr>
          <a:xfrm>
            <a:off x="1071538" y="357166"/>
            <a:ext cx="72152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Своя            игра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06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У матери-единицы было три дочери: Осьмушка, Половинка и Четвертинка. Она их ласково называла "мои дольки".</a:t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285991"/>
            <a:ext cx="7886700" cy="3890971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Назовите дроби, соответствующие именам.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3000372"/>
          <a:ext cx="6929487" cy="285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829"/>
                <a:gridCol w="2309829"/>
                <a:gridCol w="2309829"/>
              </a:tblGrid>
              <a:tr h="81799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Monotype Corsiva" pitchFamily="66" charset="0"/>
                        </a:rPr>
                        <a:t>Осьмушка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Monotype Corsiva" pitchFamily="66" charset="0"/>
                        </a:rPr>
                        <a:t>Кечим</a:t>
                      </a:r>
                      <a:r>
                        <a:rPr lang="ru-RU" sz="3200" dirty="0" smtClean="0">
                          <a:latin typeface="Monotype Corsiva" pitchFamily="66" charset="0"/>
                        </a:rPr>
                        <a:t> 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2153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Monotype Corsiva" pitchFamily="66" charset="0"/>
                        </a:rPr>
                        <a:t>Половинка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Monotype Corsiva" pitchFamily="66" charset="0"/>
                        </a:rPr>
                        <a:t>Чартык</a:t>
                      </a:r>
                      <a:r>
                        <a:rPr lang="ru-RU" sz="3200" dirty="0" smtClean="0">
                          <a:latin typeface="Monotype Corsiva" pitchFamily="66" charset="0"/>
                        </a:rPr>
                        <a:t> или </a:t>
                      </a:r>
                      <a:r>
                        <a:rPr lang="ru-RU" sz="3200" dirty="0" err="1" smtClean="0">
                          <a:latin typeface="Monotype Corsiva" pitchFamily="66" charset="0"/>
                        </a:rPr>
                        <a:t>кезик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1799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Monotype Corsiva" pitchFamily="66" charset="0"/>
                        </a:rPr>
                        <a:t>Четвертинка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Monotype Corsiva" pitchFamily="66" charset="0"/>
                        </a:rPr>
                        <a:t>Улдун</a:t>
                      </a:r>
                      <a:r>
                        <a:rPr lang="ru-RU" sz="3200" dirty="0" smtClean="0">
                          <a:latin typeface="Monotype Corsiva" pitchFamily="66" charset="0"/>
                        </a:rPr>
                        <a:t> 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9981" y="2734"/>
              <a:ext cx="900" cy="1491"/>
              <a:chOff x="9517" y="773"/>
              <a:chExt cx="1581" cy="1770"/>
            </a:xfrm>
          </p:grpSpPr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 flipV="1">
              <a:off x="9981" y="7583"/>
              <a:ext cx="900" cy="1491"/>
              <a:chOff x="9517" y="773"/>
              <a:chExt cx="1581" cy="1770"/>
            </a:xfrm>
          </p:grpSpPr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 flipH="1" flipV="1">
              <a:off x="1341" y="7583"/>
              <a:ext cx="900" cy="1491"/>
              <a:chOff x="9517" y="773"/>
              <a:chExt cx="1581" cy="1770"/>
            </a:xfrm>
          </p:grpSpPr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5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929066"/>
            <a:ext cx="214314" cy="964411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72074"/>
            <a:ext cx="190502" cy="857257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71810"/>
            <a:ext cx="261939" cy="785818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9501222" y="2428868"/>
            <a:ext cx="2428892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Я начинаю, а вы мне в рифму отвечайте: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5209"/>
          </a:xfrm>
        </p:spPr>
        <p:txBody>
          <a:bodyPr>
            <a:normAutofit/>
          </a:bodyPr>
          <a:lstStyle/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Каждый может за версту</a:t>
            </a:r>
          </a:p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Видеть дробную черту.</a:t>
            </a:r>
          </a:p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Над чертой – числитель, знайте,</a:t>
            </a:r>
          </a:p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Под чертою – знаменатель.</a:t>
            </a:r>
          </a:p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Дробь такую непременно</a:t>
            </a:r>
          </a:p>
          <a:p>
            <a:pPr marL="1708150" indent="-179388">
              <a:buNone/>
            </a:pPr>
            <a:r>
              <a:rPr lang="ru-RU" sz="3600" dirty="0" smtClean="0">
                <a:latin typeface="Monotype Corsiva" pitchFamily="66" charset="0"/>
              </a:rPr>
              <a:t>Надо звать обыкновенной.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500306"/>
            <a:ext cx="1285884" cy="50006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3000372"/>
            <a:ext cx="1928826" cy="5715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643314"/>
            <a:ext cx="2571768" cy="50006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4786322"/>
            <a:ext cx="2643206" cy="5715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</a:t>
            </a:r>
            <a:endParaRPr lang="ru-RU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9981" y="2730"/>
              <a:ext cx="900" cy="1491"/>
              <a:chOff x="9517" y="773"/>
              <a:chExt cx="1581" cy="1770"/>
            </a:xfrm>
          </p:grpSpPr>
          <p:sp>
            <p:nvSpPr>
              <p:cNvPr id="29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2" name="Group 22"/>
            <p:cNvGrpSpPr>
              <a:grpSpLocks/>
            </p:cNvGrpSpPr>
            <p:nvPr/>
          </p:nvGrpSpPr>
          <p:grpSpPr bwMode="auto">
            <a:xfrm flipV="1">
              <a:off x="9981" y="7587"/>
              <a:ext cx="900" cy="1491"/>
              <a:chOff x="9517" y="773"/>
              <a:chExt cx="1581" cy="1770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 flipH="1" flipV="1">
              <a:off x="1341" y="7587"/>
              <a:ext cx="900" cy="1491"/>
              <a:chOff x="9517" y="773"/>
              <a:chExt cx="1581" cy="1770"/>
            </a:xfrm>
          </p:grpSpPr>
          <p:sp>
            <p:nvSpPr>
              <p:cNvPr id="14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5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Как вы думаете, какая из дочерей-дробей была старшей (большей)? 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59395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000496" y="2285992"/>
          <a:ext cx="1428760" cy="3772278"/>
        </p:xfrm>
        <a:graphic>
          <a:graphicData uri="http://schemas.openxmlformats.org/presentationml/2006/ole">
            <p:oleObj spid="_x0000_s59395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59397" name="Содержимое 3"/>
          <p:cNvGraphicFramePr>
            <a:graphicFrameLocks noChangeAspect="1"/>
          </p:cNvGraphicFramePr>
          <p:nvPr/>
        </p:nvGraphicFramePr>
        <p:xfrm>
          <a:off x="1214414" y="2214554"/>
          <a:ext cx="1309687" cy="3771900"/>
        </p:xfrm>
        <a:graphic>
          <a:graphicData uri="http://schemas.openxmlformats.org/presentationml/2006/ole">
            <p:oleObj spid="_x0000_s59397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59398" name="Содержимое 3"/>
          <p:cNvGraphicFramePr>
            <a:graphicFrameLocks noChangeAspect="1"/>
          </p:cNvGraphicFramePr>
          <p:nvPr/>
        </p:nvGraphicFramePr>
        <p:xfrm>
          <a:off x="7072330" y="2285992"/>
          <a:ext cx="1428750" cy="3771900"/>
        </p:xfrm>
        <a:graphic>
          <a:graphicData uri="http://schemas.openxmlformats.org/presentationml/2006/ole">
            <p:oleObj spid="_x0000_s59398" name="Формула" r:id="rId5" imgW="152280" imgH="393480" progId="Equation.3">
              <p:embed/>
            </p:oleObj>
          </a:graphicData>
        </a:graphic>
      </p:graphicFrame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8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30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15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Как вы думаете, какая из дочерей-дробей была старшей (большей)? 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59395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072330" y="2000240"/>
          <a:ext cx="1428760" cy="3772278"/>
        </p:xfrm>
        <a:graphic>
          <a:graphicData uri="http://schemas.openxmlformats.org/presentationml/2006/ole">
            <p:oleObj spid="_x0000_s60418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59397" name="Содержимое 3"/>
          <p:cNvGraphicFramePr>
            <a:graphicFrameLocks noChangeAspect="1"/>
          </p:cNvGraphicFramePr>
          <p:nvPr/>
        </p:nvGraphicFramePr>
        <p:xfrm>
          <a:off x="1214414" y="2143116"/>
          <a:ext cx="1309687" cy="3771900"/>
        </p:xfrm>
        <a:graphic>
          <a:graphicData uri="http://schemas.openxmlformats.org/presentationml/2006/ole">
            <p:oleObj spid="_x0000_s60419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59398" name="Содержимое 3"/>
          <p:cNvGraphicFramePr>
            <a:graphicFrameLocks noChangeAspect="1"/>
          </p:cNvGraphicFramePr>
          <p:nvPr/>
        </p:nvGraphicFramePr>
        <p:xfrm>
          <a:off x="4071934" y="2214554"/>
          <a:ext cx="1428750" cy="3771900"/>
        </p:xfrm>
        <a:graphic>
          <a:graphicData uri="http://schemas.openxmlformats.org/presentationml/2006/ole">
            <p:oleObj spid="_x0000_s60420" name="Формула" r:id="rId5" imgW="152280" imgH="393480" progId="Equation.3">
              <p:embed/>
            </p:oleObj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786050" y="3286124"/>
            <a:ext cx="1214446" cy="1714512"/>
            <a:chOff x="2786050" y="3286124"/>
            <a:chExt cx="1214446" cy="171451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786050" y="3286124"/>
              <a:ext cx="1214446" cy="78581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786050" y="4071942"/>
              <a:ext cx="928694" cy="92869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5715008" y="3429000"/>
            <a:ext cx="1214446" cy="1714512"/>
            <a:chOff x="2786050" y="3286124"/>
            <a:chExt cx="1214446" cy="171451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2786050" y="3286124"/>
              <a:ext cx="1214446" cy="78581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2786050" y="4071942"/>
              <a:ext cx="928694" cy="92869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341" y="2754"/>
            <a:chExt cx="9540" cy="6300"/>
          </a:xfrm>
        </p:grpSpPr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1341" y="2756"/>
              <a:ext cx="9540" cy="6308"/>
              <a:chOff x="1521" y="1674"/>
              <a:chExt cx="9540" cy="6840"/>
            </a:xfrm>
          </p:grpSpPr>
          <p:sp>
            <p:nvSpPr>
              <p:cNvPr id="44" name="Rectangle 6"/>
              <p:cNvSpPr>
                <a:spLocks noChangeArrowheads="1"/>
              </p:cNvSpPr>
              <p:nvPr/>
            </p:nvSpPr>
            <p:spPr bwMode="auto">
              <a:xfrm rot="5400000">
                <a:off x="6201" y="-3006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 rot="5400000">
                <a:off x="6201" y="3654"/>
                <a:ext cx="180" cy="95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52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7" name="Rectangle 9"/>
              <p:cNvSpPr>
                <a:spLocks noChangeArrowheads="1"/>
              </p:cNvSpPr>
              <p:nvPr/>
            </p:nvSpPr>
            <p:spPr bwMode="auto">
              <a:xfrm>
                <a:off x="10881" y="1674"/>
                <a:ext cx="180" cy="6840"/>
              </a:xfrm>
              <a:prstGeom prst="rect">
                <a:avLst/>
              </a:prstGeom>
              <a:solidFill>
                <a:srgbClr val="FFC000"/>
              </a:solidFill>
              <a:ln w="952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0" name="Group 10"/>
            <p:cNvGrpSpPr>
              <a:grpSpLocks/>
            </p:cNvGrpSpPr>
            <p:nvPr/>
          </p:nvGrpSpPr>
          <p:grpSpPr bwMode="auto">
            <a:xfrm>
              <a:off x="9981" y="2732"/>
              <a:ext cx="900" cy="1491"/>
              <a:chOff x="9517" y="773"/>
              <a:chExt cx="1581" cy="1770"/>
            </a:xfrm>
          </p:grpSpPr>
          <p:sp>
            <p:nvSpPr>
              <p:cNvPr id="39" name="Freeform 11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2" name="Rectangle 14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1" name="Group 16"/>
            <p:cNvGrpSpPr>
              <a:grpSpLocks/>
            </p:cNvGrpSpPr>
            <p:nvPr/>
          </p:nvGrpSpPr>
          <p:grpSpPr bwMode="auto">
            <a:xfrm flipH="1">
              <a:off x="1341" y="2754"/>
              <a:ext cx="900" cy="1659"/>
              <a:chOff x="9517" y="773"/>
              <a:chExt cx="1581" cy="1770"/>
            </a:xfrm>
          </p:grpSpPr>
          <p:sp>
            <p:nvSpPr>
              <p:cNvPr id="34" name="Freeform 17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" name="Freeform 18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" name="Freeform 19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8" name="Freeform 21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 flipV="1">
              <a:off x="9981" y="7585"/>
              <a:ext cx="900" cy="1491"/>
              <a:chOff x="9517" y="773"/>
              <a:chExt cx="1581" cy="1770"/>
            </a:xfrm>
          </p:grpSpPr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3" name="Group 28"/>
            <p:cNvGrpSpPr>
              <a:grpSpLocks/>
            </p:cNvGrpSpPr>
            <p:nvPr/>
          </p:nvGrpSpPr>
          <p:grpSpPr bwMode="auto">
            <a:xfrm flipH="1" flipV="1">
              <a:off x="1341" y="7585"/>
              <a:ext cx="900" cy="1491"/>
              <a:chOff x="9517" y="773"/>
              <a:chExt cx="1581" cy="1770"/>
            </a:xfrm>
          </p:grpSpPr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10251" y="1044"/>
                <a:ext cx="635" cy="686"/>
              </a:xfrm>
              <a:custGeom>
                <a:avLst/>
                <a:gdLst>
                  <a:gd name="T0" fmla="*/ 537 w 635"/>
                  <a:gd name="T1" fmla="*/ 112 h 686"/>
                  <a:gd name="T2" fmla="*/ 635 w 635"/>
                  <a:gd name="T3" fmla="*/ 0 h 686"/>
                  <a:gd name="T4" fmla="*/ 635 w 635"/>
                  <a:gd name="T5" fmla="*/ 686 h 686"/>
                  <a:gd name="T6" fmla="*/ 0 w 635"/>
                  <a:gd name="T7" fmla="*/ 686 h 686"/>
                  <a:gd name="T8" fmla="*/ 0 w 635"/>
                  <a:gd name="T9" fmla="*/ 0 h 686"/>
                  <a:gd name="T10" fmla="*/ 635 w 635"/>
                  <a:gd name="T11" fmla="*/ 0 h 686"/>
                  <a:gd name="T12" fmla="*/ 537 w 635"/>
                  <a:gd name="T13" fmla="*/ 128 h 686"/>
                  <a:gd name="T14" fmla="*/ 97 w 635"/>
                  <a:gd name="T15" fmla="*/ 128 h 686"/>
                  <a:gd name="T16" fmla="*/ 97 w 635"/>
                  <a:gd name="T17" fmla="*/ 574 h 686"/>
                  <a:gd name="T18" fmla="*/ 537 w 635"/>
                  <a:gd name="T19" fmla="*/ 574 h 686"/>
                  <a:gd name="T20" fmla="*/ 537 w 635"/>
                  <a:gd name="T21" fmla="*/ 112 h 6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5"/>
                  <a:gd name="T34" fmla="*/ 0 h 686"/>
                  <a:gd name="T35" fmla="*/ 635 w 635"/>
                  <a:gd name="T36" fmla="*/ 686 h 6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5" h="686">
                    <a:moveTo>
                      <a:pt x="537" y="112"/>
                    </a:moveTo>
                    <a:lnTo>
                      <a:pt x="635" y="0"/>
                    </a:lnTo>
                    <a:lnTo>
                      <a:pt x="635" y="686"/>
                    </a:lnTo>
                    <a:lnTo>
                      <a:pt x="0" y="686"/>
                    </a:lnTo>
                    <a:lnTo>
                      <a:pt x="0" y="0"/>
                    </a:lnTo>
                    <a:lnTo>
                      <a:pt x="635" y="0"/>
                    </a:lnTo>
                    <a:lnTo>
                      <a:pt x="537" y="128"/>
                    </a:lnTo>
                    <a:lnTo>
                      <a:pt x="97" y="128"/>
                    </a:lnTo>
                    <a:lnTo>
                      <a:pt x="97" y="574"/>
                    </a:lnTo>
                    <a:lnTo>
                      <a:pt x="537" y="574"/>
                    </a:lnTo>
                    <a:lnTo>
                      <a:pt x="537" y="11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10495" y="789"/>
                <a:ext cx="603" cy="670"/>
              </a:xfrm>
              <a:custGeom>
                <a:avLst/>
                <a:gdLst>
                  <a:gd name="T0" fmla="*/ 603 w 603"/>
                  <a:gd name="T1" fmla="*/ 0 h 670"/>
                  <a:gd name="T2" fmla="*/ 473 w 603"/>
                  <a:gd name="T3" fmla="*/ 0 h 670"/>
                  <a:gd name="T4" fmla="*/ 228 w 603"/>
                  <a:gd name="T5" fmla="*/ 0 h 670"/>
                  <a:gd name="T6" fmla="*/ 0 w 603"/>
                  <a:gd name="T7" fmla="*/ 0 h 670"/>
                  <a:gd name="T8" fmla="*/ 0 w 603"/>
                  <a:gd name="T9" fmla="*/ 670 h 670"/>
                  <a:gd name="T10" fmla="*/ 603 w 603"/>
                  <a:gd name="T11" fmla="*/ 670 h 670"/>
                  <a:gd name="T12" fmla="*/ 603 w 603"/>
                  <a:gd name="T13" fmla="*/ 0 h 670"/>
                  <a:gd name="T14" fmla="*/ 505 w 603"/>
                  <a:gd name="T15" fmla="*/ 112 h 670"/>
                  <a:gd name="T16" fmla="*/ 130 w 603"/>
                  <a:gd name="T17" fmla="*/ 112 h 670"/>
                  <a:gd name="T18" fmla="*/ 130 w 603"/>
                  <a:gd name="T19" fmla="*/ 542 h 670"/>
                  <a:gd name="T20" fmla="*/ 505 w 603"/>
                  <a:gd name="T21" fmla="*/ 542 h 670"/>
                  <a:gd name="T22" fmla="*/ 505 w 603"/>
                  <a:gd name="T23" fmla="*/ 112 h 670"/>
                  <a:gd name="T24" fmla="*/ 603 w 603"/>
                  <a:gd name="T25" fmla="*/ 0 h 6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3"/>
                  <a:gd name="T40" fmla="*/ 0 h 670"/>
                  <a:gd name="T41" fmla="*/ 603 w 603"/>
                  <a:gd name="T42" fmla="*/ 670 h 6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3" h="670">
                    <a:moveTo>
                      <a:pt x="603" y="0"/>
                    </a:moveTo>
                    <a:lnTo>
                      <a:pt x="473" y="0"/>
                    </a:lnTo>
                    <a:lnTo>
                      <a:pt x="228" y="0"/>
                    </a:lnTo>
                    <a:lnTo>
                      <a:pt x="0" y="0"/>
                    </a:lnTo>
                    <a:lnTo>
                      <a:pt x="0" y="670"/>
                    </a:lnTo>
                    <a:lnTo>
                      <a:pt x="603" y="670"/>
                    </a:lnTo>
                    <a:lnTo>
                      <a:pt x="603" y="0"/>
                    </a:lnTo>
                    <a:lnTo>
                      <a:pt x="505" y="112"/>
                    </a:lnTo>
                    <a:lnTo>
                      <a:pt x="130" y="112"/>
                    </a:lnTo>
                    <a:lnTo>
                      <a:pt x="130" y="542"/>
                    </a:lnTo>
                    <a:lnTo>
                      <a:pt x="505" y="542"/>
                    </a:lnTo>
                    <a:lnTo>
                      <a:pt x="505" y="112"/>
                    </a:lnTo>
                    <a:lnTo>
                      <a:pt x="603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10495" y="1379"/>
                <a:ext cx="603" cy="1164"/>
              </a:xfrm>
              <a:custGeom>
                <a:avLst/>
                <a:gdLst>
                  <a:gd name="T0" fmla="*/ 0 w 603"/>
                  <a:gd name="T1" fmla="*/ 0 h 1164"/>
                  <a:gd name="T2" fmla="*/ 0 w 603"/>
                  <a:gd name="T3" fmla="*/ 702 h 1164"/>
                  <a:gd name="T4" fmla="*/ 505 w 603"/>
                  <a:gd name="T5" fmla="*/ 702 h 1164"/>
                  <a:gd name="T6" fmla="*/ 505 w 603"/>
                  <a:gd name="T7" fmla="*/ 1036 h 1164"/>
                  <a:gd name="T8" fmla="*/ 342 w 603"/>
                  <a:gd name="T9" fmla="*/ 1036 h 1164"/>
                  <a:gd name="T10" fmla="*/ 342 w 603"/>
                  <a:gd name="T11" fmla="*/ 861 h 1164"/>
                  <a:gd name="T12" fmla="*/ 130 w 603"/>
                  <a:gd name="T13" fmla="*/ 861 h 1164"/>
                  <a:gd name="T14" fmla="*/ 130 w 603"/>
                  <a:gd name="T15" fmla="*/ 1004 h 1164"/>
                  <a:gd name="T16" fmla="*/ 261 w 603"/>
                  <a:gd name="T17" fmla="*/ 1004 h 1164"/>
                  <a:gd name="T18" fmla="*/ 261 w 603"/>
                  <a:gd name="T19" fmla="*/ 1164 h 1164"/>
                  <a:gd name="T20" fmla="*/ 603 w 603"/>
                  <a:gd name="T21" fmla="*/ 1164 h 1164"/>
                  <a:gd name="T22" fmla="*/ 603 w 603"/>
                  <a:gd name="T23" fmla="*/ 590 h 1164"/>
                  <a:gd name="T24" fmla="*/ 98 w 603"/>
                  <a:gd name="T25" fmla="*/ 590 h 1164"/>
                  <a:gd name="T26" fmla="*/ 98 w 603"/>
                  <a:gd name="T27" fmla="*/ 0 h 1164"/>
                  <a:gd name="T28" fmla="*/ 0 w 603"/>
                  <a:gd name="T29" fmla="*/ 0 h 1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3"/>
                  <a:gd name="T46" fmla="*/ 0 h 1164"/>
                  <a:gd name="T47" fmla="*/ 603 w 603"/>
                  <a:gd name="T48" fmla="*/ 1164 h 1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3" h="1164">
                    <a:moveTo>
                      <a:pt x="0" y="0"/>
                    </a:moveTo>
                    <a:lnTo>
                      <a:pt x="0" y="702"/>
                    </a:lnTo>
                    <a:lnTo>
                      <a:pt x="505" y="702"/>
                    </a:lnTo>
                    <a:lnTo>
                      <a:pt x="505" y="1036"/>
                    </a:lnTo>
                    <a:lnTo>
                      <a:pt x="342" y="1036"/>
                    </a:lnTo>
                    <a:lnTo>
                      <a:pt x="342" y="861"/>
                    </a:lnTo>
                    <a:lnTo>
                      <a:pt x="130" y="861"/>
                    </a:lnTo>
                    <a:lnTo>
                      <a:pt x="130" y="1004"/>
                    </a:lnTo>
                    <a:lnTo>
                      <a:pt x="261" y="1004"/>
                    </a:lnTo>
                    <a:lnTo>
                      <a:pt x="261" y="1164"/>
                    </a:lnTo>
                    <a:lnTo>
                      <a:pt x="603" y="1164"/>
                    </a:lnTo>
                    <a:lnTo>
                      <a:pt x="603" y="590"/>
                    </a:lnTo>
                    <a:lnTo>
                      <a:pt x="98" y="590"/>
                    </a:lnTo>
                    <a:lnTo>
                      <a:pt x="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" name="Rectangle 32"/>
              <p:cNvSpPr>
                <a:spLocks noChangeArrowheads="1"/>
              </p:cNvSpPr>
              <p:nvPr/>
            </p:nvSpPr>
            <p:spPr bwMode="auto">
              <a:xfrm>
                <a:off x="10055" y="1730"/>
                <a:ext cx="196" cy="239"/>
              </a:xfrm>
              <a:prstGeom prst="rect">
                <a:avLst/>
              </a:pr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9517" y="773"/>
                <a:ext cx="1076" cy="702"/>
              </a:xfrm>
              <a:custGeom>
                <a:avLst/>
                <a:gdLst>
                  <a:gd name="T0" fmla="*/ 1076 w 1076"/>
                  <a:gd name="T1" fmla="*/ 702 h 702"/>
                  <a:gd name="T2" fmla="*/ 457 w 1076"/>
                  <a:gd name="T3" fmla="*/ 702 h 702"/>
                  <a:gd name="T4" fmla="*/ 457 w 1076"/>
                  <a:gd name="T5" fmla="*/ 128 h 702"/>
                  <a:gd name="T6" fmla="*/ 115 w 1076"/>
                  <a:gd name="T7" fmla="*/ 128 h 702"/>
                  <a:gd name="T8" fmla="*/ 115 w 1076"/>
                  <a:gd name="T9" fmla="*/ 287 h 702"/>
                  <a:gd name="T10" fmla="*/ 310 w 1076"/>
                  <a:gd name="T11" fmla="*/ 287 h 702"/>
                  <a:gd name="T12" fmla="*/ 310 w 1076"/>
                  <a:gd name="T13" fmla="*/ 542 h 702"/>
                  <a:gd name="T14" fmla="*/ 229 w 1076"/>
                  <a:gd name="T15" fmla="*/ 542 h 702"/>
                  <a:gd name="T16" fmla="*/ 229 w 1076"/>
                  <a:gd name="T17" fmla="*/ 399 h 702"/>
                  <a:gd name="T18" fmla="*/ 0 w 1076"/>
                  <a:gd name="T19" fmla="*/ 399 h 702"/>
                  <a:gd name="T20" fmla="*/ 0 w 1076"/>
                  <a:gd name="T21" fmla="*/ 0 h 702"/>
                  <a:gd name="T22" fmla="*/ 571 w 1076"/>
                  <a:gd name="T23" fmla="*/ 0 h 702"/>
                  <a:gd name="T24" fmla="*/ 571 w 1076"/>
                  <a:gd name="T25" fmla="*/ 558 h 702"/>
                  <a:gd name="T26" fmla="*/ 1076 w 1076"/>
                  <a:gd name="T27" fmla="*/ 558 h 702"/>
                  <a:gd name="T28" fmla="*/ 1076 w 1076"/>
                  <a:gd name="T29" fmla="*/ 702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6"/>
                  <a:gd name="T46" fmla="*/ 0 h 702"/>
                  <a:gd name="T47" fmla="*/ 1076 w 1076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6" h="702">
                    <a:moveTo>
                      <a:pt x="1076" y="702"/>
                    </a:moveTo>
                    <a:lnTo>
                      <a:pt x="457" y="702"/>
                    </a:lnTo>
                    <a:lnTo>
                      <a:pt x="457" y="128"/>
                    </a:lnTo>
                    <a:lnTo>
                      <a:pt x="115" y="128"/>
                    </a:lnTo>
                    <a:lnTo>
                      <a:pt x="115" y="287"/>
                    </a:lnTo>
                    <a:lnTo>
                      <a:pt x="310" y="287"/>
                    </a:lnTo>
                    <a:lnTo>
                      <a:pt x="310" y="542"/>
                    </a:lnTo>
                    <a:lnTo>
                      <a:pt x="229" y="542"/>
                    </a:lnTo>
                    <a:lnTo>
                      <a:pt x="229" y="39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571" y="0"/>
                    </a:lnTo>
                    <a:lnTo>
                      <a:pt x="571" y="558"/>
                    </a:lnTo>
                    <a:lnTo>
                      <a:pt x="1076" y="558"/>
                    </a:lnTo>
                    <a:lnTo>
                      <a:pt x="1076" y="702"/>
                    </a:lnTo>
                    <a:close/>
                  </a:path>
                </a:pathLst>
              </a:custGeom>
              <a:solidFill>
                <a:srgbClr val="FFC000"/>
              </a:solidFill>
              <a:ln w="1333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562</Template>
  <TotalTime>1124</TotalTime>
  <Words>301</Words>
  <Application>Microsoft Office PowerPoint</Application>
  <PresentationFormat>Экран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562</vt:lpstr>
      <vt:lpstr>Формула</vt:lpstr>
      <vt:lpstr>Отгадайте ребус</vt:lpstr>
      <vt:lpstr>Девиз урока</vt:lpstr>
      <vt:lpstr>Цели урока:</vt:lpstr>
      <vt:lpstr>Урок-повторение по теме «Дробь. Сравнение дробей»</vt:lpstr>
      <vt:lpstr>Слайд 5</vt:lpstr>
      <vt:lpstr>У матери-единицы было три дочери: Осьмушка, Половинка и Четвертинка. Она их ласково называла "мои дольки". </vt:lpstr>
      <vt:lpstr>Я начинаю, а вы мне в рифму отвечайте:</vt:lpstr>
      <vt:lpstr>Как вы думаете, какая из дочерей-дробей была старшей (большей)? </vt:lpstr>
      <vt:lpstr>Как вы думаете, какая из дочерей-дробей была старшей (большей)? </vt:lpstr>
      <vt:lpstr>Слайд 10</vt:lpstr>
      <vt:lpstr>Разбейте дроби на 2 группы, указав признак разбиения.</vt:lpstr>
      <vt:lpstr>Разбейте дроби на 2 группы, указав признак разбиения.</vt:lpstr>
      <vt:lpstr>Расположите в порядке возрастания</vt:lpstr>
      <vt:lpstr>Расположите в порядке возрастания</vt:lpstr>
      <vt:lpstr>Продолжить ряд</vt:lpstr>
      <vt:lpstr>Сравните дроби</vt:lpstr>
      <vt:lpstr>Сравните дроби</vt:lpstr>
      <vt:lpstr>Начертите координатный луч с единичным отрезком 10 клеток и отметьте данные точки</vt:lpstr>
      <vt:lpstr>Начертите координатный луч с единичным отрезком 10 клеток и отметьте данные точки</vt:lpstr>
      <vt:lpstr>Домашнее задание:</vt:lpstr>
      <vt:lpstr>Слайд 21</vt:lpstr>
      <vt:lpstr>Итоги урока</vt:lpstr>
    </vt:vector>
  </TitlesOfParts>
  <Company>Солчур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Монгуш</dc:creator>
  <cp:lastModifiedBy>Монгуш</cp:lastModifiedBy>
  <cp:revision>90</cp:revision>
  <dcterms:created xsi:type="dcterms:W3CDTF">2012-10-27T11:32:35Z</dcterms:created>
  <dcterms:modified xsi:type="dcterms:W3CDTF">2016-02-19T04:46:07Z</dcterms:modified>
</cp:coreProperties>
</file>