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7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ontren.narod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765175"/>
            <a:ext cx="7772400" cy="29511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Интерактивная игра по химии  </a:t>
            </a:r>
            <a:b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«Лабиринт познания» </a:t>
            </a:r>
            <a:b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по теме </a:t>
            </a:r>
            <a:b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«Одноатомные спирты»</a:t>
            </a:r>
            <a:r>
              <a:rPr lang="ru-RU" sz="36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ru-RU" sz="36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10</a:t>
            </a:r>
            <a:r>
              <a:rPr lang="ru-RU" sz="32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класс</a:t>
            </a:r>
            <a:br>
              <a:rPr lang="ru-RU" sz="32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0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УМК Рудзитиса Г.Е. и Фельдмана Ф.Г. </a:t>
            </a:r>
            <a:br>
              <a:rPr lang="ru-RU" sz="20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0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Программа </a:t>
            </a:r>
            <a:r>
              <a:rPr lang="ru-RU" sz="20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Н.Н.Гара</a:t>
            </a:r>
            <a:r>
              <a:rPr lang="ru-RU" sz="40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063"/>
            <a:ext cx="6400800" cy="1368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Автор – учитель химии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МБОУ </a:t>
            </a: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СОШ №2</a:t>
            </a:r>
            <a:endParaRPr lang="ru-RU" sz="2000" b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г.Турана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Донгак-оол</a:t>
            </a:r>
            <a:r>
              <a:rPr lang="ru-RU" sz="2000" b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Ч.К.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2420938"/>
            <a:ext cx="16176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333375"/>
            <a:ext cx="9144000" cy="6335713"/>
            <a:chOff x="0" y="210"/>
            <a:chExt cx="5760" cy="3991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0" y="210"/>
              <a:ext cx="5760" cy="771"/>
              <a:chOff x="0" y="210"/>
              <a:chExt cx="5760" cy="771"/>
            </a:xfrm>
          </p:grpSpPr>
          <p:sp>
            <p:nvSpPr>
              <p:cNvPr id="3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Метанол-газ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197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Одноатомные спирты не вступают в реакцию окисления</a:t>
                </a:r>
                <a:endParaRPr lang="ru-RU" sz="1400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198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 dirty="0" smtClean="0">
                    <a:solidFill>
                      <a:srgbClr val="000000"/>
                    </a:solidFill>
                    <a:latin typeface="Tahoma" pitchFamily="34" charset="0"/>
                  </a:rPr>
                  <a:t>Этанол плохо растворяется в воде</a:t>
                </a:r>
                <a:endParaRPr lang="ru-RU" sz="16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199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Текст</a:t>
                </a:r>
              </a:p>
            </p:txBody>
          </p:sp>
          <p:sp>
            <p:nvSpPr>
              <p:cNvPr id="820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771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sz="1600" dirty="0" smtClean="0"/>
                  <a:t>Метанол применяется в медицине</a:t>
                </a:r>
                <a:endParaRPr lang="ru-RU" sz="1600" dirty="0"/>
              </a:p>
            </p:txBody>
          </p:sp>
        </p:grpSp>
        <p:grpSp>
          <p:nvGrpSpPr>
            <p:cNvPr id="8201" name="Group 12"/>
            <p:cNvGrpSpPr>
              <a:grpSpLocks/>
            </p:cNvGrpSpPr>
            <p:nvPr/>
          </p:nvGrpSpPr>
          <p:grpSpPr bwMode="auto">
            <a:xfrm>
              <a:off x="0" y="1011"/>
              <a:ext cx="5760" cy="795"/>
              <a:chOff x="0" y="210"/>
              <a:chExt cx="5760" cy="607"/>
            </a:xfrm>
          </p:grpSpPr>
          <p:sp>
            <p:nvSpPr>
              <p:cNvPr id="7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Этанол горит коптящим пламенем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err="1" smtClean="0">
                    <a:solidFill>
                      <a:srgbClr val="000000"/>
                    </a:solidFill>
                  </a:rPr>
                  <a:t>Этанол-одноатомный</a:t>
                </a:r>
                <a:r>
                  <a:rPr lang="ru-RU" dirty="0" smtClean="0">
                    <a:solidFill>
                      <a:srgbClr val="000000"/>
                    </a:solidFill>
                  </a:rPr>
                  <a:t> спирт</a:t>
                </a:r>
                <a:endParaRPr lang="ru-RU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Одноатомные спирты реагируют с активными металлами</a:t>
                </a:r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205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sz="1400" dirty="0" smtClean="0"/>
                  <a:t>Спирты обладают слабыми кислотными свойствами;</a:t>
                </a: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20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28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ru-RU" sz="1400" dirty="0" smtClean="0"/>
                  <a:t>Между молекулами спиртов существует водородная связь</a:t>
                </a:r>
                <a:endParaRPr lang="ru-RU" sz="1600" dirty="0"/>
              </a:p>
            </p:txBody>
          </p:sp>
        </p:grpSp>
        <p:grpSp>
          <p:nvGrpSpPr>
            <p:cNvPr id="8207" name="Group 18"/>
            <p:cNvGrpSpPr>
              <a:grpSpLocks/>
            </p:cNvGrpSpPr>
            <p:nvPr/>
          </p:nvGrpSpPr>
          <p:grpSpPr bwMode="auto">
            <a:xfrm>
              <a:off x="0" y="1820"/>
              <a:ext cx="5760" cy="771"/>
              <a:chOff x="0" y="210"/>
              <a:chExt cx="5760" cy="589"/>
            </a:xfrm>
          </p:grpSpPr>
          <p:sp>
            <p:nvSpPr>
              <p:cNvPr id="1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2000" b="1" dirty="0" smtClean="0">
                    <a:solidFill>
                      <a:srgbClr val="000000"/>
                    </a:solidFill>
                  </a:rPr>
                  <a:t>Метанол-яд</a:t>
                </a:r>
                <a:endParaRPr lang="ru-RU" sz="2000" b="1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2000" b="1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209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Функциональная группа спиртов -ОН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21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Смесь соли и воды нельзя разделить выпариванием</a:t>
                </a:r>
              </a:p>
            </p:txBody>
          </p:sp>
          <p:sp>
            <p:nvSpPr>
              <p:cNvPr id="821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/>
                  <a:t>Этанол не имеет  запаха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212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>
                    <a:solidFill>
                      <a:srgbClr val="000000"/>
                    </a:solidFill>
                  </a:rPr>
                  <a:t>Текст</a:t>
                </a:r>
              </a:p>
            </p:txBody>
          </p:sp>
        </p:grpSp>
        <p:grpSp>
          <p:nvGrpSpPr>
            <p:cNvPr id="8213" name="Group 24"/>
            <p:cNvGrpSpPr>
              <a:grpSpLocks/>
            </p:cNvGrpSpPr>
            <p:nvPr/>
          </p:nvGrpSpPr>
          <p:grpSpPr bwMode="auto">
            <a:xfrm>
              <a:off x="0" y="2619"/>
              <a:ext cx="5760" cy="771"/>
              <a:chOff x="0" y="210"/>
              <a:chExt cx="5760" cy="589"/>
            </a:xfrm>
          </p:grpSpPr>
          <p:sp>
            <p:nvSpPr>
              <p:cNvPr id="821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 dirty="0" smtClean="0">
                    <a:solidFill>
                      <a:srgbClr val="000000"/>
                    </a:solidFill>
                  </a:rPr>
                  <a:t>Этанол не вступает в </a:t>
                </a:r>
                <a:r>
                  <a:rPr lang="ru-RU" sz="1400" dirty="0" smtClean="0">
                    <a:solidFill>
                      <a:srgbClr val="000000"/>
                    </a:solidFill>
                  </a:rPr>
                  <a:t>реакцию этерификации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dirty="0" smtClean="0">
                    <a:solidFill>
                      <a:srgbClr val="000000"/>
                    </a:solidFill>
                  </a:rPr>
                  <a:t>Этанол применяется в медицине</a:t>
                </a:r>
                <a:endParaRPr lang="ru-RU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821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Кислород в составе воздуха – простое вещество</a:t>
                </a:r>
              </a:p>
            </p:txBody>
          </p:sp>
          <p:sp>
            <p:nvSpPr>
              <p:cNvPr id="2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</a:rPr>
                  <a:t>Одноатомные спирты  вступают в реакцию со щёлочами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600" dirty="0" smtClean="0"/>
                  <a:t>Молекула  </a:t>
                </a:r>
                <a:r>
                  <a:rPr lang="ru-RU" sz="1600" dirty="0" err="1" smtClean="0"/>
                  <a:t>гексанола</a:t>
                </a:r>
                <a:r>
                  <a:rPr lang="ru-RU" sz="1600" dirty="0" smtClean="0"/>
                  <a:t> </a:t>
                </a:r>
                <a:r>
                  <a:rPr lang="ru-RU" sz="1400" dirty="0" smtClean="0"/>
                  <a:t>содержит 4 атома углерода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219" name="Group 30"/>
            <p:cNvGrpSpPr>
              <a:grpSpLocks/>
            </p:cNvGrpSpPr>
            <p:nvPr/>
          </p:nvGrpSpPr>
          <p:grpSpPr bwMode="auto">
            <a:xfrm>
              <a:off x="0" y="3430"/>
              <a:ext cx="5760" cy="771"/>
              <a:chOff x="0" y="210"/>
              <a:chExt cx="5760" cy="589"/>
            </a:xfrm>
          </p:grpSpPr>
          <p:sp>
            <p:nvSpPr>
              <p:cNvPr id="8220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0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81C4E5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  <a:t>Финиш</a:t>
                </a:r>
                <a:br>
                  <a:rPr lang="ru-RU" sz="140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ru-RU" sz="1400" b="1">
                    <a:solidFill>
                      <a:schemeClr val="accent2"/>
                    </a:solidFill>
                    <a:latin typeface="Tahoma" pitchFamily="34" charset="0"/>
                  </a:rPr>
                  <a:t>Повторение – мать учения!</a:t>
                </a:r>
              </a:p>
            </p:txBody>
          </p:sp>
          <p:sp>
            <p:nvSpPr>
              <p:cNvPr id="8221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1179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b="1" dirty="0" smtClean="0">
                    <a:solidFill>
                      <a:srgbClr val="000000"/>
                    </a:solidFill>
                  </a:rPr>
                  <a:t>В синтезе Лебедева </a:t>
                </a:r>
                <a:r>
                  <a:rPr lang="ru-RU" sz="1400" b="1" dirty="0" err="1" smtClean="0">
                    <a:solidFill>
                      <a:srgbClr val="000000"/>
                    </a:solidFill>
                  </a:rPr>
                  <a:t>алкадиенов</a:t>
                </a:r>
                <a:r>
                  <a:rPr lang="ru-RU" sz="1400" b="1" dirty="0" smtClean="0">
                    <a:solidFill>
                      <a:srgbClr val="000000"/>
                    </a:solidFill>
                  </a:rPr>
                  <a:t>  участвует этанол</a:t>
                </a:r>
                <a:endParaRPr lang="ru-RU" sz="1400" b="1" dirty="0">
                  <a:solidFill>
                    <a:srgbClr val="000000"/>
                  </a:solidFill>
                </a:endParaRPr>
              </a:p>
              <a:p>
                <a:pPr algn="ctr"/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2358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defRPr/>
                </a:pPr>
                <a:r>
                  <a:rPr lang="ru-RU" dirty="0" smtClean="0">
                    <a:solidFill>
                      <a:srgbClr val="000000"/>
                    </a:solidFill>
                    <a:latin typeface="Tahoma" pitchFamily="34" charset="0"/>
                  </a:rPr>
                  <a:t>Этанол получают из глюкозы</a:t>
                </a:r>
                <a:endParaRPr lang="ru-RU" dirty="0">
                  <a:solidFill>
                    <a:srgbClr val="0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5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353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/>
                  <a:t>Общая формула одноатомных спиртов С</a:t>
                </a:r>
                <a:r>
                  <a:rPr lang="ru-RU" sz="1400" baseline="-25000" dirty="0" smtClean="0"/>
                  <a:t>n</a:t>
                </a:r>
                <a:r>
                  <a:rPr lang="ru-RU" sz="1400" dirty="0" smtClean="0"/>
                  <a:t>H</a:t>
                </a:r>
                <a:r>
                  <a:rPr lang="ru-RU" sz="1400" baseline="-25000" dirty="0" smtClean="0"/>
                  <a:t>2n+1</a:t>
                </a:r>
                <a:r>
                  <a:rPr lang="ru-RU" sz="1400" dirty="0" smtClean="0"/>
                  <a:t>OH</a:t>
                </a:r>
                <a:endParaRPr lang="ru-RU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Скругленный прямоугольник 143"/>
              <p:cNvSpPr>
                <a:spLocks noChangeArrowheads="1"/>
              </p:cNvSpPr>
              <p:nvPr/>
            </p:nvSpPr>
            <p:spPr bwMode="auto">
              <a:xfrm>
                <a:off x="4717" y="210"/>
                <a:ext cx="1043" cy="589"/>
              </a:xfrm>
              <a:prstGeom prst="roundRect">
                <a:avLst>
                  <a:gd name="adj" fmla="val 16667"/>
                </a:avLst>
              </a:prstGeom>
              <a:solidFill>
                <a:srgbClr val="FFC7C7"/>
              </a:solidFill>
              <a:ln w="25400" algn="ctr">
                <a:solidFill>
                  <a:srgbClr val="92949B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  <a:t>Финиш</a:t>
                </a:r>
                <a:br>
                  <a:rPr lang="ru-RU" sz="1400" dirty="0" smtClean="0">
                    <a:solidFill>
                      <a:srgbClr val="000000"/>
                    </a:solidFill>
                    <a:latin typeface="Tahoma" pitchFamily="34" charset="0"/>
                  </a:rPr>
                </a:br>
                <a:r>
                  <a:rPr lang="ru-RU" sz="1400" b="1" dirty="0" smtClean="0">
                    <a:solidFill>
                      <a:srgbClr val="0070C0"/>
                    </a:solidFill>
                    <a:latin typeface="Tahoma" pitchFamily="34" charset="0"/>
                  </a:rPr>
                  <a:t>Ученье-свет!</a:t>
                </a:r>
                <a:endParaRPr lang="ru-RU" sz="1400" b="1" dirty="0">
                  <a:solidFill>
                    <a:srgbClr val="0070C0"/>
                  </a:solidFill>
                  <a:latin typeface="Tahoma" pitchFamily="34" charset="0"/>
                </a:endParaRPr>
              </a:p>
            </p:txBody>
          </p:sp>
        </p:grpSp>
      </p:grpSp>
      <p:sp>
        <p:nvSpPr>
          <p:cNvPr id="145" name="Скругленный прямоугольник 144"/>
          <p:cNvSpPr>
            <a:spLocks noChangeArrowheads="1"/>
          </p:cNvSpPr>
          <p:nvPr/>
        </p:nvSpPr>
        <p:spPr bwMode="auto">
          <a:xfrm>
            <a:off x="7739063" y="50863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" name="Скругленный прямоугольник 144"/>
          <p:cNvSpPr>
            <a:spLocks noChangeArrowheads="1"/>
          </p:cNvSpPr>
          <p:nvPr/>
        </p:nvSpPr>
        <p:spPr bwMode="auto">
          <a:xfrm>
            <a:off x="8461375" y="50863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4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4214818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т</a:t>
            </a:r>
          </a:p>
        </p:txBody>
      </p:sp>
      <p:sp>
        <p:nvSpPr>
          <p:cNvPr id="4" name="Скругленный прямоугольник 144"/>
          <p:cNvSpPr>
            <a:spLocks noChangeArrowheads="1"/>
          </p:cNvSpPr>
          <p:nvPr/>
        </p:nvSpPr>
        <p:spPr bwMode="auto">
          <a:xfrm>
            <a:off x="5802313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5" name="Скругленный прямоугольник 144"/>
          <p:cNvSpPr>
            <a:spLocks noChangeArrowheads="1"/>
          </p:cNvSpPr>
          <p:nvPr/>
        </p:nvSpPr>
        <p:spPr bwMode="auto">
          <a:xfrm>
            <a:off x="6516688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6" name="Скругленный прямоугольник 143"/>
          <p:cNvSpPr>
            <a:spLocks noChangeArrowheads="1"/>
          </p:cNvSpPr>
          <p:nvPr/>
        </p:nvSpPr>
        <p:spPr bwMode="auto">
          <a:xfrm>
            <a:off x="5643570" y="414338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>
                <a:solidFill>
                  <a:srgbClr val="000000"/>
                </a:solidFill>
                <a:latin typeface="Times New Roman" pitchFamily="18" charset="0"/>
              </a:rPr>
              <a:t>н</a:t>
            </a:r>
          </a:p>
        </p:txBody>
      </p:sp>
      <p:sp>
        <p:nvSpPr>
          <p:cNvPr id="9" name="Скругленный прямоугольник 144"/>
          <p:cNvSpPr>
            <a:spLocks noChangeArrowheads="1"/>
          </p:cNvSpPr>
          <p:nvPr/>
        </p:nvSpPr>
        <p:spPr bwMode="auto">
          <a:xfrm>
            <a:off x="5873750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0" name="Скругленный прямоугольник 144"/>
          <p:cNvSpPr>
            <a:spLocks noChangeArrowheads="1"/>
          </p:cNvSpPr>
          <p:nvPr/>
        </p:nvSpPr>
        <p:spPr bwMode="auto">
          <a:xfrm>
            <a:off x="658812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1" name="Скругленный прямоугольник 143"/>
          <p:cNvSpPr>
            <a:spLocks noChangeArrowheads="1"/>
          </p:cNvSpPr>
          <p:nvPr/>
        </p:nvSpPr>
        <p:spPr bwMode="auto">
          <a:xfrm>
            <a:off x="5643570" y="5429264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" name="Скругленный прямоугольник 144"/>
          <p:cNvSpPr>
            <a:spLocks noChangeArrowheads="1"/>
          </p:cNvSpPr>
          <p:nvPr/>
        </p:nvSpPr>
        <p:spPr bwMode="auto">
          <a:xfrm>
            <a:off x="399732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" name="Скругленный прямоугольник 144"/>
          <p:cNvSpPr>
            <a:spLocks noChangeArrowheads="1"/>
          </p:cNvSpPr>
          <p:nvPr/>
        </p:nvSpPr>
        <p:spPr bwMode="auto">
          <a:xfrm>
            <a:off x="464502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" name="Скругленный прямоугольник 143"/>
          <p:cNvSpPr>
            <a:spLocks noChangeArrowheads="1"/>
          </p:cNvSpPr>
          <p:nvPr/>
        </p:nvSpPr>
        <p:spPr bwMode="auto">
          <a:xfrm>
            <a:off x="3714744" y="5429264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b" anchorCtr="1"/>
          <a:lstStyle/>
          <a:p>
            <a:pPr algn="ctr"/>
            <a:endParaRPr lang="ru-RU" sz="1400" b="1" dirty="0">
              <a:solidFill>
                <a:srgbClr val="000000"/>
              </a:solidFill>
            </a:endParaRPr>
          </a:p>
          <a:p>
            <a:pPr algn="ctr"/>
            <a:endParaRPr lang="ru-RU" sz="1400" b="1" dirty="0">
              <a:solidFill>
                <a:srgbClr val="000000"/>
              </a:solidFill>
            </a:endParaRPr>
          </a:p>
          <a:p>
            <a:pPr algn="ctr"/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16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7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9" name="Скругленный прямоугольник 143"/>
          <p:cNvSpPr>
            <a:spLocks noChangeArrowheads="1"/>
          </p:cNvSpPr>
          <p:nvPr/>
        </p:nvSpPr>
        <p:spPr bwMode="auto">
          <a:xfrm>
            <a:off x="1857356" y="414338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>
                <a:solidFill>
                  <a:srgbClr val="000000"/>
                </a:solidFill>
                <a:latin typeface="Times New Roman" pitchFamily="18" charset="0"/>
              </a:rPr>
              <a:t>р</a:t>
            </a:r>
          </a:p>
        </p:txBody>
      </p:sp>
      <p:sp>
        <p:nvSpPr>
          <p:cNvPr id="22" name="Скругленный прямоугольник 144"/>
          <p:cNvSpPr>
            <a:spLocks noChangeArrowheads="1"/>
          </p:cNvSpPr>
          <p:nvPr/>
        </p:nvSpPr>
        <p:spPr bwMode="auto">
          <a:xfrm>
            <a:off x="250825" y="37893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3" name="Скругленный прямоугольник 144"/>
          <p:cNvSpPr>
            <a:spLocks noChangeArrowheads="1"/>
          </p:cNvSpPr>
          <p:nvPr/>
        </p:nvSpPr>
        <p:spPr bwMode="auto">
          <a:xfrm>
            <a:off x="900113" y="37893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7" name="Скругленный прямоугольник 143"/>
          <p:cNvSpPr>
            <a:spLocks noChangeArrowheads="1"/>
          </p:cNvSpPr>
          <p:nvPr/>
        </p:nvSpPr>
        <p:spPr bwMode="auto">
          <a:xfrm>
            <a:off x="0" y="2857496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8" name="Скругленный прямоугольник 144"/>
          <p:cNvSpPr>
            <a:spLocks noChangeArrowheads="1"/>
          </p:cNvSpPr>
          <p:nvPr/>
        </p:nvSpPr>
        <p:spPr bwMode="auto">
          <a:xfrm>
            <a:off x="244475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29" name="Скругленный прямоугольник 144"/>
          <p:cNvSpPr>
            <a:spLocks noChangeArrowheads="1"/>
          </p:cNvSpPr>
          <p:nvPr/>
        </p:nvSpPr>
        <p:spPr bwMode="auto">
          <a:xfrm>
            <a:off x="958850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30" name="Скругленный прямоугольник 143"/>
          <p:cNvSpPr>
            <a:spLocks noChangeArrowheads="1"/>
          </p:cNvSpPr>
          <p:nvPr/>
        </p:nvSpPr>
        <p:spPr bwMode="auto">
          <a:xfrm>
            <a:off x="0" y="1571612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Л</a:t>
            </a:r>
          </a:p>
        </p:txBody>
      </p:sp>
      <p:sp>
        <p:nvSpPr>
          <p:cNvPr id="31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24923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192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24923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193" name="Скругленный прямоугольник 143"/>
          <p:cNvSpPr>
            <a:spLocks noChangeArrowheads="1"/>
          </p:cNvSpPr>
          <p:nvPr/>
        </p:nvSpPr>
        <p:spPr bwMode="auto">
          <a:xfrm>
            <a:off x="1857356" y="1643050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8196" name="Скругленный прямоугольник 144"/>
          <p:cNvSpPr>
            <a:spLocks noChangeArrowheads="1"/>
          </p:cNvSpPr>
          <p:nvPr/>
        </p:nvSpPr>
        <p:spPr bwMode="auto">
          <a:xfrm>
            <a:off x="180975" y="12557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02" name="Скругленный прямоугольник 144"/>
          <p:cNvSpPr>
            <a:spLocks noChangeArrowheads="1"/>
          </p:cNvSpPr>
          <p:nvPr/>
        </p:nvSpPr>
        <p:spPr bwMode="auto">
          <a:xfrm>
            <a:off x="828675" y="12557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03" name="Скругленный прямоугольник 143"/>
          <p:cNvSpPr>
            <a:spLocks noChangeArrowheads="1"/>
          </p:cNvSpPr>
          <p:nvPr/>
        </p:nvSpPr>
        <p:spPr bwMode="auto">
          <a:xfrm>
            <a:off x="0" y="357166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08" name="Скругленный прямоугольник 144"/>
          <p:cNvSpPr>
            <a:spLocks noChangeArrowheads="1"/>
          </p:cNvSpPr>
          <p:nvPr/>
        </p:nvSpPr>
        <p:spPr bwMode="auto">
          <a:xfrm>
            <a:off x="1476375" y="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en-US" sz="1600" b="1" dirty="0">
                <a:latin typeface="Tahoma" pitchFamily="34" charset="0"/>
              </a:rPr>
              <a:t>I</a:t>
            </a:r>
            <a:endParaRPr lang="ru-RU" sz="1600" b="1" dirty="0">
              <a:latin typeface="Tahoma" pitchFamily="34" charset="0"/>
            </a:endParaRPr>
          </a:p>
        </p:txBody>
      </p:sp>
      <p:sp>
        <p:nvSpPr>
          <p:cNvPr id="8215" name="Скругленный прямоугольник 144"/>
          <p:cNvSpPr>
            <a:spLocks noChangeArrowheads="1"/>
          </p:cNvSpPr>
          <p:nvPr/>
        </p:nvSpPr>
        <p:spPr bwMode="auto">
          <a:xfrm>
            <a:off x="7739063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8217" name="Скругленный прямоугольник 144"/>
          <p:cNvSpPr>
            <a:spLocks noChangeArrowheads="1"/>
          </p:cNvSpPr>
          <p:nvPr/>
        </p:nvSpPr>
        <p:spPr bwMode="auto">
          <a:xfrm>
            <a:off x="8461375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8218" name="Скругленный прямоугольник 143"/>
          <p:cNvSpPr>
            <a:spLocks noChangeArrowheads="1"/>
          </p:cNvSpPr>
          <p:nvPr/>
        </p:nvSpPr>
        <p:spPr bwMode="auto">
          <a:xfrm>
            <a:off x="7508875" y="2881313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22" name="Скругленный прямоугольник 144"/>
          <p:cNvSpPr>
            <a:spLocks noChangeArrowheads="1"/>
          </p:cNvSpPr>
          <p:nvPr/>
        </p:nvSpPr>
        <p:spPr bwMode="auto">
          <a:xfrm>
            <a:off x="5867400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8223" name="Скругленный прямоугольник 144"/>
          <p:cNvSpPr>
            <a:spLocks noChangeArrowheads="1"/>
          </p:cNvSpPr>
          <p:nvPr/>
        </p:nvSpPr>
        <p:spPr bwMode="auto">
          <a:xfrm>
            <a:off x="6581775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128" name="Скругленный прямоугольник 143"/>
          <p:cNvSpPr>
            <a:spLocks noChangeArrowheads="1"/>
          </p:cNvSpPr>
          <p:nvPr/>
        </p:nvSpPr>
        <p:spPr bwMode="auto">
          <a:xfrm>
            <a:off x="5643570" y="357166"/>
            <a:ext cx="1655762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9" name="Скругленный прямоугольник 144"/>
          <p:cNvSpPr>
            <a:spLocks noChangeArrowheads="1"/>
          </p:cNvSpPr>
          <p:nvPr/>
        </p:nvSpPr>
        <p:spPr bwMode="auto">
          <a:xfrm>
            <a:off x="3924300" y="508476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130" name="Скругленный прямоугольник 144"/>
          <p:cNvSpPr>
            <a:spLocks noChangeArrowheads="1"/>
          </p:cNvSpPr>
          <p:nvPr/>
        </p:nvSpPr>
        <p:spPr bwMode="auto">
          <a:xfrm>
            <a:off x="4643438" y="5084763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131" name="Скругленный прямоугольник 143"/>
          <p:cNvSpPr>
            <a:spLocks noChangeArrowheads="1"/>
          </p:cNvSpPr>
          <p:nvPr/>
        </p:nvSpPr>
        <p:spPr bwMode="auto">
          <a:xfrm>
            <a:off x="3736975" y="4164013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>
                <a:solidFill>
                  <a:srgbClr val="000000"/>
                </a:solidFill>
                <a:latin typeface="Times New Roman" pitchFamily="18" charset="0"/>
              </a:rPr>
              <a:t>и</a:t>
            </a:r>
          </a:p>
        </p:txBody>
      </p:sp>
      <p:sp>
        <p:nvSpPr>
          <p:cNvPr id="132" name="Скругленный прямоугольник 144"/>
          <p:cNvSpPr>
            <a:spLocks noChangeArrowheads="1"/>
          </p:cNvSpPr>
          <p:nvPr/>
        </p:nvSpPr>
        <p:spPr bwMode="auto">
          <a:xfrm>
            <a:off x="3997325" y="38195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П</a:t>
            </a:r>
          </a:p>
        </p:txBody>
      </p:sp>
      <p:sp>
        <p:nvSpPr>
          <p:cNvPr id="133" name="Скругленный прямоугольник 144"/>
          <p:cNvSpPr>
            <a:spLocks noChangeArrowheads="1"/>
          </p:cNvSpPr>
          <p:nvPr/>
        </p:nvSpPr>
        <p:spPr bwMode="auto">
          <a:xfrm>
            <a:off x="4573588" y="38195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>
                <a:latin typeface="Tahoma" pitchFamily="34" charset="0"/>
              </a:rPr>
              <a:t>О</a:t>
            </a:r>
          </a:p>
        </p:txBody>
      </p:sp>
      <p:sp>
        <p:nvSpPr>
          <p:cNvPr id="134" name="Скругленный прямоугольник 143" descr="Рисунок1"/>
          <p:cNvSpPr>
            <a:spLocks noChangeArrowheads="1"/>
          </p:cNvSpPr>
          <p:nvPr/>
        </p:nvSpPr>
        <p:spPr bwMode="auto">
          <a:xfrm>
            <a:off x="3736975" y="2895600"/>
            <a:ext cx="1655763" cy="1223963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5" name="Скругленный прямоугольник 144"/>
          <p:cNvSpPr>
            <a:spLocks noChangeArrowheads="1"/>
          </p:cNvSpPr>
          <p:nvPr/>
        </p:nvSpPr>
        <p:spPr bwMode="auto">
          <a:xfrm>
            <a:off x="2124075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36" name="Скругленный прямоугольник 144"/>
          <p:cNvSpPr>
            <a:spLocks noChangeArrowheads="1"/>
          </p:cNvSpPr>
          <p:nvPr/>
        </p:nvSpPr>
        <p:spPr bwMode="auto">
          <a:xfrm>
            <a:off x="2838450" y="638175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37" name="Скругленный прямоугольник 143"/>
          <p:cNvSpPr/>
          <p:nvPr/>
        </p:nvSpPr>
        <p:spPr>
          <a:xfrm>
            <a:off x="1928794" y="4143380"/>
            <a:ext cx="1655763" cy="1223963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38" name="Скругленный прямоугольник 144"/>
          <p:cNvSpPr>
            <a:spLocks noChangeArrowheads="1"/>
          </p:cNvSpPr>
          <p:nvPr/>
        </p:nvSpPr>
        <p:spPr bwMode="auto">
          <a:xfrm>
            <a:off x="468313" y="6381750"/>
            <a:ext cx="8588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Дальше</a:t>
            </a:r>
          </a:p>
        </p:txBody>
      </p:sp>
      <p:sp>
        <p:nvSpPr>
          <p:cNvPr id="139" name="Скругленный прямоугольник 143"/>
          <p:cNvSpPr>
            <a:spLocks noChangeArrowheads="1"/>
          </p:cNvSpPr>
          <p:nvPr/>
        </p:nvSpPr>
        <p:spPr bwMode="auto">
          <a:xfrm>
            <a:off x="1857356" y="5429264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0" name="Скругленный прямоугольник 144"/>
          <p:cNvSpPr>
            <a:spLocks noChangeArrowheads="1"/>
          </p:cNvSpPr>
          <p:nvPr/>
        </p:nvSpPr>
        <p:spPr bwMode="auto">
          <a:xfrm>
            <a:off x="7745413" y="6408738"/>
            <a:ext cx="787400" cy="2460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>
                <a:latin typeface="Tahoma" pitchFamily="34" charset="0"/>
              </a:rPr>
              <a:t>Дальше</a:t>
            </a:r>
          </a:p>
        </p:txBody>
      </p:sp>
      <p:sp>
        <p:nvSpPr>
          <p:cNvPr id="141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5429264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2" name="Скругленный прямоугольник 143"/>
          <p:cNvSpPr>
            <a:spLocks noChangeArrowheads="1"/>
          </p:cNvSpPr>
          <p:nvPr/>
        </p:nvSpPr>
        <p:spPr bwMode="auto">
          <a:xfrm>
            <a:off x="0" y="5429264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3" name="Скругленный прямоугольник 144"/>
          <p:cNvSpPr>
            <a:spLocks noChangeArrowheads="1"/>
          </p:cNvSpPr>
          <p:nvPr/>
        </p:nvSpPr>
        <p:spPr bwMode="auto">
          <a:xfrm>
            <a:off x="244475" y="51006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6" name="Скругленный прямоугольник 144"/>
          <p:cNvSpPr>
            <a:spLocks noChangeArrowheads="1"/>
          </p:cNvSpPr>
          <p:nvPr/>
        </p:nvSpPr>
        <p:spPr bwMode="auto">
          <a:xfrm>
            <a:off x="958850" y="51006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7" name="Скругленный прямоугольник 143"/>
          <p:cNvSpPr>
            <a:spLocks noChangeArrowheads="1"/>
          </p:cNvSpPr>
          <p:nvPr/>
        </p:nvSpPr>
        <p:spPr bwMode="auto">
          <a:xfrm>
            <a:off x="0" y="414338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48" name="Скругленный прямоугольник 144"/>
          <p:cNvSpPr>
            <a:spLocks noChangeArrowheads="1"/>
          </p:cNvSpPr>
          <p:nvPr/>
        </p:nvSpPr>
        <p:spPr bwMode="auto">
          <a:xfrm>
            <a:off x="2128838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49" name="Скругленный прямоугольник 144"/>
          <p:cNvSpPr>
            <a:spLocks noChangeArrowheads="1"/>
          </p:cNvSpPr>
          <p:nvPr/>
        </p:nvSpPr>
        <p:spPr bwMode="auto">
          <a:xfrm>
            <a:off x="2843213" y="3817938"/>
            <a:ext cx="503237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0" name="Скругленный прямоугольник 143"/>
          <p:cNvSpPr>
            <a:spLocks noChangeArrowheads="1"/>
          </p:cNvSpPr>
          <p:nvPr/>
        </p:nvSpPr>
        <p:spPr bwMode="auto">
          <a:xfrm>
            <a:off x="1857356" y="2857496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1" name="Скругленный прямоугольник 144"/>
          <p:cNvSpPr>
            <a:spLocks noChangeArrowheads="1"/>
          </p:cNvSpPr>
          <p:nvPr/>
        </p:nvSpPr>
        <p:spPr bwMode="auto">
          <a:xfrm>
            <a:off x="3968750" y="2536825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2" name="Скругленный прямоугольник 144"/>
          <p:cNvSpPr>
            <a:spLocks noChangeArrowheads="1"/>
          </p:cNvSpPr>
          <p:nvPr/>
        </p:nvSpPr>
        <p:spPr bwMode="auto">
          <a:xfrm>
            <a:off x="4545013" y="253682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3" name="Скругленный прямоугольник 143"/>
          <p:cNvSpPr>
            <a:spLocks noChangeArrowheads="1"/>
          </p:cNvSpPr>
          <p:nvPr/>
        </p:nvSpPr>
        <p:spPr bwMode="auto">
          <a:xfrm>
            <a:off x="3714744" y="1571612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б</a:t>
            </a:r>
          </a:p>
        </p:txBody>
      </p:sp>
      <p:sp>
        <p:nvSpPr>
          <p:cNvPr id="154" name="Скругленный прямоугольник 144"/>
          <p:cNvSpPr>
            <a:spLocks noChangeArrowheads="1"/>
          </p:cNvSpPr>
          <p:nvPr/>
        </p:nvSpPr>
        <p:spPr bwMode="auto">
          <a:xfrm>
            <a:off x="2051050" y="12684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5" name="Скругленный прямоугольник 144"/>
          <p:cNvSpPr>
            <a:spLocks noChangeArrowheads="1"/>
          </p:cNvSpPr>
          <p:nvPr/>
        </p:nvSpPr>
        <p:spPr bwMode="auto">
          <a:xfrm>
            <a:off x="2771775" y="1268413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6" name="Скругленный прямоугольник 143"/>
          <p:cNvSpPr>
            <a:spLocks noChangeArrowheads="1"/>
          </p:cNvSpPr>
          <p:nvPr/>
        </p:nvSpPr>
        <p:spPr bwMode="auto">
          <a:xfrm>
            <a:off x="1857356" y="357166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57" name="Скругленный прямоугольник 144"/>
          <p:cNvSpPr>
            <a:spLocks noChangeArrowheads="1"/>
          </p:cNvSpPr>
          <p:nvPr/>
        </p:nvSpPr>
        <p:spPr bwMode="auto">
          <a:xfrm>
            <a:off x="3924300" y="12700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8" name="Скругленный прямоугольник 144"/>
          <p:cNvSpPr>
            <a:spLocks noChangeArrowheads="1"/>
          </p:cNvSpPr>
          <p:nvPr/>
        </p:nvSpPr>
        <p:spPr bwMode="auto">
          <a:xfrm>
            <a:off x="4573588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159" name="Скругленный прямоугольник 143"/>
          <p:cNvSpPr>
            <a:spLocks noChangeArrowheads="1"/>
          </p:cNvSpPr>
          <p:nvPr/>
        </p:nvSpPr>
        <p:spPr bwMode="auto">
          <a:xfrm>
            <a:off x="3714744" y="357166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24" name="Скругленный прямоугольник 144"/>
          <p:cNvSpPr>
            <a:spLocks noChangeArrowheads="1"/>
          </p:cNvSpPr>
          <p:nvPr/>
        </p:nvSpPr>
        <p:spPr bwMode="auto">
          <a:xfrm>
            <a:off x="5859463" y="25209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5" name="Скругленный прямоугольник 144"/>
          <p:cNvSpPr>
            <a:spLocks noChangeArrowheads="1"/>
          </p:cNvSpPr>
          <p:nvPr/>
        </p:nvSpPr>
        <p:spPr bwMode="auto">
          <a:xfrm>
            <a:off x="6573838" y="252095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6" name="Скругленный прямоугольник 143"/>
          <p:cNvSpPr>
            <a:spLocks noChangeArrowheads="1"/>
          </p:cNvSpPr>
          <p:nvPr/>
        </p:nvSpPr>
        <p:spPr bwMode="auto">
          <a:xfrm>
            <a:off x="5643570" y="1571612"/>
            <a:ext cx="1655762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6000" b="1" i="1" dirty="0">
                <a:solidFill>
                  <a:srgbClr val="000000"/>
                </a:solidFill>
                <a:latin typeface="Times New Roman" pitchFamily="18" charset="0"/>
              </a:rPr>
              <a:t>и</a:t>
            </a:r>
          </a:p>
        </p:txBody>
      </p:sp>
      <p:sp>
        <p:nvSpPr>
          <p:cNvPr id="8227" name="Скругленный прямоугольник 144"/>
          <p:cNvSpPr>
            <a:spLocks noChangeArrowheads="1"/>
          </p:cNvSpPr>
          <p:nvPr/>
        </p:nvSpPr>
        <p:spPr bwMode="auto">
          <a:xfrm>
            <a:off x="5873750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8" name="Скругленный прямоугольник 144"/>
          <p:cNvSpPr>
            <a:spLocks noChangeArrowheads="1"/>
          </p:cNvSpPr>
          <p:nvPr/>
        </p:nvSpPr>
        <p:spPr bwMode="auto">
          <a:xfrm>
            <a:off x="6588125" y="3817938"/>
            <a:ext cx="503238" cy="2873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29" name="Скругленный прямоугольник 143"/>
          <p:cNvSpPr>
            <a:spLocks noChangeArrowheads="1"/>
          </p:cNvSpPr>
          <p:nvPr/>
        </p:nvSpPr>
        <p:spPr bwMode="auto">
          <a:xfrm>
            <a:off x="5643570" y="2857496"/>
            <a:ext cx="1655762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30" name="Скругленный прямоугольник 144"/>
          <p:cNvSpPr>
            <a:spLocks noChangeArrowheads="1"/>
          </p:cNvSpPr>
          <p:nvPr/>
        </p:nvSpPr>
        <p:spPr bwMode="auto">
          <a:xfrm>
            <a:off x="7667625" y="25654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1" name="Скругленный прямоугольник 144"/>
          <p:cNvSpPr>
            <a:spLocks noChangeArrowheads="1"/>
          </p:cNvSpPr>
          <p:nvPr/>
        </p:nvSpPr>
        <p:spPr bwMode="auto">
          <a:xfrm>
            <a:off x="8461375" y="2565400"/>
            <a:ext cx="503238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2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1643050"/>
            <a:ext cx="1655763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chemeClr val="accent1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33" name="Скругленный прямоугольник 144"/>
          <p:cNvSpPr>
            <a:spLocks noChangeArrowheads="1"/>
          </p:cNvSpPr>
          <p:nvPr/>
        </p:nvSpPr>
        <p:spPr bwMode="auto">
          <a:xfrm>
            <a:off x="7732713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Да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4" name="Скругленный прямоугольник 144"/>
          <p:cNvSpPr>
            <a:spLocks noChangeArrowheads="1"/>
          </p:cNvSpPr>
          <p:nvPr/>
        </p:nvSpPr>
        <p:spPr bwMode="auto">
          <a:xfrm>
            <a:off x="8447088" y="1270000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36000" tIns="0" rIns="0" bIns="0" anchor="ctr"/>
          <a:lstStyle/>
          <a:p>
            <a:pPr algn="ctr"/>
            <a:r>
              <a:rPr lang="ru-RU" sz="1400" dirty="0" smtClean="0">
                <a:latin typeface="Tahoma" pitchFamily="34" charset="0"/>
              </a:rPr>
              <a:t>Нет</a:t>
            </a:r>
            <a:endParaRPr lang="ru-RU" sz="1400" dirty="0">
              <a:latin typeface="Tahoma" pitchFamily="34" charset="0"/>
            </a:endParaRPr>
          </a:p>
        </p:txBody>
      </p:sp>
      <p:sp>
        <p:nvSpPr>
          <p:cNvPr id="8235" name="Скругленный прямоугольник 143"/>
          <p:cNvSpPr>
            <a:spLocks noChangeArrowheads="1"/>
          </p:cNvSpPr>
          <p:nvPr/>
        </p:nvSpPr>
        <p:spPr bwMode="auto">
          <a:xfrm>
            <a:off x="7488237" y="357166"/>
            <a:ext cx="1655763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9BD"/>
              </a:gs>
              <a:gs pos="100000">
                <a:srgbClr val="DADAB4"/>
              </a:gs>
            </a:gsLst>
            <a:lin ang="2700000" scaled="1"/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ru-RU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8236" name="Скругленный прямоугольник 144"/>
          <p:cNvSpPr>
            <a:spLocks noChangeArrowheads="1"/>
          </p:cNvSpPr>
          <p:nvPr/>
        </p:nvSpPr>
        <p:spPr bwMode="auto">
          <a:xfrm>
            <a:off x="7107238" y="28575"/>
            <a:ext cx="503237" cy="2873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/>
            <a:r>
              <a:rPr lang="en-US" sz="1600" b="1">
                <a:latin typeface="Tahoma" pitchFamily="34" charset="0"/>
              </a:rPr>
              <a:t>II</a:t>
            </a:r>
            <a:endParaRPr lang="ru-RU" sz="1600" b="1">
              <a:latin typeface="Tahoma" pitchFamily="34" charset="0"/>
            </a:endParaRPr>
          </a:p>
        </p:txBody>
      </p:sp>
      <p:sp>
        <p:nvSpPr>
          <p:cNvPr id="8237" name="Скругленный прямоугольник 143"/>
          <p:cNvSpPr>
            <a:spLocks noChangeArrowheads="1"/>
          </p:cNvSpPr>
          <p:nvPr/>
        </p:nvSpPr>
        <p:spPr bwMode="auto">
          <a:xfrm>
            <a:off x="2214546" y="1571612"/>
            <a:ext cx="4537075" cy="31686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274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8A8A4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i="1" dirty="0">
                <a:solidFill>
                  <a:schemeClr val="accent2"/>
                </a:solidFill>
                <a:latin typeface="Tahoma" pitchFamily="34" charset="0"/>
              </a:rPr>
              <a:t>Молодцы!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1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8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81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2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8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8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8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57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000"/>
                            </p:stCondLst>
                            <p:childTnLst>
                              <p:par>
                                <p:cTn id="263" presetID="52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5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8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1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7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8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8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289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2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8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8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9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3"/>
                  </p:tgtEl>
                </p:cond>
              </p:nextCondLst>
            </p:seq>
            <p:seq concurrent="1" nextAc="seek">
              <p:cTn id="304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5" fill="hold">
                      <p:stCondLst>
                        <p:cond delay="0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1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4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4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0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1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6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6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39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0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414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5" fill="hold">
                      <p:stCondLst>
                        <p:cond delay="0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8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4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2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430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1" fill="hold">
                      <p:stCondLst>
                        <p:cond delay="0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51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456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7" fill="hold">
                      <p:stCondLst>
                        <p:cond delay="0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46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7" fill="hold">
                      <p:stCondLst>
                        <p:cond delay="0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0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1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2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47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6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2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03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4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2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3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>
                      <p:stCondLst>
                        <p:cond delay="0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544" restart="whenNotActive" fill="hold" evtFilter="cancelBubble" nodeType="interactiveSeq">
                <p:stCondLst>
                  <p:cond evt="onClick" delay="0">
                    <p:tgtEl>
                      <p:spTgt spid="8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5" fill="hold">
                      <p:stCondLst>
                        <p:cond delay="0"/>
                      </p:stCondLst>
                      <p:childTnLst>
                        <p:par>
                          <p:cTn id="546" fill="hold">
                            <p:stCondLst>
                              <p:cond delay="0"/>
                            </p:stCondLst>
                            <p:childTnLst>
                              <p:par>
                                <p:cTn id="54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4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55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8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59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4"/>
                  </p:tgtEl>
                </p:cond>
              </p:nextCondLst>
            </p:seq>
            <p:seq concurrent="1" nextAc="seek">
              <p:cTn id="560" restart="whenNotActive" fill="hold" evtFilter="cancelBubble" nodeType="interactiveSeq">
                <p:stCondLst>
                  <p:cond evt="onClick" delay="0">
                    <p:tgtEl>
                      <p:spTgt spid="8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1" fill="hold">
                      <p:stCondLst>
                        <p:cond delay="0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4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5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8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9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5"/>
                  </p:tgtEl>
                </p:cond>
              </p:nextCondLst>
            </p:seq>
            <p:seq concurrent="1" nextAc="seek">
              <p:cTn id="570" restart="whenNotActive" fill="hold" evtFilter="cancelBubble" nodeType="interactiveSeq">
                <p:stCondLst>
                  <p:cond evt="onClick" delay="0">
                    <p:tgtEl>
                      <p:spTgt spid="8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1" fill="hold">
                      <p:stCondLst>
                        <p:cond delay="0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500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581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4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85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7"/>
                  </p:tgtEl>
                </p:cond>
              </p:nextCondLst>
            </p:seq>
            <p:seq concurrent="1" nextAc="seek">
              <p:cTn id="586" restart="whenNotActive" fill="hold" evtFilter="cancelBubble" nodeType="interactiveSeq">
                <p:stCondLst>
                  <p:cond evt="onClick" delay="0">
                    <p:tgtEl>
                      <p:spTgt spid="8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7" fill="hold">
                      <p:stCondLst>
                        <p:cond delay="0"/>
                      </p:stCondLst>
                      <p:childTnLst>
                        <p:par>
                          <p:cTn id="588" fill="hold">
                            <p:stCondLst>
                              <p:cond delay="0"/>
                            </p:stCondLst>
                            <p:childTnLst>
                              <p:par>
                                <p:cTn id="5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0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1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4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5" dur="5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8"/>
                  </p:tgtEl>
                </p:cond>
              </p:nextCondLst>
            </p:seq>
            <p:seq concurrent="1" nextAc="seek">
              <p:cTn id="596" restart="whenNotActive" fill="hold" evtFilter="cancelBubble" nodeType="interactiveSeq">
                <p:stCondLst>
                  <p:cond evt="onClick" delay="0">
                    <p:tgtEl>
                      <p:spTgt spid="8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7" fill="hold">
                      <p:stCondLst>
                        <p:cond delay="0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0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500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6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07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0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11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0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8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6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7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0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1" dur="5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1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8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6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9" dur="500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2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33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37" dur="5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3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8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2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3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4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6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7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4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8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2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500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8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1E5B1"/>
                                      </p:to>
                                    </p:animClr>
                                    <p:set>
                                      <p:cBhvr>
                                        <p:cTn id="659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2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663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36"/>
                  </p:tgtEl>
                </p:cond>
              </p:nextCondLst>
            </p:seq>
          </p:childTnLst>
        </p:cTn>
      </p:par>
    </p:tnLst>
    <p:bldLst>
      <p:bldP spid="144" grpId="0" animBg="1"/>
      <p:bldP spid="6" grpId="0" animBg="1"/>
      <p:bldP spid="11" grpId="0" animBg="1"/>
      <p:bldP spid="15" grpId="0" animBg="1"/>
      <p:bldP spid="19" grpId="0" animBg="1"/>
      <p:bldP spid="27" grpId="0" animBg="1"/>
      <p:bldP spid="30" grpId="0" animBg="1"/>
      <p:bldP spid="8193" grpId="0" animBg="1"/>
      <p:bldP spid="8203" grpId="0" animBg="1"/>
      <p:bldP spid="8218" grpId="0" animBg="1"/>
      <p:bldP spid="128" grpId="0" animBg="1"/>
      <p:bldP spid="131" grpId="0" animBg="1"/>
      <p:bldP spid="134" grpId="0" animBg="1"/>
      <p:bldP spid="137" grpId="0" animBg="1"/>
      <p:bldP spid="139" grpId="0" animBg="1"/>
      <p:bldP spid="141" grpId="0" animBg="1"/>
      <p:bldP spid="142" grpId="0" animBg="1"/>
      <p:bldP spid="147" grpId="0" animBg="1"/>
      <p:bldP spid="150" grpId="0" animBg="1"/>
      <p:bldP spid="153" grpId="0" animBg="1"/>
      <p:bldP spid="156" grpId="0" animBg="1"/>
      <p:bldP spid="159" grpId="0" animBg="1"/>
      <p:bldP spid="8226" grpId="0" animBg="1"/>
      <p:bldP spid="8229" grpId="0" animBg="1"/>
      <p:bldP spid="8232" grpId="0" animBg="1"/>
      <p:bldP spid="8235" grpId="0" animBg="1"/>
      <p:bldP spid="82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игры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Предполагается, что в игре принимают участие два человека (две команды).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FF"/>
                </a:solidFill>
              </a:rPr>
              <a:t>Задача:</a:t>
            </a:r>
            <a:r>
              <a:rPr lang="ru-RU" dirty="0" smtClean="0"/>
              <a:t> пройти лабиринт, получив как можно меньше </a:t>
            </a:r>
            <a:r>
              <a:rPr lang="ru-RU" sz="2800" dirty="0" smtClean="0">
                <a:solidFill>
                  <a:srgbClr val="0000FF"/>
                </a:solidFill>
                <a:latin typeface="Arial" charset="0"/>
              </a:rPr>
              <a:t>синих</a:t>
            </a:r>
            <a:r>
              <a:rPr lang="ru-RU" sz="2800" dirty="0" smtClean="0">
                <a:solidFill>
                  <a:srgbClr val="FF3300"/>
                </a:solidFill>
                <a:latin typeface="Arial" charset="0"/>
              </a:rPr>
              <a:t> </a:t>
            </a:r>
            <a:r>
              <a:rPr lang="ru-RU" dirty="0" smtClean="0"/>
              <a:t>карточек.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Лабиринт можно пройти двумя путями, для выбора пути игрок делает щелчок по кнопке «</a:t>
            </a:r>
            <a:r>
              <a:rPr lang="en-US" dirty="0" smtClean="0"/>
              <a:t>I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или «</a:t>
            </a:r>
            <a:r>
              <a:rPr lang="en-US" dirty="0" smtClean="0"/>
              <a:t>II</a:t>
            </a:r>
            <a:r>
              <a:rPr lang="ru-RU" dirty="0" smtClean="0"/>
              <a:t>»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Далее нужно прочитать фразу в открывшемся блоке и выразить свое согласие-несогласие с ней, нажав кнопку «Да» или «Нет».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При правильном ответе открывается новый блок, и можно подумать над ответом, пока очередной ход делает соперник.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В лабиринте разыгрывается 23 вопроса - утверждения. Каждому игроку (команде) предстоит ответить на 9 вопросов.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За правильный ответ игрок или команда получает один балл, при неверном ответе - ноль баллов.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Когда оба игрока доберутся до финиша, можно открыть 5 дополнительных вопросов  («сокровища лабиринта»).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Отвечать на них можно предложить отстающему игроку, обоим игрокам по очереди или болельщикам.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Побеждает тот, кто наберёт наибольшее количество баллов.</a:t>
            </a:r>
          </a:p>
          <a:p>
            <a:pPr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Использованная литература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А.С.Егоров. Репетитор по химии. – 18-е изд. – Ростов </a:t>
            </a:r>
            <a:r>
              <a:rPr lang="ru-RU" dirty="0" err="1" smtClean="0"/>
              <a:t>н</a:t>
            </a:r>
            <a:r>
              <a:rPr lang="ru-RU" dirty="0" smtClean="0"/>
              <a:t>/Д: Феникс, 2007.</a:t>
            </a:r>
            <a:endParaRPr lang="ru-RU" dirty="0" smtClean="0">
              <a:latin typeface="Arial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ru-RU" dirty="0" smtClean="0"/>
              <a:t>Шаблон интерактивной презентации игры </a:t>
            </a:r>
            <a:r>
              <a:rPr lang="ru-RU" dirty="0" err="1" smtClean="0"/>
              <a:t>Можаева</a:t>
            </a:r>
            <a:r>
              <a:rPr lang="ru-RU" dirty="0" smtClean="0"/>
              <a:t> Г.М. </a:t>
            </a:r>
            <a:r>
              <a:rPr lang="en-US" dirty="0" smtClean="0">
                <a:hlinkClick r:id="rId2"/>
              </a:rPr>
              <a:t>http:/Kontren.narod.ru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381</Words>
  <PresentationFormat>Экран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Интерактивная игра по химии   «Лабиринт познания»  по теме  «Одноатомные спирты» 10 класс УМК Рудзитиса Г.Е. и Фельдмана Ф.Г.  Программа Н.Н.Гара </vt:lpstr>
      <vt:lpstr>Слайд 2</vt:lpstr>
      <vt:lpstr>Правила игры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 M-1</dc:creator>
  <cp:lastModifiedBy>Windows  M-1</cp:lastModifiedBy>
  <cp:revision>12</cp:revision>
  <dcterms:created xsi:type="dcterms:W3CDTF">2016-02-17T13:09:20Z</dcterms:created>
  <dcterms:modified xsi:type="dcterms:W3CDTF">2016-02-19T05:18:45Z</dcterms:modified>
</cp:coreProperties>
</file>