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60" r:id="rId5"/>
    <p:sldId id="259" r:id="rId6"/>
    <p:sldId id="261" r:id="rId7"/>
    <p:sldId id="262" r:id="rId8"/>
    <p:sldId id="264" r:id="rId9"/>
    <p:sldId id="274" r:id="rId10"/>
    <p:sldId id="265" r:id="rId11"/>
    <p:sldId id="266" r:id="rId12"/>
    <p:sldId id="268" r:id="rId13"/>
    <p:sldId id="267" r:id="rId14"/>
    <p:sldId id="269" r:id="rId15"/>
    <p:sldId id="271" r:id="rId16"/>
    <p:sldId id="270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FF"/>
    <a:srgbClr val="66FF66"/>
    <a:srgbClr val="99FF99"/>
    <a:srgbClr val="FF0000"/>
    <a:srgbClr val="5B9BD5"/>
    <a:srgbClr val="CCFF33"/>
    <a:srgbClr val="00FFFF"/>
    <a:srgbClr val="FF33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94" autoAdjust="0"/>
    <p:restoredTop sz="94660"/>
  </p:normalViewPr>
  <p:slideViewPr>
    <p:cSldViewPr snapToGrid="0">
      <p:cViewPr>
        <p:scale>
          <a:sx n="66" d="100"/>
          <a:sy n="66" d="100"/>
        </p:scale>
        <p:origin x="68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D0E7-10F6-41C4-AF56-8722307A096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53F5-10F6-412D-BE41-3971E971F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55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D0E7-10F6-41C4-AF56-8722307A096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53F5-10F6-412D-BE41-3971E971F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18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D0E7-10F6-41C4-AF56-8722307A096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53F5-10F6-412D-BE41-3971E971F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62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D0E7-10F6-41C4-AF56-8722307A096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53F5-10F6-412D-BE41-3971E971F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216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D0E7-10F6-41C4-AF56-8722307A096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53F5-10F6-412D-BE41-3971E971F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64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D0E7-10F6-41C4-AF56-8722307A096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53F5-10F6-412D-BE41-3971E971F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37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D0E7-10F6-41C4-AF56-8722307A096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53F5-10F6-412D-BE41-3971E971F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40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D0E7-10F6-41C4-AF56-8722307A096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53F5-10F6-412D-BE41-3971E971F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75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D0E7-10F6-41C4-AF56-8722307A096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53F5-10F6-412D-BE41-3971E971F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87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D0E7-10F6-41C4-AF56-8722307A096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53F5-10F6-412D-BE41-3971E971F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429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D0E7-10F6-41C4-AF56-8722307A096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53F5-10F6-412D-BE41-3971E971F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00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7D0E7-10F6-41C4-AF56-8722307A096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853F5-10F6-412D-BE41-3971E971F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03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../media/image110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310.png"/><Relationship Id="rId7" Type="http://schemas.openxmlformats.org/officeDocument/2006/relationships/image" Target="../media/image52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NULL"/><Relationship Id="rId4" Type="http://schemas.openxmlformats.org/officeDocument/2006/relationships/image" Target="../media/image410.png"/><Relationship Id="rId9" Type="http://schemas.openxmlformats.org/officeDocument/2006/relationships/image" Target="../media/image7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3" Type="http://schemas.openxmlformats.org/officeDocument/2006/relationships/image" Target="../media/image90.png"/><Relationship Id="rId7" Type="http://schemas.openxmlformats.org/officeDocument/2006/relationships/image" Target="../media/image13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0.png"/><Relationship Id="rId5" Type="http://schemas.openxmlformats.org/officeDocument/2006/relationships/image" Target="../media/image111.png"/><Relationship Id="rId4" Type="http://schemas.openxmlformats.org/officeDocument/2006/relationships/image" Target="../media/image10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1.png"/><Relationship Id="rId3" Type="http://schemas.openxmlformats.org/officeDocument/2006/relationships/image" Target="../media/image160.png"/><Relationship Id="rId7" Type="http://schemas.openxmlformats.org/officeDocument/2006/relationships/image" Target="../media/image200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0.png"/><Relationship Id="rId5" Type="http://schemas.openxmlformats.org/officeDocument/2006/relationships/image" Target="../media/image180.png"/><Relationship Id="rId4" Type="http://schemas.openxmlformats.org/officeDocument/2006/relationships/image" Target="../media/image17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5.png"/><Relationship Id="rId7" Type="http://schemas.openxmlformats.org/officeDocument/2006/relationships/image" Target="../media/image13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2.png"/><Relationship Id="rId5" Type="http://schemas.openxmlformats.org/officeDocument/2006/relationships/image" Target="../media/image27.png"/><Relationship Id="rId10" Type="http://schemas.openxmlformats.org/officeDocument/2006/relationships/image" Target="../media/image31.png"/><Relationship Id="rId4" Type="http://schemas.openxmlformats.org/officeDocument/2006/relationships/image" Target="../media/image26.png"/><Relationship Id="rId9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slide" Target="slide18.xml"/><Relationship Id="rId18" Type="http://schemas.openxmlformats.org/officeDocument/2006/relationships/slide" Target="slide24.xml"/><Relationship Id="rId3" Type="http://schemas.openxmlformats.org/officeDocument/2006/relationships/image" Target="../media/image34.png"/><Relationship Id="rId21" Type="http://schemas.openxmlformats.org/officeDocument/2006/relationships/slide" Target="slide25.xml"/><Relationship Id="rId7" Type="http://schemas.openxmlformats.org/officeDocument/2006/relationships/image" Target="../media/image38.png"/><Relationship Id="rId12" Type="http://schemas.openxmlformats.org/officeDocument/2006/relationships/slide" Target="slide17.xml"/><Relationship Id="rId17" Type="http://schemas.openxmlformats.org/officeDocument/2006/relationships/slide" Target="slide21.xml"/><Relationship Id="rId2" Type="http://schemas.openxmlformats.org/officeDocument/2006/relationships/image" Target="../media/image33.png"/><Relationship Id="rId16" Type="http://schemas.openxmlformats.org/officeDocument/2006/relationships/slide" Target="slide22.xml"/><Relationship Id="rId20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slide" Target="slide20.xml"/><Relationship Id="rId10" Type="http://schemas.openxmlformats.org/officeDocument/2006/relationships/image" Target="../media/image41.png"/><Relationship Id="rId19" Type="http://schemas.openxmlformats.org/officeDocument/2006/relationships/slide" Target="slide23.xml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slide" Target="slide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89307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Отбор корней в тригонометрических уравнениях.</a:t>
            </a:r>
            <a:br>
              <a:rPr lang="ru-RU" dirty="0" smtClean="0"/>
            </a:br>
            <a:r>
              <a:rPr lang="ru-RU" sz="3600" dirty="0" smtClean="0"/>
              <a:t>Уравнения, имеющие ограничения в области определения.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465194" y="5151549"/>
            <a:ext cx="53189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математики ГБОУ СОШ №436 г. Москвы</a:t>
            </a:r>
          </a:p>
          <a:p>
            <a:r>
              <a:rPr lang="ru-RU" dirty="0" smtClean="0"/>
              <a:t>Иванова А.И.</a:t>
            </a:r>
          </a:p>
          <a:p>
            <a:r>
              <a:rPr lang="ru-RU" dirty="0" smtClean="0"/>
              <a:t>100-353-510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71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 flipH="1" flipV="1">
            <a:off x="3200400" y="880110"/>
            <a:ext cx="11430" cy="54635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94061" y="3745735"/>
            <a:ext cx="5420299" cy="1101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1421172" y="1983041"/>
            <a:ext cx="3602515" cy="352539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294813" y="148590"/>
            <a:ext cx="68971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Отметить на тригонометрической окружности точки, соответствующие условиям: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84769" y="1849176"/>
                <a:ext cx="2057400" cy="9073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60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e>
                    </m:func>
                  </m:oMath>
                </a14:m>
                <a:r>
                  <a:rPr lang="ru-RU" sz="3600" dirty="0" smtClean="0"/>
                  <a:t> </a:t>
                </a:r>
                <a:r>
                  <a:rPr lang="en-US" sz="3600" dirty="0" smtClean="0"/>
                  <a:t>=</a:t>
                </a:r>
                <a:r>
                  <a:rPr lang="ru-RU" sz="3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3600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4769" y="1849176"/>
                <a:ext cx="2057400" cy="907300"/>
              </a:xfrm>
              <a:prstGeom prst="rect">
                <a:avLst/>
              </a:prstGeom>
              <a:blipFill rotWithShape="0">
                <a:blip r:embed="rId2"/>
                <a:stretch>
                  <a:fillRect b="-14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467600" y="2608302"/>
                <a:ext cx="20574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х</m:t>
                          </m:r>
                        </m:e>
                      </m:fun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608302"/>
                <a:ext cx="2057400" cy="5539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581900" y="3333750"/>
                <a:ext cx="20574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tg</m:t>
                          </m:r>
                        </m:fName>
                        <m:e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х</m:t>
                          </m:r>
                        </m:e>
                      </m:fun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1900" y="3333750"/>
                <a:ext cx="2057400" cy="55399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410450" y="3771900"/>
                <a:ext cx="20574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inx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0450" y="3771900"/>
                <a:ext cx="2057400" cy="55399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Полилиния 35"/>
          <p:cNvSpPr/>
          <p:nvPr/>
        </p:nvSpPr>
        <p:spPr>
          <a:xfrm rot="16200000">
            <a:off x="1434463" y="1981462"/>
            <a:ext cx="1787543" cy="1790700"/>
          </a:xfrm>
          <a:custGeom>
            <a:avLst/>
            <a:gdLst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38150 w 1847850"/>
              <a:gd name="connsiteY3" fmla="*/ 57150 h 1790700"/>
              <a:gd name="connsiteX4" fmla="*/ 68580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68580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89535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89535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9144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47850" h="1790700">
                <a:moveTo>
                  <a:pt x="1828800" y="1752600"/>
                </a:moveTo>
                <a:lnTo>
                  <a:pt x="19050" y="1790700"/>
                </a:lnTo>
                <a:lnTo>
                  <a:pt x="0" y="0"/>
                </a:lnTo>
                <a:lnTo>
                  <a:pt x="457200" y="38100"/>
                </a:lnTo>
                <a:lnTo>
                  <a:pt x="704850" y="133350"/>
                </a:lnTo>
                <a:lnTo>
                  <a:pt x="952500" y="266700"/>
                </a:lnTo>
                <a:lnTo>
                  <a:pt x="1181100" y="400050"/>
                </a:lnTo>
                <a:lnTo>
                  <a:pt x="1390650" y="590550"/>
                </a:lnTo>
                <a:lnTo>
                  <a:pt x="1619250" y="914400"/>
                </a:lnTo>
                <a:lnTo>
                  <a:pt x="1809750" y="1390650"/>
                </a:lnTo>
                <a:lnTo>
                  <a:pt x="1847850" y="1676400"/>
                </a:lnTo>
                <a:lnTo>
                  <a:pt x="1828800" y="1752600"/>
                </a:lnTo>
                <a:close/>
              </a:path>
            </a:pathLst>
          </a:custGeom>
          <a:solidFill>
            <a:srgbClr val="FF33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7429500" y="2227302"/>
            <a:ext cx="255269" cy="876300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Левая фигурная скобка 16"/>
          <p:cNvSpPr/>
          <p:nvPr/>
        </p:nvSpPr>
        <p:spPr>
          <a:xfrm>
            <a:off x="7448550" y="3427452"/>
            <a:ext cx="255269" cy="876300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557134" y="5028426"/>
                <a:ext cx="20574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ctg</m:t>
                          </m:r>
                        </m:fName>
                        <m:e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х</m:t>
                          </m:r>
                        </m:e>
                      </m:fun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7134" y="5028426"/>
                <a:ext cx="2057400" cy="55399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309484" y="4171950"/>
                <a:ext cx="2533448" cy="9219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smtClean="0"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</a:rPr>
                        <m:t>osx</m:t>
                      </m:r>
                      <m:r>
                        <a:rPr lang="ru-RU" sz="32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u-R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9484" y="4171950"/>
                <a:ext cx="2533448" cy="92198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Левая фигурная скобка 19"/>
          <p:cNvSpPr/>
          <p:nvPr/>
        </p:nvSpPr>
        <p:spPr>
          <a:xfrm>
            <a:off x="7448550" y="4608552"/>
            <a:ext cx="255269" cy="876300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547508" y="6264354"/>
                <a:ext cx="20574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tg</m:t>
                          </m:r>
                        </m:fName>
                        <m:e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х</m:t>
                          </m:r>
                        </m:e>
                      </m:fun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7508" y="6264354"/>
                <a:ext cx="2057400" cy="55399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219732" y="5529762"/>
                <a:ext cx="2474597" cy="9049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inx</m:t>
                      </m:r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732" y="5529762"/>
                <a:ext cx="2474597" cy="90499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Левая фигурная скобка 22"/>
          <p:cNvSpPr/>
          <p:nvPr/>
        </p:nvSpPr>
        <p:spPr>
          <a:xfrm>
            <a:off x="7467600" y="5942052"/>
            <a:ext cx="255269" cy="876300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3209368" y="1983040"/>
            <a:ext cx="1813607" cy="1811695"/>
          </a:xfrm>
          <a:custGeom>
            <a:avLst/>
            <a:gdLst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38150 w 1847850"/>
              <a:gd name="connsiteY3" fmla="*/ 57150 h 1790700"/>
              <a:gd name="connsiteX4" fmla="*/ 68580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68580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89535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89535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9144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47850" h="1790700">
                <a:moveTo>
                  <a:pt x="1828800" y="1752600"/>
                </a:moveTo>
                <a:lnTo>
                  <a:pt x="19050" y="1790700"/>
                </a:lnTo>
                <a:lnTo>
                  <a:pt x="0" y="0"/>
                </a:lnTo>
                <a:lnTo>
                  <a:pt x="457200" y="38100"/>
                </a:lnTo>
                <a:lnTo>
                  <a:pt x="704850" y="133350"/>
                </a:lnTo>
                <a:lnTo>
                  <a:pt x="952500" y="266700"/>
                </a:lnTo>
                <a:lnTo>
                  <a:pt x="1181100" y="400050"/>
                </a:lnTo>
                <a:lnTo>
                  <a:pt x="1390650" y="590550"/>
                </a:lnTo>
                <a:lnTo>
                  <a:pt x="1619250" y="914400"/>
                </a:lnTo>
                <a:lnTo>
                  <a:pt x="1809750" y="1390650"/>
                </a:lnTo>
                <a:lnTo>
                  <a:pt x="1847850" y="1676400"/>
                </a:lnTo>
                <a:lnTo>
                  <a:pt x="1828800" y="1752600"/>
                </a:lnTo>
                <a:close/>
              </a:path>
            </a:pathLst>
          </a:custGeom>
          <a:solidFill>
            <a:srgbClr val="FF33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5400000">
            <a:off x="3232040" y="3748969"/>
            <a:ext cx="1761144" cy="1790700"/>
          </a:xfrm>
          <a:custGeom>
            <a:avLst/>
            <a:gdLst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38150 w 1847850"/>
              <a:gd name="connsiteY3" fmla="*/ 57150 h 1790700"/>
              <a:gd name="connsiteX4" fmla="*/ 68580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68580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89535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89535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9144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47850" h="1790700">
                <a:moveTo>
                  <a:pt x="1828800" y="1752600"/>
                </a:moveTo>
                <a:lnTo>
                  <a:pt x="19050" y="1790700"/>
                </a:lnTo>
                <a:lnTo>
                  <a:pt x="0" y="0"/>
                </a:lnTo>
                <a:lnTo>
                  <a:pt x="457200" y="38100"/>
                </a:lnTo>
                <a:lnTo>
                  <a:pt x="704850" y="133350"/>
                </a:lnTo>
                <a:lnTo>
                  <a:pt x="952500" y="266700"/>
                </a:lnTo>
                <a:lnTo>
                  <a:pt x="1181100" y="400050"/>
                </a:lnTo>
                <a:lnTo>
                  <a:pt x="1390650" y="590550"/>
                </a:lnTo>
                <a:lnTo>
                  <a:pt x="1619250" y="914400"/>
                </a:lnTo>
                <a:lnTo>
                  <a:pt x="1809750" y="1390650"/>
                </a:lnTo>
                <a:lnTo>
                  <a:pt x="1847850" y="1676400"/>
                </a:lnTo>
                <a:lnTo>
                  <a:pt x="1828800" y="1752600"/>
                </a:lnTo>
                <a:close/>
              </a:path>
            </a:pathLst>
          </a:custGeom>
          <a:solidFill>
            <a:srgbClr val="FF33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10800000">
            <a:off x="1421170" y="3727684"/>
            <a:ext cx="1788228" cy="1753530"/>
          </a:xfrm>
          <a:custGeom>
            <a:avLst/>
            <a:gdLst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38150 w 1847850"/>
              <a:gd name="connsiteY3" fmla="*/ 57150 h 1790700"/>
              <a:gd name="connsiteX4" fmla="*/ 68580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68580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89535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89535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9144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47850" h="1790700">
                <a:moveTo>
                  <a:pt x="1828800" y="1752600"/>
                </a:moveTo>
                <a:lnTo>
                  <a:pt x="19050" y="1790700"/>
                </a:lnTo>
                <a:lnTo>
                  <a:pt x="0" y="0"/>
                </a:lnTo>
                <a:lnTo>
                  <a:pt x="457200" y="38100"/>
                </a:lnTo>
                <a:lnTo>
                  <a:pt x="704850" y="133350"/>
                </a:lnTo>
                <a:lnTo>
                  <a:pt x="952500" y="266700"/>
                </a:lnTo>
                <a:lnTo>
                  <a:pt x="1181100" y="400050"/>
                </a:lnTo>
                <a:lnTo>
                  <a:pt x="1390650" y="590550"/>
                </a:lnTo>
                <a:lnTo>
                  <a:pt x="1619250" y="914400"/>
                </a:lnTo>
                <a:lnTo>
                  <a:pt x="1809750" y="1390650"/>
                </a:lnTo>
                <a:lnTo>
                  <a:pt x="1847850" y="1676400"/>
                </a:lnTo>
                <a:lnTo>
                  <a:pt x="1828800" y="1752600"/>
                </a:lnTo>
                <a:close/>
              </a:path>
            </a:pathLst>
          </a:custGeom>
          <a:solidFill>
            <a:srgbClr val="FF33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 rot="5400000">
            <a:off x="2359798" y="2853758"/>
            <a:ext cx="3498173" cy="1809750"/>
          </a:xfrm>
          <a:custGeom>
            <a:avLst/>
            <a:gdLst>
              <a:gd name="connsiteX0" fmla="*/ 3581400 w 3581400"/>
              <a:gd name="connsiteY0" fmla="*/ 1733550 h 1733550"/>
              <a:gd name="connsiteX1" fmla="*/ 0 w 3581400"/>
              <a:gd name="connsiteY1" fmla="*/ 1714500 h 1733550"/>
              <a:gd name="connsiteX2" fmla="*/ 0 w 3581400"/>
              <a:gd name="connsiteY2" fmla="*/ 1295400 h 1733550"/>
              <a:gd name="connsiteX3" fmla="*/ 190500 w 3581400"/>
              <a:gd name="connsiteY3" fmla="*/ 876300 h 1733550"/>
              <a:gd name="connsiteX4" fmla="*/ 419100 w 3581400"/>
              <a:gd name="connsiteY4" fmla="*/ 533400 h 1733550"/>
              <a:gd name="connsiteX5" fmla="*/ 742950 w 3581400"/>
              <a:gd name="connsiteY5" fmla="*/ 266700 h 1733550"/>
              <a:gd name="connsiteX6" fmla="*/ 1066800 w 3581400"/>
              <a:gd name="connsiteY6" fmla="*/ 95250 h 1733550"/>
              <a:gd name="connsiteX7" fmla="*/ 1447800 w 3581400"/>
              <a:gd name="connsiteY7" fmla="*/ 0 h 1733550"/>
              <a:gd name="connsiteX8" fmla="*/ 1943100 w 3581400"/>
              <a:gd name="connsiteY8" fmla="*/ 0 h 1733550"/>
              <a:gd name="connsiteX9" fmla="*/ 2438400 w 3581400"/>
              <a:gd name="connsiteY9" fmla="*/ 76200 h 1733550"/>
              <a:gd name="connsiteX10" fmla="*/ 2857500 w 3581400"/>
              <a:gd name="connsiteY10" fmla="*/ 304800 h 1733550"/>
              <a:gd name="connsiteX11" fmla="*/ 3276600 w 3581400"/>
              <a:gd name="connsiteY11" fmla="*/ 704850 h 1733550"/>
              <a:gd name="connsiteX12" fmla="*/ 3467100 w 3581400"/>
              <a:gd name="connsiteY12" fmla="*/ 971550 h 1733550"/>
              <a:gd name="connsiteX13" fmla="*/ 3581400 w 3581400"/>
              <a:gd name="connsiteY13" fmla="*/ 1543050 h 1733550"/>
              <a:gd name="connsiteX14" fmla="*/ 3581400 w 3581400"/>
              <a:gd name="connsiteY14" fmla="*/ 1733550 h 1733550"/>
              <a:gd name="connsiteX0" fmla="*/ 3581400 w 3581400"/>
              <a:gd name="connsiteY0" fmla="*/ 1733550 h 1733550"/>
              <a:gd name="connsiteX1" fmla="*/ 0 w 3581400"/>
              <a:gd name="connsiteY1" fmla="*/ 1714500 h 1733550"/>
              <a:gd name="connsiteX2" fmla="*/ 0 w 3581400"/>
              <a:gd name="connsiteY2" fmla="*/ 1295400 h 1733550"/>
              <a:gd name="connsiteX3" fmla="*/ 190500 w 3581400"/>
              <a:gd name="connsiteY3" fmla="*/ 876300 h 1733550"/>
              <a:gd name="connsiteX4" fmla="*/ 419100 w 3581400"/>
              <a:gd name="connsiteY4" fmla="*/ 533400 h 1733550"/>
              <a:gd name="connsiteX5" fmla="*/ 742950 w 3581400"/>
              <a:gd name="connsiteY5" fmla="*/ 266700 h 1733550"/>
              <a:gd name="connsiteX6" fmla="*/ 1066800 w 3581400"/>
              <a:gd name="connsiteY6" fmla="*/ 95250 h 1733550"/>
              <a:gd name="connsiteX7" fmla="*/ 1447800 w 3581400"/>
              <a:gd name="connsiteY7" fmla="*/ 0 h 1733550"/>
              <a:gd name="connsiteX8" fmla="*/ 1943100 w 3581400"/>
              <a:gd name="connsiteY8" fmla="*/ 0 h 1733550"/>
              <a:gd name="connsiteX9" fmla="*/ 2438400 w 3581400"/>
              <a:gd name="connsiteY9" fmla="*/ 76200 h 1733550"/>
              <a:gd name="connsiteX10" fmla="*/ 2857500 w 3581400"/>
              <a:gd name="connsiteY10" fmla="*/ 304800 h 1733550"/>
              <a:gd name="connsiteX11" fmla="*/ 3276600 w 3581400"/>
              <a:gd name="connsiteY11" fmla="*/ 704850 h 1733550"/>
              <a:gd name="connsiteX12" fmla="*/ 3448050 w 3581400"/>
              <a:gd name="connsiteY12" fmla="*/ 1028700 h 1733550"/>
              <a:gd name="connsiteX13" fmla="*/ 3581400 w 3581400"/>
              <a:gd name="connsiteY13" fmla="*/ 1543050 h 1733550"/>
              <a:gd name="connsiteX14" fmla="*/ 3581400 w 3581400"/>
              <a:gd name="connsiteY14" fmla="*/ 1733550 h 1733550"/>
              <a:gd name="connsiteX0" fmla="*/ 3581400 w 3581400"/>
              <a:gd name="connsiteY0" fmla="*/ 1752600 h 1752600"/>
              <a:gd name="connsiteX1" fmla="*/ 0 w 3581400"/>
              <a:gd name="connsiteY1" fmla="*/ 1733550 h 1752600"/>
              <a:gd name="connsiteX2" fmla="*/ 0 w 3581400"/>
              <a:gd name="connsiteY2" fmla="*/ 1314450 h 1752600"/>
              <a:gd name="connsiteX3" fmla="*/ 190500 w 3581400"/>
              <a:gd name="connsiteY3" fmla="*/ 895350 h 1752600"/>
              <a:gd name="connsiteX4" fmla="*/ 419100 w 3581400"/>
              <a:gd name="connsiteY4" fmla="*/ 552450 h 1752600"/>
              <a:gd name="connsiteX5" fmla="*/ 742950 w 3581400"/>
              <a:gd name="connsiteY5" fmla="*/ 285750 h 1752600"/>
              <a:gd name="connsiteX6" fmla="*/ 1066800 w 3581400"/>
              <a:gd name="connsiteY6" fmla="*/ 114300 h 1752600"/>
              <a:gd name="connsiteX7" fmla="*/ 1447800 w 3581400"/>
              <a:gd name="connsiteY7" fmla="*/ 19050 h 1752600"/>
              <a:gd name="connsiteX8" fmla="*/ 1962150 w 3581400"/>
              <a:gd name="connsiteY8" fmla="*/ 0 h 1752600"/>
              <a:gd name="connsiteX9" fmla="*/ 2438400 w 3581400"/>
              <a:gd name="connsiteY9" fmla="*/ 95250 h 1752600"/>
              <a:gd name="connsiteX10" fmla="*/ 2857500 w 3581400"/>
              <a:gd name="connsiteY10" fmla="*/ 323850 h 1752600"/>
              <a:gd name="connsiteX11" fmla="*/ 3276600 w 3581400"/>
              <a:gd name="connsiteY11" fmla="*/ 723900 h 1752600"/>
              <a:gd name="connsiteX12" fmla="*/ 3448050 w 3581400"/>
              <a:gd name="connsiteY12" fmla="*/ 1047750 h 1752600"/>
              <a:gd name="connsiteX13" fmla="*/ 3581400 w 3581400"/>
              <a:gd name="connsiteY13" fmla="*/ 1562100 h 1752600"/>
              <a:gd name="connsiteX14" fmla="*/ 3581400 w 3581400"/>
              <a:gd name="connsiteY14" fmla="*/ 1752600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81400" h="1752600">
                <a:moveTo>
                  <a:pt x="3581400" y="1752600"/>
                </a:moveTo>
                <a:lnTo>
                  <a:pt x="0" y="1733550"/>
                </a:lnTo>
                <a:lnTo>
                  <a:pt x="0" y="1314450"/>
                </a:lnTo>
                <a:lnTo>
                  <a:pt x="190500" y="895350"/>
                </a:lnTo>
                <a:lnTo>
                  <a:pt x="419100" y="552450"/>
                </a:lnTo>
                <a:lnTo>
                  <a:pt x="742950" y="285750"/>
                </a:lnTo>
                <a:lnTo>
                  <a:pt x="1066800" y="114300"/>
                </a:lnTo>
                <a:lnTo>
                  <a:pt x="1447800" y="19050"/>
                </a:lnTo>
                <a:lnTo>
                  <a:pt x="1962150" y="0"/>
                </a:lnTo>
                <a:lnTo>
                  <a:pt x="2438400" y="95250"/>
                </a:lnTo>
                <a:lnTo>
                  <a:pt x="2857500" y="323850"/>
                </a:lnTo>
                <a:lnTo>
                  <a:pt x="3276600" y="723900"/>
                </a:lnTo>
                <a:lnTo>
                  <a:pt x="3448050" y="1047750"/>
                </a:lnTo>
                <a:lnTo>
                  <a:pt x="3581400" y="1562100"/>
                </a:lnTo>
                <a:lnTo>
                  <a:pt x="3581400" y="1752600"/>
                </a:lnTo>
                <a:close/>
              </a:path>
            </a:pathLst>
          </a:custGeom>
          <a:solidFill>
            <a:srgbClr val="FF33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019402" y="2395815"/>
            <a:ext cx="2395720" cy="448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738074" y="2288463"/>
                <a:ext cx="517386" cy="6732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8074" y="2288463"/>
                <a:ext cx="517386" cy="67326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Овал 28"/>
          <p:cNvSpPr/>
          <p:nvPr/>
        </p:nvSpPr>
        <p:spPr>
          <a:xfrm>
            <a:off x="4351916" y="2345000"/>
            <a:ext cx="99390" cy="996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rot="10800000">
            <a:off x="1447268" y="3750646"/>
            <a:ext cx="3527335" cy="1752600"/>
          </a:xfrm>
          <a:custGeom>
            <a:avLst/>
            <a:gdLst>
              <a:gd name="connsiteX0" fmla="*/ 3581400 w 3581400"/>
              <a:gd name="connsiteY0" fmla="*/ 1733550 h 1733550"/>
              <a:gd name="connsiteX1" fmla="*/ 0 w 3581400"/>
              <a:gd name="connsiteY1" fmla="*/ 1714500 h 1733550"/>
              <a:gd name="connsiteX2" fmla="*/ 0 w 3581400"/>
              <a:gd name="connsiteY2" fmla="*/ 1295400 h 1733550"/>
              <a:gd name="connsiteX3" fmla="*/ 190500 w 3581400"/>
              <a:gd name="connsiteY3" fmla="*/ 876300 h 1733550"/>
              <a:gd name="connsiteX4" fmla="*/ 419100 w 3581400"/>
              <a:gd name="connsiteY4" fmla="*/ 533400 h 1733550"/>
              <a:gd name="connsiteX5" fmla="*/ 742950 w 3581400"/>
              <a:gd name="connsiteY5" fmla="*/ 266700 h 1733550"/>
              <a:gd name="connsiteX6" fmla="*/ 1066800 w 3581400"/>
              <a:gd name="connsiteY6" fmla="*/ 95250 h 1733550"/>
              <a:gd name="connsiteX7" fmla="*/ 1447800 w 3581400"/>
              <a:gd name="connsiteY7" fmla="*/ 0 h 1733550"/>
              <a:gd name="connsiteX8" fmla="*/ 1943100 w 3581400"/>
              <a:gd name="connsiteY8" fmla="*/ 0 h 1733550"/>
              <a:gd name="connsiteX9" fmla="*/ 2438400 w 3581400"/>
              <a:gd name="connsiteY9" fmla="*/ 76200 h 1733550"/>
              <a:gd name="connsiteX10" fmla="*/ 2857500 w 3581400"/>
              <a:gd name="connsiteY10" fmla="*/ 304800 h 1733550"/>
              <a:gd name="connsiteX11" fmla="*/ 3276600 w 3581400"/>
              <a:gd name="connsiteY11" fmla="*/ 704850 h 1733550"/>
              <a:gd name="connsiteX12" fmla="*/ 3467100 w 3581400"/>
              <a:gd name="connsiteY12" fmla="*/ 971550 h 1733550"/>
              <a:gd name="connsiteX13" fmla="*/ 3581400 w 3581400"/>
              <a:gd name="connsiteY13" fmla="*/ 1543050 h 1733550"/>
              <a:gd name="connsiteX14" fmla="*/ 3581400 w 3581400"/>
              <a:gd name="connsiteY14" fmla="*/ 1733550 h 1733550"/>
              <a:gd name="connsiteX0" fmla="*/ 3581400 w 3581400"/>
              <a:gd name="connsiteY0" fmla="*/ 1733550 h 1733550"/>
              <a:gd name="connsiteX1" fmla="*/ 0 w 3581400"/>
              <a:gd name="connsiteY1" fmla="*/ 1714500 h 1733550"/>
              <a:gd name="connsiteX2" fmla="*/ 0 w 3581400"/>
              <a:gd name="connsiteY2" fmla="*/ 1295400 h 1733550"/>
              <a:gd name="connsiteX3" fmla="*/ 190500 w 3581400"/>
              <a:gd name="connsiteY3" fmla="*/ 876300 h 1733550"/>
              <a:gd name="connsiteX4" fmla="*/ 419100 w 3581400"/>
              <a:gd name="connsiteY4" fmla="*/ 533400 h 1733550"/>
              <a:gd name="connsiteX5" fmla="*/ 742950 w 3581400"/>
              <a:gd name="connsiteY5" fmla="*/ 266700 h 1733550"/>
              <a:gd name="connsiteX6" fmla="*/ 1066800 w 3581400"/>
              <a:gd name="connsiteY6" fmla="*/ 95250 h 1733550"/>
              <a:gd name="connsiteX7" fmla="*/ 1447800 w 3581400"/>
              <a:gd name="connsiteY7" fmla="*/ 0 h 1733550"/>
              <a:gd name="connsiteX8" fmla="*/ 1943100 w 3581400"/>
              <a:gd name="connsiteY8" fmla="*/ 0 h 1733550"/>
              <a:gd name="connsiteX9" fmla="*/ 2438400 w 3581400"/>
              <a:gd name="connsiteY9" fmla="*/ 76200 h 1733550"/>
              <a:gd name="connsiteX10" fmla="*/ 2857500 w 3581400"/>
              <a:gd name="connsiteY10" fmla="*/ 304800 h 1733550"/>
              <a:gd name="connsiteX11" fmla="*/ 3276600 w 3581400"/>
              <a:gd name="connsiteY11" fmla="*/ 704850 h 1733550"/>
              <a:gd name="connsiteX12" fmla="*/ 3448050 w 3581400"/>
              <a:gd name="connsiteY12" fmla="*/ 1028700 h 1733550"/>
              <a:gd name="connsiteX13" fmla="*/ 3581400 w 3581400"/>
              <a:gd name="connsiteY13" fmla="*/ 1543050 h 1733550"/>
              <a:gd name="connsiteX14" fmla="*/ 3581400 w 3581400"/>
              <a:gd name="connsiteY14" fmla="*/ 1733550 h 1733550"/>
              <a:gd name="connsiteX0" fmla="*/ 3581400 w 3581400"/>
              <a:gd name="connsiteY0" fmla="*/ 1752600 h 1752600"/>
              <a:gd name="connsiteX1" fmla="*/ 0 w 3581400"/>
              <a:gd name="connsiteY1" fmla="*/ 1733550 h 1752600"/>
              <a:gd name="connsiteX2" fmla="*/ 0 w 3581400"/>
              <a:gd name="connsiteY2" fmla="*/ 1314450 h 1752600"/>
              <a:gd name="connsiteX3" fmla="*/ 190500 w 3581400"/>
              <a:gd name="connsiteY3" fmla="*/ 895350 h 1752600"/>
              <a:gd name="connsiteX4" fmla="*/ 419100 w 3581400"/>
              <a:gd name="connsiteY4" fmla="*/ 552450 h 1752600"/>
              <a:gd name="connsiteX5" fmla="*/ 742950 w 3581400"/>
              <a:gd name="connsiteY5" fmla="*/ 285750 h 1752600"/>
              <a:gd name="connsiteX6" fmla="*/ 1066800 w 3581400"/>
              <a:gd name="connsiteY6" fmla="*/ 114300 h 1752600"/>
              <a:gd name="connsiteX7" fmla="*/ 1447800 w 3581400"/>
              <a:gd name="connsiteY7" fmla="*/ 19050 h 1752600"/>
              <a:gd name="connsiteX8" fmla="*/ 1962150 w 3581400"/>
              <a:gd name="connsiteY8" fmla="*/ 0 h 1752600"/>
              <a:gd name="connsiteX9" fmla="*/ 2438400 w 3581400"/>
              <a:gd name="connsiteY9" fmla="*/ 95250 h 1752600"/>
              <a:gd name="connsiteX10" fmla="*/ 2857500 w 3581400"/>
              <a:gd name="connsiteY10" fmla="*/ 323850 h 1752600"/>
              <a:gd name="connsiteX11" fmla="*/ 3276600 w 3581400"/>
              <a:gd name="connsiteY11" fmla="*/ 723900 h 1752600"/>
              <a:gd name="connsiteX12" fmla="*/ 3448050 w 3581400"/>
              <a:gd name="connsiteY12" fmla="*/ 1047750 h 1752600"/>
              <a:gd name="connsiteX13" fmla="*/ 3581400 w 3581400"/>
              <a:gd name="connsiteY13" fmla="*/ 1562100 h 1752600"/>
              <a:gd name="connsiteX14" fmla="*/ 3581400 w 3581400"/>
              <a:gd name="connsiteY14" fmla="*/ 1752600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81400" h="1752600">
                <a:moveTo>
                  <a:pt x="3581400" y="1752600"/>
                </a:moveTo>
                <a:lnTo>
                  <a:pt x="0" y="1733550"/>
                </a:lnTo>
                <a:lnTo>
                  <a:pt x="0" y="1314450"/>
                </a:lnTo>
                <a:lnTo>
                  <a:pt x="190500" y="895350"/>
                </a:lnTo>
                <a:lnTo>
                  <a:pt x="419100" y="552450"/>
                </a:lnTo>
                <a:lnTo>
                  <a:pt x="742950" y="285750"/>
                </a:lnTo>
                <a:lnTo>
                  <a:pt x="1066800" y="114300"/>
                </a:lnTo>
                <a:lnTo>
                  <a:pt x="1447800" y="19050"/>
                </a:lnTo>
                <a:lnTo>
                  <a:pt x="1962150" y="0"/>
                </a:lnTo>
                <a:lnTo>
                  <a:pt x="2438400" y="95250"/>
                </a:lnTo>
                <a:lnTo>
                  <a:pt x="2857500" y="323850"/>
                </a:lnTo>
                <a:lnTo>
                  <a:pt x="3276600" y="723900"/>
                </a:lnTo>
                <a:lnTo>
                  <a:pt x="3448050" y="1047750"/>
                </a:lnTo>
                <a:lnTo>
                  <a:pt x="3581400" y="1562100"/>
                </a:lnTo>
                <a:lnTo>
                  <a:pt x="3581400" y="1752600"/>
                </a:lnTo>
                <a:close/>
              </a:path>
            </a:pathLst>
          </a:custGeom>
          <a:solidFill>
            <a:srgbClr val="FF33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023687" y="518605"/>
            <a:ext cx="0" cy="623702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368491" y="1460311"/>
            <a:ext cx="5854888" cy="4694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4570393" y="4803241"/>
            <a:ext cx="99390" cy="996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014962" y="5028426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1845576" y="3686313"/>
                <a:ext cx="577402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5576" y="3686313"/>
                <a:ext cx="577402" cy="61093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Прямая соединительная линия 37"/>
          <p:cNvCxnSpPr/>
          <p:nvPr/>
        </p:nvCxnSpPr>
        <p:spPr>
          <a:xfrm>
            <a:off x="2370226" y="2178802"/>
            <a:ext cx="0" cy="312662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Овал 38"/>
          <p:cNvSpPr/>
          <p:nvPr/>
        </p:nvSpPr>
        <p:spPr>
          <a:xfrm>
            <a:off x="2304453" y="2152848"/>
            <a:ext cx="99390" cy="996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2466406" y="4428695"/>
                <a:ext cx="728982" cy="6741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406" y="4428695"/>
                <a:ext cx="728982" cy="67415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Прямая соединительная линия 40"/>
          <p:cNvCxnSpPr/>
          <p:nvPr/>
        </p:nvCxnSpPr>
        <p:spPr>
          <a:xfrm>
            <a:off x="1790637" y="4839810"/>
            <a:ext cx="2843145" cy="4079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1768507" y="4809869"/>
            <a:ext cx="99390" cy="996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75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2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500"/>
                            </p:stCondLst>
                            <p:childTnLst>
                              <p:par>
                                <p:cTn id="2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0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2" grpId="1"/>
      <p:bldP spid="31" grpId="0"/>
      <p:bldP spid="31" grpId="1"/>
      <p:bldP spid="32" grpId="0"/>
      <p:bldP spid="32" grpId="1"/>
      <p:bldP spid="33" grpId="0"/>
      <p:bldP spid="33" grpId="1"/>
      <p:bldP spid="36" grpId="0" animBg="1"/>
      <p:bldP spid="36" grpId="1" animBg="1"/>
      <p:bldP spid="3" grpId="0" animBg="1"/>
      <p:bldP spid="17" grpId="0" animBg="1"/>
      <p:bldP spid="18" grpId="0"/>
      <p:bldP spid="18" grpId="1"/>
      <p:bldP spid="19" grpId="0"/>
      <p:bldP spid="19" grpId="1"/>
      <p:bldP spid="20" grpId="0" animBg="1"/>
      <p:bldP spid="21" grpId="0"/>
      <p:bldP spid="21" grpId="1"/>
      <p:bldP spid="22" grpId="0"/>
      <p:bldP spid="22" grpId="1"/>
      <p:bldP spid="23" grpId="0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10" grpId="0"/>
      <p:bldP spid="10" grpId="1"/>
      <p:bldP spid="29" grpId="0" animBg="1"/>
      <p:bldP spid="29" grpId="1" animBg="1"/>
      <p:bldP spid="29" grpId="2" animBg="1"/>
      <p:bldP spid="30" grpId="0" animBg="1"/>
      <p:bldP spid="30" grpId="1" animBg="1"/>
      <p:bldP spid="34" grpId="0" animBg="1"/>
      <p:bldP spid="34" grpId="1" animBg="1"/>
      <p:bldP spid="34" grpId="2" animBg="1"/>
      <p:bldP spid="35" grpId="0"/>
      <p:bldP spid="35" grpId="1"/>
      <p:bldP spid="35" grpId="2"/>
      <p:bldP spid="37" grpId="0"/>
      <p:bldP spid="37" grpId="1"/>
      <p:bldP spid="39" grpId="0" animBg="1"/>
      <p:bldP spid="39" grpId="1" animBg="1"/>
      <p:bldP spid="39" grpId="2" animBg="1"/>
      <p:bldP spid="40" grpId="0"/>
      <p:bldP spid="40" grpId="1"/>
      <p:bldP spid="42" grpId="0" animBg="1"/>
      <p:bldP spid="42" grpId="1" animBg="1"/>
      <p:bldP spid="42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70469"/>
            <a:ext cx="10515600" cy="1325563"/>
          </a:xfrm>
        </p:spPr>
        <p:txBody>
          <a:bodyPr/>
          <a:lstStyle/>
          <a:p>
            <a:r>
              <a:rPr lang="ru-RU" dirty="0" smtClean="0"/>
              <a:t>Решите уравнение: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05678" y="834887"/>
                <a:ext cx="4038600" cy="1240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⁡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𝑐𝑜𝑠𝑥</m:t>
                          </m:r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ru-RU" sz="4000" b="0" i="0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678" y="834887"/>
                <a:ext cx="4038600" cy="124078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48578" y="2075676"/>
                <a:ext cx="3352799" cy="1465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40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𝑠𝑖𝑛𝑥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=0,</m:t>
                              </m:r>
                            </m:e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𝑐𝑜𝑠𝑥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≠1</m:t>
                              </m:r>
                              <m:r>
                                <a:rPr lang="ru-RU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;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578" y="2075676"/>
                <a:ext cx="3352799" cy="146540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9112" y="3723861"/>
                <a:ext cx="3074504" cy="18054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ru-RU" sz="4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≠2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4000" dirty="0" smtClean="0"/>
              </a:p>
              <a:p>
                <a:endParaRPr lang="ru-RU" sz="4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112" y="3723861"/>
                <a:ext cx="3074504" cy="18054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Группа 14"/>
          <p:cNvGrpSpPr/>
          <p:nvPr/>
        </p:nvGrpSpPr>
        <p:grpSpPr>
          <a:xfrm>
            <a:off x="5676885" y="401470"/>
            <a:ext cx="5743320" cy="5531363"/>
            <a:chOff x="5676885" y="401470"/>
            <a:chExt cx="5743320" cy="5531363"/>
          </a:xfrm>
        </p:grpSpPr>
        <p:cxnSp>
          <p:nvCxnSpPr>
            <p:cNvPr id="10" name="Прямая со стрелкой 9"/>
            <p:cNvCxnSpPr/>
            <p:nvPr/>
          </p:nvCxnSpPr>
          <p:spPr>
            <a:xfrm flipH="1" flipV="1">
              <a:off x="8183224" y="469293"/>
              <a:ext cx="11430" cy="54635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5676885" y="3334918"/>
              <a:ext cx="5420299" cy="1101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Овал 11"/>
            <p:cNvSpPr/>
            <p:nvPr/>
          </p:nvSpPr>
          <p:spPr>
            <a:xfrm>
              <a:off x="6403996" y="1572224"/>
              <a:ext cx="3602515" cy="35253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774162" y="3016397"/>
              <a:ext cx="6460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270998" y="401470"/>
              <a:ext cx="6460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ru-RU" dirty="0"/>
            </a:p>
          </p:txBody>
        </p:sp>
      </p:grpSp>
      <p:sp>
        <p:nvSpPr>
          <p:cNvPr id="16" name="Овал 15"/>
          <p:cNvSpPr/>
          <p:nvPr/>
        </p:nvSpPr>
        <p:spPr>
          <a:xfrm>
            <a:off x="9950968" y="3292533"/>
            <a:ext cx="99390" cy="996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757130" y="2688587"/>
                <a:ext cx="13782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7130" y="2688587"/>
                <a:ext cx="1378226" cy="64633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04300" y="2725061"/>
                <a:ext cx="189349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6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4300" y="2725061"/>
                <a:ext cx="1893490" cy="6463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Овал 18"/>
          <p:cNvSpPr/>
          <p:nvPr/>
        </p:nvSpPr>
        <p:spPr>
          <a:xfrm>
            <a:off x="6352996" y="3299161"/>
            <a:ext cx="99390" cy="996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9783634" y="3114261"/>
            <a:ext cx="420540" cy="38706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9794548" y="3142456"/>
            <a:ext cx="398712" cy="42414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387034" y="5659983"/>
                <a:ext cx="3826517" cy="1200329"/>
              </a:xfrm>
              <a:prstGeom prst="rect">
                <a:avLst/>
              </a:prstGeom>
              <a:solidFill>
                <a:srgbClr val="00FFFF">
                  <a:alpha val="50196"/>
                </a:srgb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>
                    <a:ea typeface="Cambria Math" panose="02040503050406030204" pitchFamily="18" charset="0"/>
                  </a:rPr>
                  <a:t>Ответ:</a:t>
                </a:r>
                <a14:m>
                  <m:oMath xmlns:m="http://schemas.openxmlformats.org/officeDocument/2006/math">
                    <m:r>
                      <a:rPr lang="ru-RU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l-G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endParaRPr lang="ru-RU" sz="3600" dirty="0" smtClean="0"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3600" dirty="0" smtClean="0"/>
                  <a:t>n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ϵ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7034" y="5659983"/>
                <a:ext cx="3826517" cy="1200329"/>
              </a:xfrm>
              <a:prstGeom prst="rect">
                <a:avLst/>
              </a:prstGeom>
              <a:blipFill rotWithShape="0">
                <a:blip r:embed="rId7"/>
                <a:stretch>
                  <a:fillRect l="-4936" t="-7614" b="-182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/>
          <p:cNvCxnSpPr/>
          <p:nvPr/>
        </p:nvCxnSpPr>
        <p:spPr>
          <a:xfrm>
            <a:off x="1378226" y="4837043"/>
            <a:ext cx="1775791" cy="132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55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6" grpId="1" animBg="1"/>
      <p:bldP spid="17" grpId="0"/>
      <p:bldP spid="18" grpId="0"/>
      <p:bldP spid="19" grpId="1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70469"/>
            <a:ext cx="10515600" cy="1325563"/>
          </a:xfrm>
        </p:spPr>
        <p:txBody>
          <a:bodyPr/>
          <a:lstStyle/>
          <a:p>
            <a:r>
              <a:rPr lang="ru-RU" smtClean="0"/>
              <a:t>Решите уравнение: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11061" y="693467"/>
                <a:ext cx="5112026" cy="1249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𝑠𝑖</m:t>
                          </m:r>
                          <m:func>
                            <m:func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fName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ru-RU" sz="4000" b="0" i="0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061" y="693467"/>
                <a:ext cx="5112026" cy="124906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33343" y="1746737"/>
                <a:ext cx="3352799" cy="23716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40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d>
                                <m:dPr>
                                  <m:begChr m:val="["/>
                                  <m:endChr m:val=""/>
                                  <m:ctrlPr>
                                    <a:rPr lang="ru-RU" sz="4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ru-RU" sz="4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  <m:t>𝑠𝑖𝑛</m:t>
                                      </m:r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  <m:t>=0,</m:t>
                                      </m:r>
                                    </m:e>
                                    <m:e>
                                      <m:func>
                                        <m:funcPr>
                                          <m:ctrlP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4000" b="0" i="0" smtClean="0">
                                              <a:latin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en-US" sz="40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sz="40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en-US" sz="40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d>
                                        </m:e>
                                      </m:func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  <m:t>=0</m:t>
                                      </m:r>
                                    </m:e>
                                  </m:eqArr>
                                </m:e>
                              </m:d>
                              <m:r>
                                <a:rPr lang="ru-RU" sz="4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≠1;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343" y="1746737"/>
                <a:ext cx="3352799" cy="237161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93443" y="3741762"/>
                <a:ext cx="2772255" cy="3116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d>
                                <m:dPr>
                                  <m:begChr m:val="["/>
                                  <m:endChr m:val=""/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f>
                                        <m:fPr>
                                          <m:ctrlP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num>
                                        <m:den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  <m:e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f>
                                        <m:fPr>
                                          <m:ctrlP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4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eqArr>
                                </m:e>
                              </m:d>
                            </m:e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</m:t>
                              </m:r>
                              <m:r>
                                <a:rPr lang="en-US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4000" dirty="0" smtClean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443" y="3741762"/>
                <a:ext cx="2772255" cy="3116238"/>
              </a:xfrm>
              <a:prstGeom prst="rect">
                <a:avLst/>
              </a:prstGeom>
              <a:blipFill rotWithShape="0">
                <a:blip r:embed="rId4"/>
                <a:stretch>
                  <a:fillRect r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Группа 14"/>
          <p:cNvGrpSpPr/>
          <p:nvPr/>
        </p:nvGrpSpPr>
        <p:grpSpPr>
          <a:xfrm>
            <a:off x="5676885" y="401470"/>
            <a:ext cx="5743320" cy="5531363"/>
            <a:chOff x="5676885" y="401470"/>
            <a:chExt cx="5743320" cy="5531363"/>
          </a:xfrm>
        </p:grpSpPr>
        <p:cxnSp>
          <p:nvCxnSpPr>
            <p:cNvPr id="10" name="Прямая со стрелкой 9"/>
            <p:cNvCxnSpPr/>
            <p:nvPr/>
          </p:nvCxnSpPr>
          <p:spPr>
            <a:xfrm flipH="1" flipV="1">
              <a:off x="8183224" y="469293"/>
              <a:ext cx="11430" cy="54635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5676885" y="3334918"/>
              <a:ext cx="5420299" cy="1101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Овал 11"/>
            <p:cNvSpPr/>
            <p:nvPr/>
          </p:nvSpPr>
          <p:spPr>
            <a:xfrm>
              <a:off x="6403996" y="1572224"/>
              <a:ext cx="3602515" cy="35253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774162" y="3016397"/>
              <a:ext cx="6460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270998" y="401470"/>
              <a:ext cx="6460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ru-RU" dirty="0"/>
            </a:p>
          </p:txBody>
        </p:sp>
      </p:grpSp>
      <p:sp>
        <p:nvSpPr>
          <p:cNvPr id="16" name="Овал 15"/>
          <p:cNvSpPr/>
          <p:nvPr/>
        </p:nvSpPr>
        <p:spPr>
          <a:xfrm>
            <a:off x="9950968" y="3292533"/>
            <a:ext cx="99390" cy="996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757130" y="2688587"/>
                <a:ext cx="13782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7130" y="2688587"/>
                <a:ext cx="1378226" cy="64633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303114" y="2705293"/>
                <a:ext cx="243745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6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114" y="2705293"/>
                <a:ext cx="2437457" cy="6463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Овал 18"/>
          <p:cNvSpPr/>
          <p:nvPr/>
        </p:nvSpPr>
        <p:spPr>
          <a:xfrm>
            <a:off x="6352996" y="3299161"/>
            <a:ext cx="99390" cy="996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9783634" y="3114261"/>
            <a:ext cx="420540" cy="38706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9801916" y="3114261"/>
            <a:ext cx="398712" cy="42414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8141012" y="1519731"/>
            <a:ext cx="99390" cy="996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8141012" y="5061420"/>
            <a:ext cx="99390" cy="996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904848" y="713056"/>
                <a:ext cx="2437457" cy="10336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4848" y="713056"/>
                <a:ext cx="2437457" cy="103368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068202" y="5001983"/>
                <a:ext cx="2437457" cy="1129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8202" y="5001983"/>
                <a:ext cx="2437457" cy="112947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Прямая соединительная линия 25"/>
          <p:cNvCxnSpPr/>
          <p:nvPr/>
        </p:nvCxnSpPr>
        <p:spPr>
          <a:xfrm flipV="1">
            <a:off x="6221768" y="3146741"/>
            <a:ext cx="398712" cy="42414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6203484" y="3161731"/>
            <a:ext cx="420540" cy="38706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9196292" y="5479255"/>
                <a:ext cx="3023742" cy="1381212"/>
              </a:xfrm>
              <a:prstGeom prst="rect">
                <a:avLst/>
              </a:prstGeom>
              <a:solidFill>
                <a:srgbClr val="00FFFF">
                  <a:alpha val="50196"/>
                </a:srgb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>
                    <a:ea typeface="Cambria Math" panose="02040503050406030204" pitchFamily="18" charset="0"/>
                  </a:rPr>
                  <a:t>Ответ:</a:t>
                </a:r>
                <a14:m>
                  <m:oMath xmlns:m="http://schemas.openxmlformats.org/officeDocument/2006/math">
                    <m:r>
                      <a:rPr lang="ru-RU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endParaRPr lang="ru-RU" sz="3600" dirty="0" smtClean="0"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3600" dirty="0" smtClean="0"/>
                  <a:t>n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ϵ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6292" y="5479255"/>
                <a:ext cx="3023742" cy="1381212"/>
              </a:xfrm>
              <a:prstGeom prst="rect">
                <a:avLst/>
              </a:prstGeom>
              <a:blipFill rotWithShape="0">
                <a:blip r:embed="rId9"/>
                <a:stretch>
                  <a:fillRect l="-6250" t="-1770" b="-163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Прямая соединительная линия 29"/>
          <p:cNvCxnSpPr/>
          <p:nvPr/>
        </p:nvCxnSpPr>
        <p:spPr>
          <a:xfrm>
            <a:off x="1974573" y="6705600"/>
            <a:ext cx="1775791" cy="132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735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6" grpId="0" animBg="1"/>
      <p:bldP spid="17" grpId="0"/>
      <p:bldP spid="18" grpId="0"/>
      <p:bldP spid="19" grpId="0" animBg="1"/>
      <p:bldP spid="20" grpId="0" animBg="1"/>
      <p:bldP spid="23" grpId="0" animBg="1"/>
      <p:bldP spid="24" grpId="0"/>
      <p:bldP spid="25" grpId="0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70469"/>
            <a:ext cx="10515600" cy="1325563"/>
          </a:xfrm>
        </p:spPr>
        <p:txBody>
          <a:bodyPr/>
          <a:lstStyle/>
          <a:p>
            <a:r>
              <a:rPr lang="ru-RU" dirty="0" smtClean="0"/>
              <a:t>Решите уравнение: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3707" y="676339"/>
                <a:ext cx="6159817" cy="1497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𝑡𝑔𝑥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ru-RU" sz="4000" b="0" i="0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707" y="676339"/>
                <a:ext cx="6159817" cy="149733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Группа 14"/>
          <p:cNvGrpSpPr/>
          <p:nvPr/>
        </p:nvGrpSpPr>
        <p:grpSpPr>
          <a:xfrm>
            <a:off x="5676885" y="401470"/>
            <a:ext cx="5743320" cy="5531363"/>
            <a:chOff x="5676885" y="401470"/>
            <a:chExt cx="5743320" cy="5531363"/>
          </a:xfrm>
        </p:grpSpPr>
        <p:cxnSp>
          <p:nvCxnSpPr>
            <p:cNvPr id="10" name="Прямая со стрелкой 9"/>
            <p:cNvCxnSpPr/>
            <p:nvPr/>
          </p:nvCxnSpPr>
          <p:spPr>
            <a:xfrm flipH="1" flipV="1">
              <a:off x="8183224" y="469293"/>
              <a:ext cx="11430" cy="54635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5676885" y="3334918"/>
              <a:ext cx="5420299" cy="1101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Овал 11"/>
            <p:cNvSpPr/>
            <p:nvPr/>
          </p:nvSpPr>
          <p:spPr>
            <a:xfrm>
              <a:off x="6403996" y="1572224"/>
              <a:ext cx="3602515" cy="35253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774162" y="3016397"/>
              <a:ext cx="6460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270998" y="401470"/>
              <a:ext cx="6460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ru-RU" dirty="0"/>
            </a:p>
          </p:txBody>
        </p:sp>
      </p:grpSp>
      <p:sp>
        <p:nvSpPr>
          <p:cNvPr id="16" name="Овал 15"/>
          <p:cNvSpPr/>
          <p:nvPr/>
        </p:nvSpPr>
        <p:spPr>
          <a:xfrm>
            <a:off x="6862998" y="2033360"/>
            <a:ext cx="99390" cy="996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403996" y="737009"/>
                <a:ext cx="2298815" cy="1129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3996" y="737009"/>
                <a:ext cx="2298815" cy="112947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Овал 18"/>
          <p:cNvSpPr/>
          <p:nvPr/>
        </p:nvSpPr>
        <p:spPr>
          <a:xfrm>
            <a:off x="6878953" y="4545145"/>
            <a:ext cx="99390" cy="996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6702423" y="4401430"/>
            <a:ext cx="420540" cy="38706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6762423" y="4364341"/>
            <a:ext cx="398712" cy="42414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61610" y="1862420"/>
                <a:ext cx="2502989" cy="2233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4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d>
                                <m:dPr>
                                  <m:begChr m:val="["/>
                                  <m:endChr m:val=""/>
                                  <m:ctrlPr>
                                    <a:rPr lang="ru-RU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ru-RU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𝑐𝑜𝑠𝑥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=0,</m:t>
                                      </m:r>
                                    </m:e>
                                    <m:e>
                                      <m:func>
                                        <m:func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400" b="0" i="0" smtClean="0">
                                              <a:latin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=−</m:t>
                                      </m:r>
                                      <m:f>
                                        <m:f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√2</m:t>
                                          </m:r>
                                        </m:num>
                                        <m:den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eqArr>
                                </m:e>
                              </m:d>
                              <m:r>
                                <a:rPr lang="ru-RU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𝑡𝑔𝑥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−1≠0,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610" y="1862420"/>
                <a:ext cx="2502989" cy="22333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79100" y="4023494"/>
                <a:ext cx="2502989" cy="28338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4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d>
                                <m:dPr>
                                  <m:begChr m:val="["/>
                                  <m:endChr m:val=""/>
                                  <m:ctrlPr>
                                    <a:rPr lang="ru-RU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ru-RU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f>
                                        <m:f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+2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=−</m:t>
                                      </m:r>
                                      <m:f>
                                        <m:f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+2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eqArr>
                                </m:e>
                              </m:d>
                              <m:r>
                                <a:rPr lang="ru-RU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</m:e>
                            <m:e/>
                          </m:eqArr>
                        </m:e>
                      </m:d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100" y="4023494"/>
                <a:ext cx="2502989" cy="2833853"/>
              </a:xfrm>
              <a:prstGeom prst="rect">
                <a:avLst/>
              </a:prstGeom>
              <a:blipFill rotWithShape="0">
                <a:blip r:embed="rId5"/>
                <a:stretch>
                  <a:fillRect r="-19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022214" y="4545145"/>
                <a:ext cx="2205021" cy="8757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0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214" y="4545145"/>
                <a:ext cx="2205021" cy="875753"/>
              </a:xfrm>
              <a:prstGeom prst="rect">
                <a:avLst/>
              </a:prstGeom>
              <a:blipFill rotWithShape="0">
                <a:blip r:embed="rId6"/>
                <a:stretch>
                  <a:fillRect l="-8564" b="-139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Овал 24"/>
          <p:cNvSpPr/>
          <p:nvPr/>
        </p:nvSpPr>
        <p:spPr>
          <a:xfrm>
            <a:off x="9451579" y="2055246"/>
            <a:ext cx="99390" cy="996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352385" y="1205659"/>
                <a:ext cx="2298815" cy="10336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2385" y="1205659"/>
                <a:ext cx="2298815" cy="103368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единительная линия 26"/>
          <p:cNvCxnSpPr/>
          <p:nvPr/>
        </p:nvCxnSpPr>
        <p:spPr>
          <a:xfrm flipV="1">
            <a:off x="9301918" y="1932872"/>
            <a:ext cx="398712" cy="42414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9295211" y="1920483"/>
            <a:ext cx="420540" cy="38706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574157" y="5479255"/>
                <a:ext cx="3645877" cy="1429750"/>
              </a:xfrm>
              <a:prstGeom prst="rect">
                <a:avLst/>
              </a:prstGeom>
              <a:solidFill>
                <a:srgbClr val="00FFFF">
                  <a:alpha val="50196"/>
                </a:srgb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>
                    <a:ea typeface="Cambria Math" panose="02040503050406030204" pitchFamily="18" charset="0"/>
                  </a:rPr>
                  <a:t>Ответ:</a:t>
                </a:r>
                <a14:m>
                  <m:oMath xmlns:m="http://schemas.openxmlformats.org/officeDocument/2006/math">
                    <m:r>
                      <a:rPr lang="ru-RU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endParaRPr lang="ru-RU" sz="3600" dirty="0" smtClean="0"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3600" dirty="0" smtClean="0"/>
                  <a:t>n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ϵ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4157" y="5479255"/>
                <a:ext cx="3645877" cy="1429750"/>
              </a:xfrm>
              <a:prstGeom prst="rect">
                <a:avLst/>
              </a:prstGeom>
              <a:blipFill rotWithShape="0">
                <a:blip r:embed="rId8"/>
                <a:stretch>
                  <a:fillRect l="-5184" b="-158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Прямая соединительная линия 29"/>
          <p:cNvCxnSpPr/>
          <p:nvPr/>
        </p:nvCxnSpPr>
        <p:spPr>
          <a:xfrm>
            <a:off x="1338470" y="6361043"/>
            <a:ext cx="1775791" cy="132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02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animBg="1"/>
      <p:bldP spid="17" grpId="0"/>
      <p:bldP spid="19" grpId="0" animBg="1"/>
      <p:bldP spid="19" grpId="1" animBg="1"/>
      <p:bldP spid="20" grpId="0"/>
      <p:bldP spid="23" grpId="0"/>
      <p:bldP spid="24" grpId="0"/>
      <p:bldP spid="25" grpId="0" animBg="1"/>
      <p:bldP spid="26" grpId="0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70469"/>
            <a:ext cx="10515600" cy="1325563"/>
          </a:xfrm>
        </p:spPr>
        <p:txBody>
          <a:bodyPr/>
          <a:lstStyle/>
          <a:p>
            <a:r>
              <a:rPr lang="ru-RU" dirty="0" smtClean="0"/>
              <a:t>Решите уравнение: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-30662" y="761330"/>
                <a:ext cx="5864901" cy="103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𝑠𝑖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𝑠𝑖𝑛𝑥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𝑐𝑜𝑠𝑥</m:t>
                              </m:r>
                            </m:e>
                          </m:rad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ru-RU" sz="2800" b="0" i="0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0662" y="761330"/>
                <a:ext cx="5864901" cy="103746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33343" y="1746737"/>
                <a:ext cx="3352799" cy="2034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8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d>
                                <m:dPr>
                                  <m:begChr m:val="["/>
                                  <m:endChr m:val=""/>
                                  <m:ctrlPr>
                                    <a:rPr lang="ru-RU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ru-RU" sz="2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𝑠𝑖𝑛𝑥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=−1,</m:t>
                                      </m:r>
                                    </m:e>
                                    <m:e>
                                      <m:func>
                                        <m:func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𝑠𝑖𝑛</m:t>
                                          </m:r>
                                        </m:fName>
                                        <m:e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=−</m:t>
                                      </m:r>
                                      <m:f>
                                        <m:f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eqArr>
                                </m:e>
                              </m:d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𝑐𝑜𝑠𝑥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&lt;0;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343" y="1746737"/>
                <a:ext cx="3352799" cy="203478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Группа 14"/>
          <p:cNvGrpSpPr/>
          <p:nvPr/>
        </p:nvGrpSpPr>
        <p:grpSpPr>
          <a:xfrm>
            <a:off x="5676885" y="401470"/>
            <a:ext cx="5743320" cy="5531363"/>
            <a:chOff x="5676885" y="401470"/>
            <a:chExt cx="5743320" cy="5531363"/>
          </a:xfrm>
        </p:grpSpPr>
        <p:cxnSp>
          <p:nvCxnSpPr>
            <p:cNvPr id="10" name="Прямая со стрелкой 9"/>
            <p:cNvCxnSpPr/>
            <p:nvPr/>
          </p:nvCxnSpPr>
          <p:spPr>
            <a:xfrm flipH="1" flipV="1">
              <a:off x="8183224" y="469293"/>
              <a:ext cx="11430" cy="54635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5676885" y="3334918"/>
              <a:ext cx="5420299" cy="1101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Овал 11"/>
            <p:cNvSpPr/>
            <p:nvPr/>
          </p:nvSpPr>
          <p:spPr>
            <a:xfrm>
              <a:off x="6403996" y="1572224"/>
              <a:ext cx="3602515" cy="35253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774162" y="3016397"/>
              <a:ext cx="6460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270998" y="401470"/>
              <a:ext cx="6460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ru-RU" dirty="0"/>
            </a:p>
          </p:txBody>
        </p:sp>
      </p:grpSp>
      <p:sp>
        <p:nvSpPr>
          <p:cNvPr id="16" name="Овал 15"/>
          <p:cNvSpPr/>
          <p:nvPr/>
        </p:nvSpPr>
        <p:spPr>
          <a:xfrm>
            <a:off x="9722622" y="4193595"/>
            <a:ext cx="99390" cy="996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772317" y="3932091"/>
                <a:ext cx="2252048" cy="1037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2317" y="3932091"/>
                <a:ext cx="2252048" cy="103727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/>
          <p:cNvCxnSpPr/>
          <p:nvPr/>
        </p:nvCxnSpPr>
        <p:spPr>
          <a:xfrm flipH="1" flipV="1">
            <a:off x="7981330" y="4880006"/>
            <a:ext cx="420540" cy="38706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7998957" y="4880006"/>
            <a:ext cx="398712" cy="42414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6617011" y="4209924"/>
            <a:ext cx="99390" cy="996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8141012" y="5061420"/>
            <a:ext cx="99390" cy="996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041698" y="5001983"/>
                <a:ext cx="2437457" cy="10336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1698" y="5001983"/>
                <a:ext cx="2437457" cy="103368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Прямая соединительная линия 25"/>
          <p:cNvCxnSpPr/>
          <p:nvPr/>
        </p:nvCxnSpPr>
        <p:spPr>
          <a:xfrm flipV="1">
            <a:off x="9547228" y="4062082"/>
            <a:ext cx="398712" cy="42414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9545745" y="4072213"/>
            <a:ext cx="420540" cy="38706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270998" y="5479255"/>
                <a:ext cx="3949036" cy="1441164"/>
              </a:xfrm>
              <a:prstGeom prst="rect">
                <a:avLst/>
              </a:prstGeom>
              <a:solidFill>
                <a:srgbClr val="00FFFF">
                  <a:alpha val="50196"/>
                </a:srgb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>
                    <a:ea typeface="Cambria Math" panose="02040503050406030204" pitchFamily="18" charset="0"/>
                  </a:rPr>
                  <a:t>Ответ: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ru-RU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endParaRPr lang="ru-RU" sz="3600" dirty="0" smtClean="0"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3600" dirty="0" smtClean="0"/>
                  <a:t>n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ϵ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0998" y="5479255"/>
                <a:ext cx="3949036" cy="1441164"/>
              </a:xfrm>
              <a:prstGeom prst="rect">
                <a:avLst/>
              </a:prstGeom>
              <a:blipFill rotWithShape="0">
                <a:blip r:embed="rId6"/>
                <a:stretch>
                  <a:fillRect l="-4784" b="-156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Прямая соединительная линия 29"/>
          <p:cNvCxnSpPr/>
          <p:nvPr/>
        </p:nvCxnSpPr>
        <p:spPr>
          <a:xfrm>
            <a:off x="1895061" y="6785112"/>
            <a:ext cx="1775791" cy="132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083709" y="3781525"/>
                <a:ext cx="3352799" cy="3155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8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d>
                                <m:dPr>
                                  <m:begChr m:val="["/>
                                  <m:endChr m:val=""/>
                                  <m:ctrlPr>
                                    <a:rPr lang="ru-RU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ru-RU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=−</m:t>
                                      </m:r>
                                      <m:f>
                                        <m:f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+2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=−</m:t>
                                      </m:r>
                                      <m:f>
                                        <m:f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den>
                                      </m:f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+2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=−</m:t>
                                      </m:r>
                                      <m:f>
                                        <m:f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den>
                                      </m:f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+2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eqArr>
                                </m:e>
                              </m:d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𝑐𝑜𝑠𝑥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&lt;0;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709" y="3781525"/>
                <a:ext cx="3352799" cy="315554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402132" y="3927611"/>
                <a:ext cx="2668117" cy="1144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132" y="3927611"/>
                <a:ext cx="2668117" cy="114435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Полилиния 31"/>
          <p:cNvSpPr/>
          <p:nvPr/>
        </p:nvSpPr>
        <p:spPr>
          <a:xfrm rot="16200000">
            <a:off x="5573189" y="2432045"/>
            <a:ext cx="3498173" cy="1809750"/>
          </a:xfrm>
          <a:custGeom>
            <a:avLst/>
            <a:gdLst>
              <a:gd name="connsiteX0" fmla="*/ 3581400 w 3581400"/>
              <a:gd name="connsiteY0" fmla="*/ 1733550 h 1733550"/>
              <a:gd name="connsiteX1" fmla="*/ 0 w 3581400"/>
              <a:gd name="connsiteY1" fmla="*/ 1714500 h 1733550"/>
              <a:gd name="connsiteX2" fmla="*/ 0 w 3581400"/>
              <a:gd name="connsiteY2" fmla="*/ 1295400 h 1733550"/>
              <a:gd name="connsiteX3" fmla="*/ 190500 w 3581400"/>
              <a:gd name="connsiteY3" fmla="*/ 876300 h 1733550"/>
              <a:gd name="connsiteX4" fmla="*/ 419100 w 3581400"/>
              <a:gd name="connsiteY4" fmla="*/ 533400 h 1733550"/>
              <a:gd name="connsiteX5" fmla="*/ 742950 w 3581400"/>
              <a:gd name="connsiteY5" fmla="*/ 266700 h 1733550"/>
              <a:gd name="connsiteX6" fmla="*/ 1066800 w 3581400"/>
              <a:gd name="connsiteY6" fmla="*/ 95250 h 1733550"/>
              <a:gd name="connsiteX7" fmla="*/ 1447800 w 3581400"/>
              <a:gd name="connsiteY7" fmla="*/ 0 h 1733550"/>
              <a:gd name="connsiteX8" fmla="*/ 1943100 w 3581400"/>
              <a:gd name="connsiteY8" fmla="*/ 0 h 1733550"/>
              <a:gd name="connsiteX9" fmla="*/ 2438400 w 3581400"/>
              <a:gd name="connsiteY9" fmla="*/ 76200 h 1733550"/>
              <a:gd name="connsiteX10" fmla="*/ 2857500 w 3581400"/>
              <a:gd name="connsiteY10" fmla="*/ 304800 h 1733550"/>
              <a:gd name="connsiteX11" fmla="*/ 3276600 w 3581400"/>
              <a:gd name="connsiteY11" fmla="*/ 704850 h 1733550"/>
              <a:gd name="connsiteX12" fmla="*/ 3467100 w 3581400"/>
              <a:gd name="connsiteY12" fmla="*/ 971550 h 1733550"/>
              <a:gd name="connsiteX13" fmla="*/ 3581400 w 3581400"/>
              <a:gd name="connsiteY13" fmla="*/ 1543050 h 1733550"/>
              <a:gd name="connsiteX14" fmla="*/ 3581400 w 3581400"/>
              <a:gd name="connsiteY14" fmla="*/ 1733550 h 1733550"/>
              <a:gd name="connsiteX0" fmla="*/ 3581400 w 3581400"/>
              <a:gd name="connsiteY0" fmla="*/ 1733550 h 1733550"/>
              <a:gd name="connsiteX1" fmla="*/ 0 w 3581400"/>
              <a:gd name="connsiteY1" fmla="*/ 1714500 h 1733550"/>
              <a:gd name="connsiteX2" fmla="*/ 0 w 3581400"/>
              <a:gd name="connsiteY2" fmla="*/ 1295400 h 1733550"/>
              <a:gd name="connsiteX3" fmla="*/ 190500 w 3581400"/>
              <a:gd name="connsiteY3" fmla="*/ 876300 h 1733550"/>
              <a:gd name="connsiteX4" fmla="*/ 419100 w 3581400"/>
              <a:gd name="connsiteY4" fmla="*/ 533400 h 1733550"/>
              <a:gd name="connsiteX5" fmla="*/ 742950 w 3581400"/>
              <a:gd name="connsiteY5" fmla="*/ 266700 h 1733550"/>
              <a:gd name="connsiteX6" fmla="*/ 1066800 w 3581400"/>
              <a:gd name="connsiteY6" fmla="*/ 95250 h 1733550"/>
              <a:gd name="connsiteX7" fmla="*/ 1447800 w 3581400"/>
              <a:gd name="connsiteY7" fmla="*/ 0 h 1733550"/>
              <a:gd name="connsiteX8" fmla="*/ 1943100 w 3581400"/>
              <a:gd name="connsiteY8" fmla="*/ 0 h 1733550"/>
              <a:gd name="connsiteX9" fmla="*/ 2438400 w 3581400"/>
              <a:gd name="connsiteY9" fmla="*/ 76200 h 1733550"/>
              <a:gd name="connsiteX10" fmla="*/ 2857500 w 3581400"/>
              <a:gd name="connsiteY10" fmla="*/ 304800 h 1733550"/>
              <a:gd name="connsiteX11" fmla="*/ 3276600 w 3581400"/>
              <a:gd name="connsiteY11" fmla="*/ 704850 h 1733550"/>
              <a:gd name="connsiteX12" fmla="*/ 3448050 w 3581400"/>
              <a:gd name="connsiteY12" fmla="*/ 1028700 h 1733550"/>
              <a:gd name="connsiteX13" fmla="*/ 3581400 w 3581400"/>
              <a:gd name="connsiteY13" fmla="*/ 1543050 h 1733550"/>
              <a:gd name="connsiteX14" fmla="*/ 3581400 w 3581400"/>
              <a:gd name="connsiteY14" fmla="*/ 1733550 h 1733550"/>
              <a:gd name="connsiteX0" fmla="*/ 3581400 w 3581400"/>
              <a:gd name="connsiteY0" fmla="*/ 1752600 h 1752600"/>
              <a:gd name="connsiteX1" fmla="*/ 0 w 3581400"/>
              <a:gd name="connsiteY1" fmla="*/ 1733550 h 1752600"/>
              <a:gd name="connsiteX2" fmla="*/ 0 w 3581400"/>
              <a:gd name="connsiteY2" fmla="*/ 1314450 h 1752600"/>
              <a:gd name="connsiteX3" fmla="*/ 190500 w 3581400"/>
              <a:gd name="connsiteY3" fmla="*/ 895350 h 1752600"/>
              <a:gd name="connsiteX4" fmla="*/ 419100 w 3581400"/>
              <a:gd name="connsiteY4" fmla="*/ 552450 h 1752600"/>
              <a:gd name="connsiteX5" fmla="*/ 742950 w 3581400"/>
              <a:gd name="connsiteY5" fmla="*/ 285750 h 1752600"/>
              <a:gd name="connsiteX6" fmla="*/ 1066800 w 3581400"/>
              <a:gd name="connsiteY6" fmla="*/ 114300 h 1752600"/>
              <a:gd name="connsiteX7" fmla="*/ 1447800 w 3581400"/>
              <a:gd name="connsiteY7" fmla="*/ 19050 h 1752600"/>
              <a:gd name="connsiteX8" fmla="*/ 1962150 w 3581400"/>
              <a:gd name="connsiteY8" fmla="*/ 0 h 1752600"/>
              <a:gd name="connsiteX9" fmla="*/ 2438400 w 3581400"/>
              <a:gd name="connsiteY9" fmla="*/ 95250 h 1752600"/>
              <a:gd name="connsiteX10" fmla="*/ 2857500 w 3581400"/>
              <a:gd name="connsiteY10" fmla="*/ 323850 h 1752600"/>
              <a:gd name="connsiteX11" fmla="*/ 3276600 w 3581400"/>
              <a:gd name="connsiteY11" fmla="*/ 723900 h 1752600"/>
              <a:gd name="connsiteX12" fmla="*/ 3448050 w 3581400"/>
              <a:gd name="connsiteY12" fmla="*/ 1047750 h 1752600"/>
              <a:gd name="connsiteX13" fmla="*/ 3581400 w 3581400"/>
              <a:gd name="connsiteY13" fmla="*/ 1562100 h 1752600"/>
              <a:gd name="connsiteX14" fmla="*/ 3581400 w 3581400"/>
              <a:gd name="connsiteY14" fmla="*/ 1752600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81400" h="1752600">
                <a:moveTo>
                  <a:pt x="3581400" y="1752600"/>
                </a:moveTo>
                <a:lnTo>
                  <a:pt x="0" y="1733550"/>
                </a:lnTo>
                <a:lnTo>
                  <a:pt x="0" y="1314450"/>
                </a:lnTo>
                <a:lnTo>
                  <a:pt x="190500" y="895350"/>
                </a:lnTo>
                <a:lnTo>
                  <a:pt x="419100" y="552450"/>
                </a:lnTo>
                <a:lnTo>
                  <a:pt x="742950" y="285750"/>
                </a:lnTo>
                <a:lnTo>
                  <a:pt x="1066800" y="114300"/>
                </a:lnTo>
                <a:lnTo>
                  <a:pt x="1447800" y="19050"/>
                </a:lnTo>
                <a:lnTo>
                  <a:pt x="1962150" y="0"/>
                </a:lnTo>
                <a:lnTo>
                  <a:pt x="2438400" y="95250"/>
                </a:lnTo>
                <a:lnTo>
                  <a:pt x="2857500" y="323850"/>
                </a:lnTo>
                <a:lnTo>
                  <a:pt x="3276600" y="723900"/>
                </a:lnTo>
                <a:lnTo>
                  <a:pt x="3448050" y="1047750"/>
                </a:lnTo>
                <a:lnTo>
                  <a:pt x="3581400" y="1562100"/>
                </a:lnTo>
                <a:lnTo>
                  <a:pt x="3581400" y="1752600"/>
                </a:lnTo>
                <a:close/>
              </a:path>
            </a:pathLst>
          </a:custGeom>
          <a:solidFill>
            <a:srgbClr val="FF33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53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6" grpId="0" animBg="1"/>
      <p:bldP spid="17" grpId="0"/>
      <p:bldP spid="20" grpId="0" animBg="1"/>
      <p:bldP spid="23" grpId="0" animBg="1"/>
      <p:bldP spid="25" grpId="0"/>
      <p:bldP spid="29" grpId="0" animBg="1"/>
      <p:bldP spid="27" grpId="0"/>
      <p:bldP spid="31" grpId="0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70469"/>
            <a:ext cx="10515600" cy="1325563"/>
          </a:xfrm>
        </p:spPr>
        <p:txBody>
          <a:bodyPr/>
          <a:lstStyle/>
          <a:p>
            <a:r>
              <a:rPr lang="ru-RU" dirty="0" smtClean="0"/>
              <a:t>Решите уравнение: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3707" y="676339"/>
                <a:ext cx="6159817" cy="14367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4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𝑡𝑔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𝑡𝑔𝑥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ru-RU" sz="4000" b="0" i="0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707" y="676339"/>
                <a:ext cx="6159817" cy="143674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Группа 14"/>
          <p:cNvGrpSpPr/>
          <p:nvPr/>
        </p:nvGrpSpPr>
        <p:grpSpPr>
          <a:xfrm>
            <a:off x="5676885" y="401470"/>
            <a:ext cx="5743320" cy="5531363"/>
            <a:chOff x="5676885" y="401470"/>
            <a:chExt cx="5743320" cy="5531363"/>
          </a:xfrm>
        </p:grpSpPr>
        <p:cxnSp>
          <p:nvCxnSpPr>
            <p:cNvPr id="10" name="Прямая со стрелкой 9"/>
            <p:cNvCxnSpPr/>
            <p:nvPr/>
          </p:nvCxnSpPr>
          <p:spPr>
            <a:xfrm flipH="1" flipV="1">
              <a:off x="8183224" y="469293"/>
              <a:ext cx="11430" cy="54635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5676885" y="3334918"/>
              <a:ext cx="5420299" cy="1101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Овал 11"/>
            <p:cNvSpPr/>
            <p:nvPr/>
          </p:nvSpPr>
          <p:spPr>
            <a:xfrm>
              <a:off x="6403996" y="1572224"/>
              <a:ext cx="3602515" cy="35253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774162" y="3016397"/>
              <a:ext cx="6460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270998" y="401470"/>
              <a:ext cx="6460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ru-RU" dirty="0"/>
            </a:p>
          </p:txBody>
        </p:sp>
      </p:grpSp>
      <p:sp>
        <p:nvSpPr>
          <p:cNvPr id="16" name="Овал 15"/>
          <p:cNvSpPr/>
          <p:nvPr/>
        </p:nvSpPr>
        <p:spPr>
          <a:xfrm>
            <a:off x="9953932" y="3269738"/>
            <a:ext cx="99390" cy="996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295211" y="2725155"/>
                <a:ext cx="229881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5211" y="2725155"/>
                <a:ext cx="2298815" cy="646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Овал 18"/>
          <p:cNvSpPr/>
          <p:nvPr/>
        </p:nvSpPr>
        <p:spPr>
          <a:xfrm>
            <a:off x="6878953" y="4545145"/>
            <a:ext cx="99390" cy="996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9806253" y="3145828"/>
            <a:ext cx="420540" cy="38706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9839928" y="3122843"/>
            <a:ext cx="398712" cy="42414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61610" y="1862420"/>
                <a:ext cx="2502989" cy="2046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4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d>
                                <m:dPr>
                                  <m:begChr m:val="["/>
                                  <m:endChr m:val=""/>
                                  <m:ctrlPr>
                                    <a:rPr lang="ru-RU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ru-RU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𝑡𝑔𝑥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=0,</m:t>
                                      </m:r>
                                    </m:e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𝑡𝑔𝑥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e>
                                    <m:e>
                                      <m:func>
                                        <m:func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400" b="0" i="0" smtClean="0">
                                              <a:latin typeface="Cambria Math" panose="02040503050406030204" pitchFamily="18" charset="0"/>
                                            </a:rPr>
                                            <m:t>tg</m:t>
                                          </m:r>
                                        </m:fName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=−1</m:t>
                                      </m:r>
                                    </m:e>
                                  </m:eqArr>
                                </m:e>
                              </m:d>
                              <m:r>
                                <a:rPr lang="ru-RU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ln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⁡(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)≠0,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610" y="1862420"/>
                <a:ext cx="2502989" cy="204645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79100" y="4023494"/>
                <a:ext cx="2502989" cy="289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4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d>
                                <m:dPr>
                                  <m:begChr m:val="["/>
                                  <m:endChr m:val=""/>
                                  <m:ctrlPr>
                                    <a:rPr lang="ru-RU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ru-RU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f>
                                        <m:f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=−</m:t>
                                      </m:r>
                                      <m:f>
                                        <m:f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den>
                                      </m:f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</m:e>
                                  </m:eqArr>
                                </m:e>
                              </m:d>
                              <m:r>
                                <a:rPr lang="ru-RU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100" y="4023494"/>
                <a:ext cx="2502989" cy="28961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022214" y="4545145"/>
                <a:ext cx="2205021" cy="1140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214" y="4545145"/>
                <a:ext cx="2205021" cy="114076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Овал 24"/>
          <p:cNvSpPr/>
          <p:nvPr/>
        </p:nvSpPr>
        <p:spPr>
          <a:xfrm>
            <a:off x="9451579" y="2055246"/>
            <a:ext cx="99390" cy="996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352385" y="1205659"/>
                <a:ext cx="2298815" cy="10336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2385" y="1205659"/>
                <a:ext cx="2298815" cy="103368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единительная линия 26"/>
          <p:cNvCxnSpPr/>
          <p:nvPr/>
        </p:nvCxnSpPr>
        <p:spPr>
          <a:xfrm flipV="1">
            <a:off x="7976342" y="1331058"/>
            <a:ext cx="398712" cy="42414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7954486" y="1331058"/>
            <a:ext cx="420540" cy="38706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375027" y="5479255"/>
                <a:ext cx="3845008" cy="1381212"/>
              </a:xfrm>
              <a:prstGeom prst="rect">
                <a:avLst/>
              </a:prstGeom>
              <a:solidFill>
                <a:srgbClr val="00FFFF">
                  <a:alpha val="50196"/>
                </a:srgb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>
                    <a:ea typeface="Cambria Math" panose="02040503050406030204" pitchFamily="18" charset="0"/>
                  </a:rPr>
                  <a:t>Ответ:</a:t>
                </a:r>
                <a14:m>
                  <m:oMath xmlns:m="http://schemas.openxmlformats.org/officeDocument/2006/math">
                    <m:r>
                      <a:rPr lang="ru-RU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ru-RU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endParaRPr lang="ru-RU" sz="3600" dirty="0" smtClean="0"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3600" dirty="0" smtClean="0"/>
                  <a:t>n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ϵ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5027" y="5479255"/>
                <a:ext cx="3845008" cy="1381212"/>
              </a:xfrm>
              <a:prstGeom prst="rect">
                <a:avLst/>
              </a:prstGeom>
              <a:blipFill rotWithShape="0">
                <a:blip r:embed="rId8"/>
                <a:stretch>
                  <a:fillRect l="-4913" t="-1770" b="-163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Прямая соединительная линия 29"/>
          <p:cNvCxnSpPr/>
          <p:nvPr/>
        </p:nvCxnSpPr>
        <p:spPr>
          <a:xfrm>
            <a:off x="1142698" y="6844747"/>
            <a:ext cx="1775791" cy="132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6344222" y="3278446"/>
            <a:ext cx="99390" cy="996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46217" y="2734805"/>
                <a:ext cx="229881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217" y="2734805"/>
                <a:ext cx="2298815" cy="64633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Овал 32"/>
          <p:cNvSpPr/>
          <p:nvPr/>
        </p:nvSpPr>
        <p:spPr>
          <a:xfrm>
            <a:off x="9460287" y="4475603"/>
            <a:ext cx="99390" cy="109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9352384" y="4376613"/>
                <a:ext cx="2298815" cy="10336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2384" y="4376613"/>
                <a:ext cx="2298815" cy="103368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Овал 34"/>
          <p:cNvSpPr/>
          <p:nvPr/>
        </p:nvSpPr>
        <p:spPr>
          <a:xfrm>
            <a:off x="6878953" y="2055246"/>
            <a:ext cx="99390" cy="1095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676103" y="792189"/>
                <a:ext cx="2525368" cy="1140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6103" y="792189"/>
                <a:ext cx="2525368" cy="114076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Прямая соединительная линия 37"/>
          <p:cNvCxnSpPr/>
          <p:nvPr/>
        </p:nvCxnSpPr>
        <p:spPr>
          <a:xfrm>
            <a:off x="1142698" y="6513821"/>
            <a:ext cx="1775791" cy="132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олилиния 38"/>
          <p:cNvSpPr/>
          <p:nvPr/>
        </p:nvSpPr>
        <p:spPr>
          <a:xfrm rot="5400000">
            <a:off x="7336673" y="2432045"/>
            <a:ext cx="3498173" cy="1809750"/>
          </a:xfrm>
          <a:custGeom>
            <a:avLst/>
            <a:gdLst>
              <a:gd name="connsiteX0" fmla="*/ 3581400 w 3581400"/>
              <a:gd name="connsiteY0" fmla="*/ 1733550 h 1733550"/>
              <a:gd name="connsiteX1" fmla="*/ 0 w 3581400"/>
              <a:gd name="connsiteY1" fmla="*/ 1714500 h 1733550"/>
              <a:gd name="connsiteX2" fmla="*/ 0 w 3581400"/>
              <a:gd name="connsiteY2" fmla="*/ 1295400 h 1733550"/>
              <a:gd name="connsiteX3" fmla="*/ 190500 w 3581400"/>
              <a:gd name="connsiteY3" fmla="*/ 876300 h 1733550"/>
              <a:gd name="connsiteX4" fmla="*/ 419100 w 3581400"/>
              <a:gd name="connsiteY4" fmla="*/ 533400 h 1733550"/>
              <a:gd name="connsiteX5" fmla="*/ 742950 w 3581400"/>
              <a:gd name="connsiteY5" fmla="*/ 266700 h 1733550"/>
              <a:gd name="connsiteX6" fmla="*/ 1066800 w 3581400"/>
              <a:gd name="connsiteY6" fmla="*/ 95250 h 1733550"/>
              <a:gd name="connsiteX7" fmla="*/ 1447800 w 3581400"/>
              <a:gd name="connsiteY7" fmla="*/ 0 h 1733550"/>
              <a:gd name="connsiteX8" fmla="*/ 1943100 w 3581400"/>
              <a:gd name="connsiteY8" fmla="*/ 0 h 1733550"/>
              <a:gd name="connsiteX9" fmla="*/ 2438400 w 3581400"/>
              <a:gd name="connsiteY9" fmla="*/ 76200 h 1733550"/>
              <a:gd name="connsiteX10" fmla="*/ 2857500 w 3581400"/>
              <a:gd name="connsiteY10" fmla="*/ 304800 h 1733550"/>
              <a:gd name="connsiteX11" fmla="*/ 3276600 w 3581400"/>
              <a:gd name="connsiteY11" fmla="*/ 704850 h 1733550"/>
              <a:gd name="connsiteX12" fmla="*/ 3467100 w 3581400"/>
              <a:gd name="connsiteY12" fmla="*/ 971550 h 1733550"/>
              <a:gd name="connsiteX13" fmla="*/ 3581400 w 3581400"/>
              <a:gd name="connsiteY13" fmla="*/ 1543050 h 1733550"/>
              <a:gd name="connsiteX14" fmla="*/ 3581400 w 3581400"/>
              <a:gd name="connsiteY14" fmla="*/ 1733550 h 1733550"/>
              <a:gd name="connsiteX0" fmla="*/ 3581400 w 3581400"/>
              <a:gd name="connsiteY0" fmla="*/ 1733550 h 1733550"/>
              <a:gd name="connsiteX1" fmla="*/ 0 w 3581400"/>
              <a:gd name="connsiteY1" fmla="*/ 1714500 h 1733550"/>
              <a:gd name="connsiteX2" fmla="*/ 0 w 3581400"/>
              <a:gd name="connsiteY2" fmla="*/ 1295400 h 1733550"/>
              <a:gd name="connsiteX3" fmla="*/ 190500 w 3581400"/>
              <a:gd name="connsiteY3" fmla="*/ 876300 h 1733550"/>
              <a:gd name="connsiteX4" fmla="*/ 419100 w 3581400"/>
              <a:gd name="connsiteY4" fmla="*/ 533400 h 1733550"/>
              <a:gd name="connsiteX5" fmla="*/ 742950 w 3581400"/>
              <a:gd name="connsiteY5" fmla="*/ 266700 h 1733550"/>
              <a:gd name="connsiteX6" fmla="*/ 1066800 w 3581400"/>
              <a:gd name="connsiteY6" fmla="*/ 95250 h 1733550"/>
              <a:gd name="connsiteX7" fmla="*/ 1447800 w 3581400"/>
              <a:gd name="connsiteY7" fmla="*/ 0 h 1733550"/>
              <a:gd name="connsiteX8" fmla="*/ 1943100 w 3581400"/>
              <a:gd name="connsiteY8" fmla="*/ 0 h 1733550"/>
              <a:gd name="connsiteX9" fmla="*/ 2438400 w 3581400"/>
              <a:gd name="connsiteY9" fmla="*/ 76200 h 1733550"/>
              <a:gd name="connsiteX10" fmla="*/ 2857500 w 3581400"/>
              <a:gd name="connsiteY10" fmla="*/ 304800 h 1733550"/>
              <a:gd name="connsiteX11" fmla="*/ 3276600 w 3581400"/>
              <a:gd name="connsiteY11" fmla="*/ 704850 h 1733550"/>
              <a:gd name="connsiteX12" fmla="*/ 3448050 w 3581400"/>
              <a:gd name="connsiteY12" fmla="*/ 1028700 h 1733550"/>
              <a:gd name="connsiteX13" fmla="*/ 3581400 w 3581400"/>
              <a:gd name="connsiteY13" fmla="*/ 1543050 h 1733550"/>
              <a:gd name="connsiteX14" fmla="*/ 3581400 w 3581400"/>
              <a:gd name="connsiteY14" fmla="*/ 1733550 h 1733550"/>
              <a:gd name="connsiteX0" fmla="*/ 3581400 w 3581400"/>
              <a:gd name="connsiteY0" fmla="*/ 1752600 h 1752600"/>
              <a:gd name="connsiteX1" fmla="*/ 0 w 3581400"/>
              <a:gd name="connsiteY1" fmla="*/ 1733550 h 1752600"/>
              <a:gd name="connsiteX2" fmla="*/ 0 w 3581400"/>
              <a:gd name="connsiteY2" fmla="*/ 1314450 h 1752600"/>
              <a:gd name="connsiteX3" fmla="*/ 190500 w 3581400"/>
              <a:gd name="connsiteY3" fmla="*/ 895350 h 1752600"/>
              <a:gd name="connsiteX4" fmla="*/ 419100 w 3581400"/>
              <a:gd name="connsiteY4" fmla="*/ 552450 h 1752600"/>
              <a:gd name="connsiteX5" fmla="*/ 742950 w 3581400"/>
              <a:gd name="connsiteY5" fmla="*/ 285750 h 1752600"/>
              <a:gd name="connsiteX6" fmla="*/ 1066800 w 3581400"/>
              <a:gd name="connsiteY6" fmla="*/ 114300 h 1752600"/>
              <a:gd name="connsiteX7" fmla="*/ 1447800 w 3581400"/>
              <a:gd name="connsiteY7" fmla="*/ 19050 h 1752600"/>
              <a:gd name="connsiteX8" fmla="*/ 1962150 w 3581400"/>
              <a:gd name="connsiteY8" fmla="*/ 0 h 1752600"/>
              <a:gd name="connsiteX9" fmla="*/ 2438400 w 3581400"/>
              <a:gd name="connsiteY9" fmla="*/ 95250 h 1752600"/>
              <a:gd name="connsiteX10" fmla="*/ 2857500 w 3581400"/>
              <a:gd name="connsiteY10" fmla="*/ 323850 h 1752600"/>
              <a:gd name="connsiteX11" fmla="*/ 3276600 w 3581400"/>
              <a:gd name="connsiteY11" fmla="*/ 723900 h 1752600"/>
              <a:gd name="connsiteX12" fmla="*/ 3448050 w 3581400"/>
              <a:gd name="connsiteY12" fmla="*/ 1047750 h 1752600"/>
              <a:gd name="connsiteX13" fmla="*/ 3581400 w 3581400"/>
              <a:gd name="connsiteY13" fmla="*/ 1562100 h 1752600"/>
              <a:gd name="connsiteX14" fmla="*/ 3581400 w 3581400"/>
              <a:gd name="connsiteY14" fmla="*/ 1752600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81400" h="1752600">
                <a:moveTo>
                  <a:pt x="3581400" y="1752600"/>
                </a:moveTo>
                <a:lnTo>
                  <a:pt x="0" y="1733550"/>
                </a:lnTo>
                <a:lnTo>
                  <a:pt x="0" y="1314450"/>
                </a:lnTo>
                <a:lnTo>
                  <a:pt x="190500" y="895350"/>
                </a:lnTo>
                <a:lnTo>
                  <a:pt x="419100" y="552450"/>
                </a:lnTo>
                <a:lnTo>
                  <a:pt x="742950" y="285750"/>
                </a:lnTo>
                <a:lnTo>
                  <a:pt x="1066800" y="114300"/>
                </a:lnTo>
                <a:lnTo>
                  <a:pt x="1447800" y="19050"/>
                </a:lnTo>
                <a:lnTo>
                  <a:pt x="1962150" y="0"/>
                </a:lnTo>
                <a:lnTo>
                  <a:pt x="2438400" y="95250"/>
                </a:lnTo>
                <a:lnTo>
                  <a:pt x="2857500" y="323850"/>
                </a:lnTo>
                <a:lnTo>
                  <a:pt x="3276600" y="723900"/>
                </a:lnTo>
                <a:lnTo>
                  <a:pt x="3448050" y="1047750"/>
                </a:lnTo>
                <a:lnTo>
                  <a:pt x="3581400" y="1562100"/>
                </a:lnTo>
                <a:lnTo>
                  <a:pt x="3581400" y="1752600"/>
                </a:lnTo>
                <a:close/>
              </a:path>
            </a:pathLst>
          </a:custGeom>
          <a:solidFill>
            <a:srgbClr val="FF33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 flipV="1">
            <a:off x="6731541" y="4410204"/>
            <a:ext cx="420540" cy="38706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6765216" y="4387219"/>
            <a:ext cx="398712" cy="42414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 flipV="1">
            <a:off x="6718477" y="1902130"/>
            <a:ext cx="420540" cy="38706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6752152" y="1879145"/>
            <a:ext cx="398712" cy="42414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 flipV="1">
            <a:off x="6195962" y="3143100"/>
            <a:ext cx="420540" cy="38706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6229637" y="3120115"/>
            <a:ext cx="398712" cy="42414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32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000"/>
                            </p:stCondLst>
                            <p:childTnLst>
                              <p:par>
                                <p:cTn id="1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4500"/>
                            </p:stCondLst>
                            <p:childTnLst>
                              <p:par>
                                <p:cTn id="1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animBg="1"/>
      <p:bldP spid="17" grpId="0"/>
      <p:bldP spid="19" grpId="0" animBg="1"/>
      <p:bldP spid="20" grpId="0"/>
      <p:bldP spid="23" grpId="0"/>
      <p:bldP spid="24" grpId="0"/>
      <p:bldP spid="25" grpId="0" animBg="1"/>
      <p:bldP spid="26" grpId="0"/>
      <p:bldP spid="29" grpId="0" animBg="1"/>
      <p:bldP spid="31" grpId="0" animBg="1"/>
      <p:bldP spid="32" grpId="0"/>
      <p:bldP spid="33" grpId="0" animBg="1"/>
      <p:bldP spid="34" grpId="0"/>
      <p:bldP spid="35" grpId="0" animBg="1"/>
      <p:bldP spid="37" grpId="0"/>
      <p:bldP spid="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Скругленный прямоугольник 50"/>
          <p:cNvSpPr/>
          <p:nvPr/>
        </p:nvSpPr>
        <p:spPr>
          <a:xfrm>
            <a:off x="6328406" y="3149976"/>
            <a:ext cx="4790259" cy="1993820"/>
          </a:xfrm>
          <a:prstGeom prst="roundRect">
            <a:avLst/>
          </a:prstGeom>
          <a:solidFill>
            <a:srgbClr val="FF66FF">
              <a:alpha val="4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132462" y="695035"/>
            <a:ext cx="4213318" cy="1993820"/>
          </a:xfrm>
          <a:prstGeom prst="roundRect">
            <a:avLst/>
          </a:prstGeom>
          <a:solidFill>
            <a:srgbClr val="FFFF00">
              <a:alpha val="4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158130" y="4833063"/>
            <a:ext cx="4260922" cy="1993820"/>
          </a:xfrm>
          <a:prstGeom prst="roundRect">
            <a:avLst/>
          </a:prstGeom>
          <a:solidFill>
            <a:srgbClr val="66FF6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90106" y="619579"/>
            <a:ext cx="3605349" cy="1993820"/>
          </a:xfrm>
          <a:prstGeom prst="roundRect">
            <a:avLst/>
          </a:prstGeom>
          <a:solidFill>
            <a:srgbClr val="5B9BD5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239339" y="2702948"/>
            <a:ext cx="3605349" cy="1993820"/>
          </a:xfrm>
          <a:prstGeom prst="roundRect">
            <a:avLst/>
          </a:prstGeom>
          <a:solidFill>
            <a:srgbClr val="FF0000">
              <a:alpha val="4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610" y="-39885"/>
            <a:ext cx="10515600" cy="457835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Самостоятельная работа:</a:t>
            </a:r>
            <a:endParaRPr lang="ru-RU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81989" y="659767"/>
                <a:ext cx="2732316" cy="751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𝑐𝑜𝑠𝑥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𝑠𝑖𝑛𝑥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=0;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989" y="659767"/>
                <a:ext cx="2732316" cy="751296"/>
              </a:xfrm>
              <a:prstGeom prst="rect">
                <a:avLst/>
              </a:prstGeom>
              <a:blipFill rotWithShape="0">
                <a:blip r:embed="rId2"/>
                <a:stretch>
                  <a:fillRect l="-4688" b="-73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90106" y="1258669"/>
                <a:ext cx="3605349" cy="13547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2.  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𝑠𝑖𝑛𝑥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𝑡𝑔𝑥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=0;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106" y="1258669"/>
                <a:ext cx="3605349" cy="135473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503861" y="2416800"/>
                <a:ext cx="4062549" cy="1229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80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3200" dirty="0" smtClean="0">
                    <a:latin typeface="Cambria Math" panose="02040503050406030204" pitchFamily="18" charset="0"/>
                  </a:rPr>
                  <a:t>3.</a:t>
                </a:r>
                <a:r>
                  <a:rPr lang="en-US" sz="3200" i="1" dirty="0" smtClean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𝑐𝑜𝑠𝑥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𝑠𝑖𝑛𝑥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=0;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861" y="2416800"/>
                <a:ext cx="4062549" cy="1229311"/>
              </a:xfrm>
              <a:prstGeom prst="rect">
                <a:avLst/>
              </a:prstGeom>
              <a:blipFill rotWithShape="0">
                <a:blip r:embed="rId4"/>
                <a:stretch>
                  <a:fillRect l="-3904" b="-59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503861" y="3356533"/>
                <a:ext cx="4506686" cy="1388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80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3200" dirty="0" smtClean="0"/>
                  <a:t>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𝑐𝑜𝑠𝑥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𝑠𝑖𝑛</m:t>
                        </m:r>
                        <m:f>
                          <m:f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=0;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861" y="3356533"/>
                <a:ext cx="4506686" cy="1388585"/>
              </a:xfrm>
              <a:prstGeom prst="rect">
                <a:avLst/>
              </a:prstGeom>
              <a:blipFill rotWithShape="0">
                <a:blip r:embed="rId5"/>
                <a:stretch>
                  <a:fillRect l="-35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74867" y="4833063"/>
                <a:ext cx="4088674" cy="8890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 5. </a:t>
                </a: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𝑠𝑖𝑛𝑥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𝑐𝑜𝑠𝑥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=0;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4867" y="4833063"/>
                <a:ext cx="4088674" cy="889090"/>
              </a:xfrm>
              <a:prstGeom prst="rect">
                <a:avLst/>
              </a:prstGeom>
              <a:blipFill rotWithShape="0">
                <a:blip r:embed="rId6"/>
                <a:stretch>
                  <a:fillRect l="-1192" b="-27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272937" y="5571577"/>
                <a:ext cx="4339300" cy="10538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.   </m:t>
                      </m:r>
                      <m:f>
                        <m:f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𝑠𝑖𝑛𝑥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𝑡𝑔𝑥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r>
                        <a:rPr lang="en-US" sz="2600" i="1">
                          <a:latin typeface="Cambria Math" panose="02040503050406030204" pitchFamily="18" charset="0"/>
                        </a:rPr>
                        <m:t>=0;</m:t>
                      </m:r>
                    </m:oMath>
                  </m:oMathPara>
                </a14:m>
                <a:endParaRPr lang="ru-RU" sz="2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2937" y="5571577"/>
                <a:ext cx="4339300" cy="105387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33457" y="511682"/>
                <a:ext cx="3834832" cy="1047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7.    </m:t>
                      </m:r>
                      <m:f>
                        <m:f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𝑠𝑖𝑛𝑥𝑐𝑜𝑠𝑥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𝑐𝑜𝑠𝑥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2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𝑐𝑡𝑔𝑥</m:t>
                              </m:r>
                            </m:e>
                          </m:rad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=0;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3457" y="511682"/>
                <a:ext cx="3834832" cy="104746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433457" y="1559148"/>
                <a:ext cx="3766416" cy="11731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8.   </m:t>
                      </m:r>
                      <m:f>
                        <m:f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+8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𝑐𝑜𝑠𝑥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2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−19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𝑡𝑔𝑥</m:t>
                              </m:r>
                            </m:e>
                          </m:rad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=0;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3457" y="1559148"/>
                <a:ext cx="3766416" cy="117314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612237" y="3045573"/>
                <a:ext cx="4417748" cy="10836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9.   </m:t>
                      </m:r>
                      <m:f>
                        <m:f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𝑐𝑜𝑠𝑥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lg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𝑐𝑡𝑔𝑥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=0;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2237" y="3045573"/>
                <a:ext cx="4417748" cy="108363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563541" y="4234692"/>
                <a:ext cx="4098943" cy="8196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10.   </m:t>
                      </m:r>
                      <m:f>
                        <m:f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ru-RU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𝑠𝑖𝑛𝑥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𝑠𝑖𝑛𝑥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+8</m:t>
                          </m:r>
                        </m:num>
                        <m:den>
                          <m:sSub>
                            <m:sSubPr>
                              <m:ctrlPr>
                                <a:rPr lang="ru-RU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𝑙𝑜𝑔</m:t>
                              </m:r>
                            </m:e>
                            <m:sub>
                              <m:r>
                                <a:rPr lang="ru-RU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(1−2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𝑐𝑜𝑠𝑥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=0;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3541" y="4234692"/>
                <a:ext cx="4098943" cy="81964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Ромб 34">
            <a:hlinkClick r:id="rId12" action="ppaction://hlinksldjump"/>
          </p:cNvPr>
          <p:cNvSpPr/>
          <p:nvPr/>
        </p:nvSpPr>
        <p:spPr>
          <a:xfrm>
            <a:off x="555709" y="629720"/>
            <a:ext cx="605252" cy="877772"/>
          </a:xfrm>
          <a:prstGeom prst="diamond">
            <a:avLst/>
          </a:prstGeom>
          <a:solidFill>
            <a:srgbClr val="5B9BD5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Ромб 52">
            <a:hlinkClick r:id="rId13" action="ppaction://hlinksldjump"/>
          </p:cNvPr>
          <p:cNvSpPr/>
          <p:nvPr/>
        </p:nvSpPr>
        <p:spPr>
          <a:xfrm>
            <a:off x="551353" y="1696520"/>
            <a:ext cx="605252" cy="877772"/>
          </a:xfrm>
          <a:prstGeom prst="diamond">
            <a:avLst/>
          </a:prstGeom>
          <a:solidFill>
            <a:srgbClr val="5B9BD5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омб 53">
            <a:hlinkClick r:id="rId14" action="ppaction://hlinksldjump"/>
          </p:cNvPr>
          <p:cNvSpPr/>
          <p:nvPr/>
        </p:nvSpPr>
        <p:spPr>
          <a:xfrm>
            <a:off x="1400446" y="2832990"/>
            <a:ext cx="605252" cy="877772"/>
          </a:xfrm>
          <a:prstGeom prst="diamond">
            <a:avLst/>
          </a:prstGeom>
          <a:solidFill>
            <a:srgbClr val="FF0000">
              <a:alpha val="3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Ромб 54">
            <a:hlinkClick r:id="rId15" action="ppaction://hlinksldjump"/>
          </p:cNvPr>
          <p:cNvSpPr/>
          <p:nvPr/>
        </p:nvSpPr>
        <p:spPr>
          <a:xfrm>
            <a:off x="1400446" y="3771130"/>
            <a:ext cx="605252" cy="877772"/>
          </a:xfrm>
          <a:prstGeom prst="diamond">
            <a:avLst/>
          </a:prstGeom>
          <a:solidFill>
            <a:srgbClr val="FF0000">
              <a:alpha val="3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Ромб 56">
            <a:hlinkClick r:id="rId16" action="ppaction://hlinksldjump"/>
          </p:cNvPr>
          <p:cNvSpPr/>
          <p:nvPr/>
        </p:nvSpPr>
        <p:spPr>
          <a:xfrm>
            <a:off x="2254010" y="5706922"/>
            <a:ext cx="605252" cy="877772"/>
          </a:xfrm>
          <a:prstGeom prst="diamond">
            <a:avLst/>
          </a:prstGeom>
          <a:solidFill>
            <a:srgbClr val="92D050">
              <a:alpha val="67843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>
            <a:hlinkClick r:id="rId17" action="ppaction://hlinksldjump"/>
          </p:cNvPr>
          <p:cNvSpPr/>
          <p:nvPr/>
        </p:nvSpPr>
        <p:spPr>
          <a:xfrm>
            <a:off x="2428059" y="4877122"/>
            <a:ext cx="605252" cy="877772"/>
          </a:xfrm>
          <a:prstGeom prst="diamond">
            <a:avLst/>
          </a:prstGeom>
          <a:solidFill>
            <a:srgbClr val="92D050">
              <a:alpha val="67843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Ромб 58">
            <a:hlinkClick r:id="rId18" action="ppaction://hlinksldjump"/>
          </p:cNvPr>
          <p:cNvSpPr/>
          <p:nvPr/>
        </p:nvSpPr>
        <p:spPr>
          <a:xfrm>
            <a:off x="6296257" y="1762521"/>
            <a:ext cx="605252" cy="877772"/>
          </a:xfrm>
          <a:prstGeom prst="diamond">
            <a:avLst/>
          </a:prstGeom>
          <a:solidFill>
            <a:srgbClr val="FFFF00">
              <a:alpha val="30196"/>
            </a:srgbClr>
          </a:solidFill>
          <a:ln>
            <a:solidFill>
              <a:srgbClr val="66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Ромб 57">
            <a:hlinkClick r:id="rId19" action="ppaction://hlinksldjump"/>
          </p:cNvPr>
          <p:cNvSpPr/>
          <p:nvPr/>
        </p:nvSpPr>
        <p:spPr>
          <a:xfrm>
            <a:off x="6287550" y="747975"/>
            <a:ext cx="605252" cy="877772"/>
          </a:xfrm>
          <a:prstGeom prst="diamond">
            <a:avLst/>
          </a:prstGeom>
          <a:solidFill>
            <a:srgbClr val="FFFF00">
              <a:alpha val="30196"/>
            </a:srgbClr>
          </a:solidFill>
          <a:ln>
            <a:solidFill>
              <a:srgbClr val="66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Ромб 60">
            <a:hlinkClick r:id="rId20" action="ppaction://hlinksldjump"/>
          </p:cNvPr>
          <p:cNvSpPr/>
          <p:nvPr/>
        </p:nvSpPr>
        <p:spPr>
          <a:xfrm>
            <a:off x="6489006" y="4210061"/>
            <a:ext cx="605252" cy="877772"/>
          </a:xfrm>
          <a:prstGeom prst="diamond">
            <a:avLst/>
          </a:prstGeom>
          <a:solidFill>
            <a:srgbClr val="FF66FF">
              <a:alpha val="60000"/>
            </a:srgbClr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Ромб 59">
            <a:hlinkClick r:id="rId21" action="ppaction://hlinksldjump"/>
          </p:cNvPr>
          <p:cNvSpPr/>
          <p:nvPr/>
        </p:nvSpPr>
        <p:spPr>
          <a:xfrm>
            <a:off x="6464476" y="3259838"/>
            <a:ext cx="605252" cy="877772"/>
          </a:xfrm>
          <a:prstGeom prst="diamond">
            <a:avLst/>
          </a:prstGeom>
          <a:solidFill>
            <a:srgbClr val="FF66FF">
              <a:alpha val="60000"/>
            </a:srgbClr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90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63240" y="2592976"/>
                <a:ext cx="5832566" cy="156895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6000" b="0" i="1" smtClean="0">
                          <a:latin typeface="Cambria Math" panose="02040503050406030204" pitchFamily="18" charset="0"/>
                        </a:rPr>
                        <m:t>1. х=−</m:t>
                      </m:r>
                      <m:f>
                        <m:fPr>
                          <m:ctrlPr>
                            <a:rPr lang="ru-RU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6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60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ru-RU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240" y="2592976"/>
                <a:ext cx="5832566" cy="156895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9548949" y="5682343"/>
            <a:ext cx="2643051" cy="117565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42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63240" y="2592976"/>
                <a:ext cx="5832566" cy="156895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ru-RU" sz="6000" b="0" i="1" smtClean="0">
                          <a:latin typeface="Cambria Math" panose="02040503050406030204" pitchFamily="18" charset="0"/>
                        </a:rPr>
                        <m:t>. х=−</m:t>
                      </m:r>
                      <m:f>
                        <m:fPr>
                          <m:ctrlPr>
                            <a:rPr lang="ru-RU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sz="60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ru-RU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240" y="2592976"/>
                <a:ext cx="5832566" cy="156895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9548949" y="5682343"/>
            <a:ext cx="2643051" cy="117565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94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63240" y="2592976"/>
                <a:ext cx="5832566" cy="33832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ru-RU" sz="6000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sz="60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ru-RU" sz="6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ru-RU" sz="6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sz="60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ru-RU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6000" dirty="0" smtClean="0"/>
                  <a:t>;</a:t>
                </a:r>
              </a:p>
              <a:p>
                <a:r>
                  <a:rPr lang="en-US" sz="6000" dirty="0"/>
                  <a:t> </a:t>
                </a:r>
                <a:r>
                  <a:rPr lang="en-US" sz="6000" dirty="0" smtClean="0"/>
                  <a:t>   </a:t>
                </a:r>
                <a14:m>
                  <m:oMath xmlns:m="http://schemas.openxmlformats.org/officeDocument/2006/math">
                    <m:r>
                      <a:rPr lang="en-US" sz="6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60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6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sz="6000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6000" b="0" dirty="0" smtClean="0"/>
                  <a:t>    </a:t>
                </a:r>
                <a14:m>
                  <m:oMath xmlns:m="http://schemas.openxmlformats.org/officeDocument/2006/math"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6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6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240" y="2592976"/>
                <a:ext cx="5832566" cy="3383298"/>
              </a:xfrm>
              <a:prstGeom prst="rect">
                <a:avLst/>
              </a:prstGeom>
              <a:blipFill rotWithShape="0">
                <a:blip r:embed="rId2"/>
                <a:stretch>
                  <a:fillRect t="-3423" r="-44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9548949" y="5682343"/>
            <a:ext cx="2643051" cy="117565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697" y="37985"/>
            <a:ext cx="10515600" cy="1325563"/>
          </a:xfrm>
        </p:spPr>
        <p:txBody>
          <a:bodyPr/>
          <a:lstStyle/>
          <a:p>
            <a:r>
              <a:rPr lang="ru-RU" dirty="0" smtClean="0"/>
              <a:t>Ограничения в области определения: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3697" y="1276985"/>
            <a:ext cx="10515600" cy="486255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Знаменатель.</a:t>
            </a:r>
            <a:endParaRPr lang="en-US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2.  </a:t>
            </a:r>
            <a:r>
              <a:rPr lang="ru-RU" dirty="0" smtClean="0"/>
              <a:t>Корень четной степени.</a:t>
            </a:r>
          </a:p>
          <a:p>
            <a:pPr marL="514350" indent="-514350"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ru-RU" dirty="0" smtClean="0"/>
              <a:t>Тангенс, котангенс.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ru-RU" dirty="0" smtClean="0"/>
              <a:t>Логарифм.</a:t>
            </a:r>
          </a:p>
          <a:p>
            <a:pPr marL="514350" indent="-514350"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40971" y="365125"/>
            <a:ext cx="2272938" cy="549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23851" y="1726133"/>
                <a:ext cx="1606733" cy="8768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ru-RU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ru-RU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;        </a:t>
                </a:r>
                <a:endParaRPr lang="ru-RU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3851" y="1726133"/>
                <a:ext cx="1606733" cy="876843"/>
              </a:xfrm>
              <a:prstGeom prst="rect">
                <a:avLst/>
              </a:prstGeom>
              <a:blipFill rotWithShape="0">
                <a:blip r:embed="rId2"/>
                <a:stretch>
                  <a:fillRect r="-14068" b="-34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30584" y="1861012"/>
                <a:ext cx="262563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i="1" dirty="0" smtClean="0">
                    <a:solidFill>
                      <a:srgbClr val="FF0000"/>
                    </a:solidFill>
                  </a:rPr>
                  <a:t>Q(x)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3200" i="1" dirty="0" smtClean="0">
                    <a:solidFill>
                      <a:srgbClr val="FF0000"/>
                    </a:solidFill>
                  </a:rPr>
                  <a:t>;        </a:t>
                </a:r>
                <a:endParaRPr lang="ru-RU" sz="3200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0584" y="1861012"/>
                <a:ext cx="2625633" cy="584775"/>
              </a:xfrm>
              <a:prstGeom prst="rect">
                <a:avLst/>
              </a:prstGeom>
              <a:blipFill rotWithShape="0">
                <a:blip r:embed="rId3"/>
                <a:stretch>
                  <a:fillRect l="-5800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32418" y="3257041"/>
                <a:ext cx="2272938" cy="688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;</a:t>
                </a:r>
                <a:endParaRPr lang="ru-RU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418" y="3257041"/>
                <a:ext cx="2272938" cy="688715"/>
              </a:xfrm>
              <a:prstGeom prst="rect">
                <a:avLst/>
              </a:prstGeom>
              <a:blipFill rotWithShape="0">
                <a:blip r:embed="rId4"/>
                <a:stretch>
                  <a:fillRect b="-256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56263" y="3309010"/>
                <a:ext cx="227293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)≥0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263" y="3309010"/>
                <a:ext cx="2272938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33697" y="4496469"/>
                <a:ext cx="2272938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𝑔𝑥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sz="3200" b="0" dirty="0" smtClean="0">
                  <a:solidFill>
                    <a:srgbClr val="FF0000"/>
                  </a:solidFill>
                </a:endParaRPr>
              </a:p>
              <a:p>
                <a:r>
                  <a:rPr lang="en-US" sz="3200" i="1" dirty="0" smtClean="0">
                    <a:solidFill>
                      <a:srgbClr val="FF0000"/>
                    </a:solidFill>
                  </a:rPr>
                  <a:t>      c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𝑡𝑔𝑥</m:t>
                    </m:r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697" y="4496469"/>
                <a:ext cx="2272938" cy="1077218"/>
              </a:xfrm>
              <a:prstGeom prst="rect">
                <a:avLst/>
              </a:prstGeom>
              <a:blipFill rotWithShape="0">
                <a:blip r:embed="rId6"/>
                <a:stretch>
                  <a:fillRect b="-18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93572" y="4549265"/>
                <a:ext cx="2272938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𝑜𝑠𝑥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sz="3200" b="0" dirty="0" smtClean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≠0;</m:t>
                      </m:r>
                    </m:oMath>
                  </m:oMathPara>
                </a14:m>
                <a:endParaRPr lang="en-US" sz="3200" b="0" dirty="0" smtClean="0">
                  <a:solidFill>
                    <a:srgbClr val="FF0000"/>
                  </a:solidFill>
                </a:endParaRPr>
              </a:p>
              <a:p>
                <a:r>
                  <a:rPr lang="en-US" sz="3200" i="1" dirty="0" smtClean="0">
                    <a:solidFill>
                      <a:srgbClr val="FF0000"/>
                    </a:solidFill>
                  </a:rPr>
                  <a:t>      </a:t>
                </a:r>
                <a:endParaRPr lang="ru-RU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3572" y="4549265"/>
                <a:ext cx="2272938" cy="156966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40971" y="5936779"/>
                <a:ext cx="227293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;</a:t>
                </a:r>
                <a:endParaRPr lang="ru-RU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971" y="5936779"/>
                <a:ext cx="2272938" cy="584775"/>
              </a:xfrm>
              <a:prstGeom prst="rect">
                <a:avLst/>
              </a:prstGeom>
              <a:blipFill rotWithShape="0">
                <a:blip r:embed="rId8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253740" y="5936779"/>
                <a:ext cx="438803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;   </a:t>
                </a:r>
                <a:r>
                  <a:rPr lang="en-US" sz="3200" i="1" dirty="0" smtClean="0">
                    <a:solidFill>
                      <a:srgbClr val="FF0000"/>
                    </a:solidFill>
                  </a:rPr>
                  <a:t>a &gt; 0;    a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ru-RU" sz="3200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3740" y="5936779"/>
                <a:ext cx="4388031" cy="584775"/>
              </a:xfrm>
              <a:prstGeom prst="rect">
                <a:avLst/>
              </a:prstGeom>
              <a:blipFill rotWithShape="0">
                <a:blip r:embed="rId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383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/>
      <p:bldP spid="6" grpId="0"/>
      <p:bldP spid="7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63240" y="2592976"/>
                <a:ext cx="5832566" cy="249228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ru-RU" sz="6000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6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6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sz="6000" b="0" dirty="0" smtClean="0">
                  <a:ea typeface="Cambria Math" panose="02040503050406030204" pitchFamily="18" charset="0"/>
                </a:endParaRPr>
              </a:p>
              <a:p>
                <a:r>
                  <a:rPr lang="en-US" sz="6000" dirty="0" smtClean="0"/>
                  <a:t>      </a:t>
                </a:r>
                <a14:m>
                  <m:oMath xmlns:m="http://schemas.openxmlformats.org/officeDocument/2006/math"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ru-RU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6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240" y="2592976"/>
                <a:ext cx="5832566" cy="249228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9548949" y="5682343"/>
            <a:ext cx="2643051" cy="117565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37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63240" y="2592976"/>
                <a:ext cx="5832566" cy="24983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ru-RU" sz="6000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ru-RU" sz="6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sz="6000" b="0" dirty="0" smtClean="0">
                  <a:ea typeface="Cambria Math" panose="02040503050406030204" pitchFamily="18" charset="0"/>
                </a:endParaRPr>
              </a:p>
              <a:p>
                <a:r>
                  <a:rPr lang="en-US" sz="6000" dirty="0" smtClean="0"/>
                  <a:t>      </a:t>
                </a:r>
                <a14:m>
                  <m:oMath xmlns:m="http://schemas.openxmlformats.org/officeDocument/2006/math"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6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240" y="2592976"/>
                <a:ext cx="5832566" cy="249831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9548949" y="5682343"/>
            <a:ext cx="2643051" cy="117565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95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63240" y="2592976"/>
                <a:ext cx="5832566" cy="26579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ru-RU" sz="6000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sz="60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ru-RU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sz="60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6000" b="0" dirty="0" smtClean="0"/>
                  <a:t>     </a:t>
                </a:r>
                <a14:m>
                  <m:oMath xmlns:m="http://schemas.openxmlformats.org/officeDocument/2006/math"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6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6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240" y="2592976"/>
                <a:ext cx="5832566" cy="265797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9548949" y="5682343"/>
            <a:ext cx="2643051" cy="117565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99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54927" y="2592976"/>
                <a:ext cx="7916090" cy="17312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ru-RU" sz="6000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𝑎𝑟𝑐𝑠𝑖𝑛</m:t>
                      </m:r>
                      <m:f>
                        <m:fPr>
                          <m:ctrlPr>
                            <a:rPr lang="ru-RU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ru-RU" sz="60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ru-RU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927" y="2592976"/>
                <a:ext cx="7916090" cy="17312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9548949" y="5682343"/>
            <a:ext cx="2643051" cy="117565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68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14154" y="2070461"/>
                <a:ext cx="7934398" cy="17312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ru-RU" sz="6000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𝑎𝑟𝑐𝑠𝑖𝑛</m:t>
                      </m:r>
                      <m:f>
                        <m:fPr>
                          <m:ctrlPr>
                            <a:rPr lang="en-US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4154" y="2070461"/>
                <a:ext cx="7934398" cy="17312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9548949" y="5682343"/>
            <a:ext cx="2643051" cy="117565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61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63239" y="2592976"/>
                <a:ext cx="6485709" cy="17346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ru-RU" sz="6000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6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u-RU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sz="60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ru-RU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239" y="2592976"/>
                <a:ext cx="6485709" cy="173464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9548949" y="5682343"/>
            <a:ext cx="2643051" cy="117565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44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25189" y="2592976"/>
                <a:ext cx="6570617" cy="17474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60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ru-RU" sz="6000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ru-RU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ru-RU" sz="60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ru-RU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5189" y="2592976"/>
                <a:ext cx="6570617" cy="174740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9548949" y="5682343"/>
            <a:ext cx="2643051" cy="117565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8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3203095" y="5103222"/>
                <a:ext cx="47186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x=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32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sz="3200" dirty="0" smtClean="0"/>
                  <a:t>rccos|</a:t>
                </a:r>
                <a:r>
                  <a:rPr lang="en-US" sz="3200" i="1" dirty="0" smtClean="0"/>
                  <a:t>a</a:t>
                </a:r>
                <a:r>
                  <a:rPr lang="en-US" sz="3200" dirty="0" smtClean="0"/>
                  <a:t>|)+2</a:t>
                </a:r>
                <a:r>
                  <a:rPr lang="el-GR" sz="3200" dirty="0" smtClean="0"/>
                  <a:t>π</a:t>
                </a:r>
                <a:r>
                  <a:rPr lang="en-US" sz="3200" dirty="0" smtClean="0"/>
                  <a:t>n</a:t>
                </a:r>
                <a:endParaRPr lang="ru-RU" sz="3200" i="1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095" y="5103222"/>
                <a:ext cx="4718663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3226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Скругленный прямоугольник 64"/>
          <p:cNvSpPr/>
          <p:nvPr/>
        </p:nvSpPr>
        <p:spPr>
          <a:xfrm>
            <a:off x="3173265" y="5099684"/>
            <a:ext cx="4386633" cy="586897"/>
          </a:xfrm>
          <a:prstGeom prst="roundRect">
            <a:avLst/>
          </a:prstGeom>
          <a:solidFill>
            <a:srgbClr val="66FF66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3404086" y="5858740"/>
                <a:ext cx="437673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x=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32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sz="3200" dirty="0" smtClean="0"/>
                  <a:t>rccos|</a:t>
                </a:r>
                <a:r>
                  <a:rPr lang="en-US" sz="3200" i="1" dirty="0" smtClean="0"/>
                  <a:t>a</a:t>
                </a:r>
                <a:r>
                  <a:rPr lang="en-US" sz="3200" dirty="0" smtClean="0"/>
                  <a:t>|+2</a:t>
                </a:r>
                <a:r>
                  <a:rPr lang="el-GR" sz="3200" dirty="0" smtClean="0"/>
                  <a:t>π</a:t>
                </a:r>
                <a:r>
                  <a:rPr lang="en-US" sz="3200" dirty="0" smtClean="0"/>
                  <a:t>n</a:t>
                </a:r>
                <a:endParaRPr lang="ru-RU" sz="3200" i="1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4086" y="5858740"/>
                <a:ext cx="4376739" cy="584775"/>
              </a:xfrm>
              <a:prstGeom prst="rect">
                <a:avLst/>
              </a:prstGeom>
              <a:blipFill rotWithShape="0">
                <a:blip r:embed="rId3"/>
                <a:stretch>
                  <a:fillRect l="-3482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01464" y="3789559"/>
                <a:ext cx="30198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x=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m:rPr>
                        <m:sty m:val="p"/>
                      </m:rP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sz="3200" dirty="0" smtClean="0"/>
                  <a:t>rccos</a:t>
                </a:r>
                <a:r>
                  <a:rPr lang="en-US" sz="3200" i="1" dirty="0" smtClean="0"/>
                  <a:t>a</a:t>
                </a:r>
                <a:r>
                  <a:rPr lang="en-US" sz="3200" dirty="0" smtClean="0"/>
                  <a:t>+2</a:t>
                </a:r>
                <a:r>
                  <a:rPr lang="el-GR" sz="3200" dirty="0" smtClean="0"/>
                  <a:t>π</a:t>
                </a:r>
                <a:r>
                  <a:rPr lang="en-US" sz="3200" dirty="0" smtClean="0"/>
                  <a:t>n</a:t>
                </a:r>
                <a:endParaRPr lang="ru-RU" sz="3200" i="1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64" y="3789559"/>
                <a:ext cx="3019847" cy="584775"/>
              </a:xfrm>
              <a:prstGeom prst="rect">
                <a:avLst/>
              </a:prstGeom>
              <a:blipFill rotWithShape="0">
                <a:blip r:embed="rId4"/>
                <a:stretch>
                  <a:fillRect l="-5253" t="-12500" r="-303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Скругленный прямоугольник 63"/>
          <p:cNvSpPr/>
          <p:nvPr/>
        </p:nvSpPr>
        <p:spPr>
          <a:xfrm>
            <a:off x="101464" y="3875447"/>
            <a:ext cx="3019847" cy="505566"/>
          </a:xfrm>
          <a:prstGeom prst="roundRect">
            <a:avLst/>
          </a:prstGeom>
          <a:solidFill>
            <a:srgbClr val="FF66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803820" y="154546"/>
            <a:ext cx="2756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cos x = </a:t>
            </a:r>
            <a:r>
              <a:rPr lang="en-US" sz="5400" i="1" dirty="0" smtClean="0"/>
              <a:t>a</a:t>
            </a:r>
            <a:endParaRPr lang="ru-RU" sz="5400" i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529281" y="1077876"/>
            <a:ext cx="759853" cy="40817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7200000">
            <a:off x="3844207" y="1050395"/>
            <a:ext cx="759853" cy="40817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96677" y="1318627"/>
            <a:ext cx="2756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|</a:t>
            </a:r>
            <a:r>
              <a:rPr lang="en-US" sz="5400" i="1" dirty="0"/>
              <a:t>a</a:t>
            </a:r>
            <a:r>
              <a:rPr lang="en-US" sz="5400" dirty="0" smtClean="0"/>
              <a:t>|≤1</a:t>
            </a:r>
            <a:endParaRPr lang="ru-RU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8202011" y="1315384"/>
            <a:ext cx="21130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|</a:t>
            </a:r>
            <a:r>
              <a:rPr lang="en-US" sz="5400" i="1" dirty="0"/>
              <a:t>a</a:t>
            </a:r>
            <a:r>
              <a:rPr lang="en-US" sz="5400" dirty="0" smtClean="0"/>
              <a:t>|&gt;1</a:t>
            </a:r>
            <a:endParaRPr lang="ru-RU" sz="54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9938498" y="2203044"/>
            <a:ext cx="759853" cy="40817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163754" y="2498916"/>
            <a:ext cx="2443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к</a:t>
            </a:r>
            <a:r>
              <a:rPr lang="ru-RU" sz="3200" dirty="0" smtClean="0"/>
              <a:t>орней нет</a:t>
            </a:r>
            <a:endParaRPr lang="ru-RU" sz="3200" dirty="0"/>
          </a:p>
        </p:txBody>
      </p:sp>
      <p:grpSp>
        <p:nvGrpSpPr>
          <p:cNvPr id="36" name="Группа 35"/>
          <p:cNvGrpSpPr/>
          <p:nvPr/>
        </p:nvGrpSpPr>
        <p:grpSpPr>
          <a:xfrm>
            <a:off x="5193955" y="1898053"/>
            <a:ext cx="3213320" cy="1393033"/>
            <a:chOff x="4590841" y="1878598"/>
            <a:chExt cx="3213320" cy="1393033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4590841" y="1906621"/>
              <a:ext cx="1908000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H="1">
              <a:off x="6479386" y="1878598"/>
              <a:ext cx="0" cy="34390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V="1">
              <a:off x="4996161" y="2237361"/>
              <a:ext cx="2808000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>
              <a:off x="5015617" y="2253570"/>
              <a:ext cx="0" cy="39600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>
              <a:off x="6471520" y="2250329"/>
              <a:ext cx="0" cy="72000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>
              <a:off x="7791239" y="2227631"/>
              <a:ext cx="0" cy="104400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4936804" y="2446103"/>
            <a:ext cx="1727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cos x = </a:t>
            </a:r>
            <a:r>
              <a:rPr lang="ru-RU" sz="3200" dirty="0" smtClean="0"/>
              <a:t>-1</a:t>
            </a:r>
            <a:endParaRPr lang="ru-RU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6528899" y="2851418"/>
            <a:ext cx="1727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cos x = </a:t>
            </a:r>
            <a:r>
              <a:rPr lang="ru-RU" sz="3200" dirty="0" smtClean="0"/>
              <a:t>0</a:t>
            </a:r>
            <a:endParaRPr lang="ru-RU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8279879" y="3084889"/>
            <a:ext cx="1727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cos x = </a:t>
            </a:r>
            <a:r>
              <a:rPr lang="ru-RU" sz="3200" dirty="0" smtClean="0"/>
              <a:t>1</a:t>
            </a:r>
            <a:endParaRPr lang="ru-RU" sz="3200" dirty="0"/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5615489" y="2989630"/>
            <a:ext cx="0" cy="39600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7071399" y="3414403"/>
            <a:ext cx="0" cy="39600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8955315" y="3605716"/>
            <a:ext cx="0" cy="39600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661186" y="3201625"/>
            <a:ext cx="2104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x = </a:t>
            </a:r>
            <a:r>
              <a:rPr lang="ru-RU" sz="3200" dirty="0" smtClean="0"/>
              <a:t>π + </a:t>
            </a:r>
            <a:r>
              <a:rPr lang="en-US" sz="3200" dirty="0" smtClean="0"/>
              <a:t>2</a:t>
            </a:r>
            <a:r>
              <a:rPr lang="el-GR" sz="3200" dirty="0" smtClean="0"/>
              <a:t>π</a:t>
            </a:r>
            <a:r>
              <a:rPr lang="en-US" sz="3200" dirty="0" smtClean="0"/>
              <a:t>n</a:t>
            </a:r>
            <a:endParaRPr lang="ru-RU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5941992" y="3665307"/>
            <a:ext cx="2435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x = </a:t>
            </a:r>
            <a:r>
              <a:rPr lang="ru-RU" sz="3200" dirty="0" smtClean="0"/>
              <a:t>π</a:t>
            </a:r>
            <a:r>
              <a:rPr lang="en-US" sz="3200" dirty="0" smtClean="0"/>
              <a:t>/2</a:t>
            </a:r>
            <a:r>
              <a:rPr lang="ru-RU" sz="3200" dirty="0" smtClean="0"/>
              <a:t> + </a:t>
            </a:r>
            <a:r>
              <a:rPr lang="el-GR" sz="3200" dirty="0" smtClean="0"/>
              <a:t>π</a:t>
            </a:r>
            <a:r>
              <a:rPr lang="en-US" sz="3200" dirty="0" smtClean="0"/>
              <a:t>n</a:t>
            </a:r>
            <a:endParaRPr lang="ru-RU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8143691" y="3843651"/>
            <a:ext cx="1981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x = 2</a:t>
            </a:r>
            <a:r>
              <a:rPr lang="el-GR" sz="3200" dirty="0" smtClean="0"/>
              <a:t>π</a:t>
            </a:r>
            <a:r>
              <a:rPr lang="en-US" sz="3200" dirty="0" smtClean="0"/>
              <a:t>n</a:t>
            </a:r>
            <a:endParaRPr lang="ru-RU" sz="3200" dirty="0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469882" y="2533398"/>
            <a:ext cx="5471790" cy="2336939"/>
          </a:xfrm>
          <a:prstGeom prst="roundRect">
            <a:avLst/>
          </a:prstGeom>
          <a:solidFill>
            <a:srgbClr val="5B9BD5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5860886" y="4285562"/>
            <a:ext cx="3031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частные случаи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907301" y="1906625"/>
            <a:ext cx="1913721" cy="859667"/>
            <a:chOff x="907301" y="1906625"/>
            <a:chExt cx="1913721" cy="859667"/>
          </a:xfrm>
        </p:grpSpPr>
        <p:cxnSp>
          <p:nvCxnSpPr>
            <p:cNvPr id="14" name="Прямая со стрелкой 13"/>
            <p:cNvCxnSpPr/>
            <p:nvPr/>
          </p:nvCxnSpPr>
          <p:spPr>
            <a:xfrm>
              <a:off x="926756" y="2250533"/>
              <a:ext cx="0" cy="51575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flipH="1">
              <a:off x="2060664" y="1906625"/>
              <a:ext cx="760358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flipH="1">
              <a:off x="2079241" y="1933723"/>
              <a:ext cx="0" cy="34390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flipV="1">
              <a:off x="907301" y="2234121"/>
              <a:ext cx="1800000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Прямая со стрелкой 53"/>
            <p:cNvCxnSpPr/>
            <p:nvPr/>
          </p:nvCxnSpPr>
          <p:spPr>
            <a:xfrm>
              <a:off x="2693948" y="2247293"/>
              <a:ext cx="0" cy="51575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611243" y="2770364"/>
            <a:ext cx="964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a</a:t>
            </a:r>
            <a:r>
              <a:rPr lang="en-US" sz="3200" dirty="0" smtClean="0"/>
              <a:t>&gt;0</a:t>
            </a:r>
            <a:endParaRPr lang="ru-RU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2631358" y="2747669"/>
            <a:ext cx="964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a</a:t>
            </a:r>
            <a:r>
              <a:rPr lang="en-US" sz="3200" dirty="0" smtClean="0"/>
              <a:t>&lt;0</a:t>
            </a:r>
            <a:endParaRPr lang="ru-RU" sz="3200" dirty="0"/>
          </a:p>
        </p:txBody>
      </p:sp>
      <p:cxnSp>
        <p:nvCxnSpPr>
          <p:cNvPr id="58" name="Прямая со стрелкой 57"/>
          <p:cNvCxnSpPr/>
          <p:nvPr/>
        </p:nvCxnSpPr>
        <p:spPr>
          <a:xfrm>
            <a:off x="962423" y="3278423"/>
            <a:ext cx="0" cy="51575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>
            <a:off x="3326860" y="3333545"/>
            <a:ext cx="3007" cy="186751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60867" y="4266109"/>
            <a:ext cx="1006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или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98222" y="4700719"/>
                <a:ext cx="30198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x=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sz="3200" dirty="0" smtClean="0"/>
                  <a:t>rccos</a:t>
                </a:r>
                <a:r>
                  <a:rPr lang="en-US" sz="3200" i="1" dirty="0" smtClean="0"/>
                  <a:t>a</a:t>
                </a:r>
                <a:r>
                  <a:rPr lang="en-US" sz="3200" dirty="0" smtClean="0"/>
                  <a:t>+2</a:t>
                </a:r>
                <a:r>
                  <a:rPr lang="el-GR" sz="3200" dirty="0" smtClean="0"/>
                  <a:t>π</a:t>
                </a:r>
                <a:r>
                  <a:rPr lang="en-US" sz="3200" dirty="0" smtClean="0"/>
                  <a:t>n</a:t>
                </a:r>
                <a:endParaRPr lang="ru-RU" sz="3200" i="1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22" y="4700719"/>
                <a:ext cx="3019847" cy="584775"/>
              </a:xfrm>
              <a:prstGeom prst="rect">
                <a:avLst/>
              </a:prstGeom>
              <a:blipFill rotWithShape="0">
                <a:blip r:embed="rId5"/>
                <a:stretch>
                  <a:fillRect l="-5051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94981" y="5086581"/>
                <a:ext cx="30198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x=</a:t>
                </a:r>
                <a:r>
                  <a:rPr lang="ru-RU" sz="3200" dirty="0" smtClean="0"/>
                  <a:t>-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sz="3200" dirty="0" smtClean="0"/>
                  <a:t>rccos</a:t>
                </a:r>
                <a:r>
                  <a:rPr lang="en-US" sz="3200" i="1" dirty="0" smtClean="0"/>
                  <a:t>a</a:t>
                </a:r>
                <a:r>
                  <a:rPr lang="en-US" sz="3200" dirty="0" smtClean="0"/>
                  <a:t>+2</a:t>
                </a:r>
                <a:r>
                  <a:rPr lang="el-GR" sz="3200" dirty="0" smtClean="0"/>
                  <a:t>π</a:t>
                </a:r>
                <a:r>
                  <a:rPr lang="en-US" sz="3200" dirty="0" smtClean="0"/>
                  <a:t>n</a:t>
                </a:r>
                <a:endParaRPr lang="ru-RU" sz="3200" i="1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81" y="5086581"/>
                <a:ext cx="3019847" cy="584775"/>
              </a:xfrm>
              <a:prstGeom prst="rect">
                <a:avLst/>
              </a:prstGeom>
              <a:blipFill rotWithShape="0">
                <a:blip r:embed="rId6"/>
                <a:stretch>
                  <a:fillRect l="-5253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Скругленный прямоугольник 71"/>
          <p:cNvSpPr/>
          <p:nvPr/>
        </p:nvSpPr>
        <p:spPr>
          <a:xfrm>
            <a:off x="29714" y="4773062"/>
            <a:ext cx="2774862" cy="1005169"/>
          </a:xfrm>
          <a:prstGeom prst="roundRect">
            <a:avLst/>
          </a:prstGeom>
          <a:solidFill>
            <a:srgbClr val="FF66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4670868" y="5488546"/>
            <a:ext cx="1006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или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3413859" y="6267301"/>
                <a:ext cx="472983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x=</a:t>
                </a:r>
                <a:r>
                  <a:rPr lang="ru-RU" sz="3200" dirty="0" smtClean="0"/>
                  <a:t> </a:t>
                </a:r>
                <a14:m>
                  <m:oMath xmlns:m="http://schemas.openxmlformats.org/officeDocument/2006/math">
                    <m:r>
                      <a:rPr 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ru-R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32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sz="3200" dirty="0" smtClean="0"/>
                  <a:t>rccos|</a:t>
                </a:r>
                <a:r>
                  <a:rPr lang="en-US" sz="3200" i="1" dirty="0" smtClean="0"/>
                  <a:t>a</a:t>
                </a:r>
                <a:r>
                  <a:rPr lang="en-US" sz="3200" dirty="0" smtClean="0"/>
                  <a:t>|)+2</a:t>
                </a:r>
                <a:r>
                  <a:rPr lang="el-GR" sz="3200" dirty="0" smtClean="0"/>
                  <a:t>π</a:t>
                </a:r>
                <a:r>
                  <a:rPr lang="en-US" sz="3200" dirty="0" smtClean="0"/>
                  <a:t>n</a:t>
                </a:r>
                <a:endParaRPr lang="ru-RU" sz="3200" i="1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859" y="6267301"/>
                <a:ext cx="4729831" cy="584775"/>
              </a:xfrm>
              <a:prstGeom prst="rect">
                <a:avLst/>
              </a:prstGeom>
              <a:blipFill rotWithShape="0">
                <a:blip r:embed="rId7"/>
                <a:stretch>
                  <a:fillRect l="-3222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Левая круглая скобка 78"/>
          <p:cNvSpPr/>
          <p:nvPr/>
        </p:nvSpPr>
        <p:spPr>
          <a:xfrm>
            <a:off x="101464" y="4870337"/>
            <a:ext cx="248732" cy="817660"/>
          </a:xfrm>
          <a:prstGeom prst="lef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0" name="Левая круглая скобка 79"/>
          <p:cNvSpPr/>
          <p:nvPr/>
        </p:nvSpPr>
        <p:spPr>
          <a:xfrm>
            <a:off x="3386172" y="5976045"/>
            <a:ext cx="248732" cy="817660"/>
          </a:xfrm>
          <a:prstGeom prst="lef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9396261" y="4993106"/>
                <a:ext cx="244329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 smtClean="0"/>
                  <a:t>n </a:t>
                </a:r>
                <a14:m>
                  <m:oMath xmlns:m="http://schemas.openxmlformats.org/officeDocument/2006/math">
                    <m:r>
                      <a:rPr lang="en-US" sz="7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7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</m:oMath>
                </a14:m>
                <a:endParaRPr lang="ru-RU" sz="7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6261" y="4993106"/>
                <a:ext cx="2443292" cy="1200329"/>
              </a:xfrm>
              <a:prstGeom prst="rect">
                <a:avLst/>
              </a:prstGeom>
              <a:blipFill rotWithShape="0">
                <a:blip r:embed="rId8"/>
                <a:stretch>
                  <a:fillRect l="-18703" t="-19289" b="-411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Скругленный прямоугольник 77"/>
          <p:cNvSpPr/>
          <p:nvPr/>
        </p:nvSpPr>
        <p:spPr>
          <a:xfrm>
            <a:off x="3173538" y="5853529"/>
            <a:ext cx="5082421" cy="935474"/>
          </a:xfrm>
          <a:prstGeom prst="roundRect">
            <a:avLst/>
          </a:prstGeom>
          <a:solidFill>
            <a:srgbClr val="66FF66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80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5" grpId="0" animBg="1"/>
      <p:bldP spid="74" grpId="0"/>
      <p:bldP spid="61" grpId="0"/>
      <p:bldP spid="64" grpId="0" animBg="1"/>
      <p:bldP spid="4" grpId="0"/>
      <p:bldP spid="10" grpId="0"/>
      <p:bldP spid="11" grpId="0"/>
      <p:bldP spid="13" grpId="0"/>
      <p:bldP spid="37" grpId="0"/>
      <p:bldP spid="38" grpId="0"/>
      <p:bldP spid="39" grpId="0"/>
      <p:bldP spid="43" grpId="0"/>
      <p:bldP spid="44" grpId="0"/>
      <p:bldP spid="45" grpId="0"/>
      <p:bldP spid="46" grpId="0" animBg="1"/>
      <p:bldP spid="47" grpId="0"/>
      <p:bldP spid="56" grpId="0"/>
      <p:bldP spid="57" grpId="0"/>
      <p:bldP spid="66" grpId="0"/>
      <p:bldP spid="70" grpId="0"/>
      <p:bldP spid="71" grpId="0"/>
      <p:bldP spid="72" grpId="0" animBg="1"/>
      <p:bldP spid="73" grpId="0"/>
      <p:bldP spid="76" grpId="0"/>
      <p:bldP spid="79" grpId="0" animBg="1"/>
      <p:bldP spid="80" grpId="0" animBg="1"/>
      <p:bldP spid="81" grpId="0"/>
      <p:bldP spid="81" grpId="1"/>
      <p:bldP spid="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3427119" y="5798424"/>
                <a:ext cx="437673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x=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sz="3200" dirty="0" smtClean="0"/>
                  <a:t>rcsin|</a:t>
                </a:r>
                <a:r>
                  <a:rPr lang="en-US" sz="3200" i="1" dirty="0" smtClean="0"/>
                  <a:t>a</a:t>
                </a:r>
                <a:r>
                  <a:rPr lang="en-US" sz="3200" dirty="0" smtClean="0"/>
                  <a:t>|+2</a:t>
                </a:r>
                <a:r>
                  <a:rPr lang="el-GR" sz="3200" dirty="0" smtClean="0"/>
                  <a:t>π</a:t>
                </a:r>
                <a:r>
                  <a:rPr lang="en-US" sz="3200" dirty="0" smtClean="0"/>
                  <a:t>n</a:t>
                </a:r>
                <a:endParaRPr lang="ru-RU" sz="3200" i="1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7119" y="5798424"/>
                <a:ext cx="4376739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3482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3203095" y="5103222"/>
                <a:ext cx="47186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x=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sz="3200" dirty="0" smtClean="0"/>
                  <a:t>rcsin|</a:t>
                </a:r>
                <a:r>
                  <a:rPr lang="en-US" sz="3200" i="1" dirty="0" smtClean="0"/>
                  <a:t>a</a:t>
                </a:r>
                <a:r>
                  <a:rPr lang="en-US" sz="3200" dirty="0" smtClean="0"/>
                  <a:t>|+</a:t>
                </a:r>
                <a:r>
                  <a:rPr lang="el-GR" sz="3200" dirty="0" smtClean="0"/>
                  <a:t>π</a:t>
                </a:r>
                <a:r>
                  <a:rPr lang="en-US" sz="3200" dirty="0" smtClean="0"/>
                  <a:t>n</a:t>
                </a:r>
                <a:endParaRPr lang="ru-RU" sz="3200" i="1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095" y="5103222"/>
                <a:ext cx="4718663" cy="584775"/>
              </a:xfrm>
              <a:prstGeom prst="rect">
                <a:avLst/>
              </a:prstGeom>
              <a:blipFill rotWithShape="0">
                <a:blip r:embed="rId3"/>
                <a:stretch>
                  <a:fillRect l="-3226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Скругленный прямоугольник 64"/>
          <p:cNvSpPr/>
          <p:nvPr/>
        </p:nvSpPr>
        <p:spPr>
          <a:xfrm>
            <a:off x="3293640" y="5100021"/>
            <a:ext cx="4282598" cy="586897"/>
          </a:xfrm>
          <a:prstGeom prst="roundRect">
            <a:avLst/>
          </a:prstGeom>
          <a:solidFill>
            <a:srgbClr val="66FF66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01463" y="3789559"/>
                <a:ext cx="349452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X=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3200" dirty="0" smtClean="0"/>
                  <a:t>arcsin</a:t>
                </a:r>
                <a:r>
                  <a:rPr lang="en-US" sz="3200" i="1" dirty="0" smtClean="0"/>
                  <a:t>a</a:t>
                </a:r>
                <a:r>
                  <a:rPr lang="en-US" sz="3200" dirty="0" smtClean="0"/>
                  <a:t>+</a:t>
                </a:r>
                <a:r>
                  <a:rPr lang="el-GR" sz="3200" dirty="0" smtClean="0"/>
                  <a:t>π</a:t>
                </a:r>
                <a:r>
                  <a:rPr lang="en-US" sz="3200" dirty="0" smtClean="0"/>
                  <a:t>n</a:t>
                </a:r>
                <a:endParaRPr lang="ru-RU" sz="3200" i="1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63" y="3789559"/>
                <a:ext cx="3494529" cy="584775"/>
              </a:xfrm>
              <a:prstGeom prst="rect">
                <a:avLst/>
              </a:prstGeom>
              <a:blipFill rotWithShape="0">
                <a:blip r:embed="rId4"/>
                <a:stretch>
                  <a:fillRect l="-3665" t="-13542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Скругленный прямоугольник 63"/>
          <p:cNvSpPr/>
          <p:nvPr/>
        </p:nvSpPr>
        <p:spPr>
          <a:xfrm>
            <a:off x="74940" y="3797383"/>
            <a:ext cx="3225396" cy="505566"/>
          </a:xfrm>
          <a:prstGeom prst="roundRect">
            <a:avLst/>
          </a:prstGeom>
          <a:solidFill>
            <a:srgbClr val="FF66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98222" y="4700719"/>
                <a:ext cx="30198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x=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sz="3200" dirty="0" smtClean="0"/>
                  <a:t>rcsin</a:t>
                </a:r>
                <a:r>
                  <a:rPr lang="en-US" sz="3200" i="1" dirty="0" smtClean="0"/>
                  <a:t>a</a:t>
                </a:r>
                <a:r>
                  <a:rPr lang="en-US" sz="3200" dirty="0" smtClean="0"/>
                  <a:t>+2</a:t>
                </a:r>
                <a:r>
                  <a:rPr lang="el-GR" sz="3200" dirty="0" smtClean="0"/>
                  <a:t>π</a:t>
                </a:r>
                <a:r>
                  <a:rPr lang="en-US" sz="3200" dirty="0" smtClean="0"/>
                  <a:t>n</a:t>
                </a:r>
                <a:endParaRPr lang="ru-RU" sz="3200" i="1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22" y="4700719"/>
                <a:ext cx="3019847" cy="584775"/>
              </a:xfrm>
              <a:prstGeom prst="rect">
                <a:avLst/>
              </a:prstGeom>
              <a:blipFill rotWithShape="0">
                <a:blip r:embed="rId5"/>
                <a:stretch>
                  <a:fillRect l="-5051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95462" y="5161412"/>
                <a:ext cx="30198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x=</a:t>
                </a:r>
                <a:r>
                  <a:rPr lang="el-GR" sz="3200" dirty="0" smtClean="0"/>
                  <a:t>π</a:t>
                </a:r>
                <a:r>
                  <a:rPr lang="ru-RU" sz="3200" dirty="0" smtClean="0"/>
                  <a:t>-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sz="3200" dirty="0" smtClean="0"/>
                  <a:t>rcsin</a:t>
                </a:r>
                <a:r>
                  <a:rPr lang="en-US" sz="3200" i="1" dirty="0" smtClean="0"/>
                  <a:t>a</a:t>
                </a:r>
                <a:r>
                  <a:rPr lang="en-US" sz="3200" dirty="0" smtClean="0"/>
                  <a:t>+2</a:t>
                </a:r>
                <a:r>
                  <a:rPr lang="el-GR" sz="3200" dirty="0" smtClean="0"/>
                  <a:t>π</a:t>
                </a:r>
                <a:r>
                  <a:rPr lang="en-US" sz="3200" dirty="0" smtClean="0"/>
                  <a:t>n</a:t>
                </a:r>
                <a:endParaRPr lang="ru-RU" sz="3200" i="1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62" y="5161412"/>
                <a:ext cx="3019847" cy="584775"/>
              </a:xfrm>
              <a:prstGeom prst="rect">
                <a:avLst/>
              </a:prstGeom>
              <a:blipFill rotWithShape="0">
                <a:blip r:embed="rId6"/>
                <a:stretch>
                  <a:fillRect l="-5253" t="-12500" r="-2424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803820" y="154546"/>
            <a:ext cx="2756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sin x = </a:t>
            </a:r>
            <a:r>
              <a:rPr lang="en-US" sz="5400" i="1" dirty="0" smtClean="0"/>
              <a:t>a</a:t>
            </a:r>
            <a:endParaRPr lang="ru-RU" sz="5400" i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529281" y="1077876"/>
            <a:ext cx="759853" cy="40817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7200000">
            <a:off x="3844207" y="1050395"/>
            <a:ext cx="759853" cy="40817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96677" y="1318627"/>
            <a:ext cx="2756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|</a:t>
            </a:r>
            <a:r>
              <a:rPr lang="en-US" sz="5400" i="1" dirty="0"/>
              <a:t>a</a:t>
            </a:r>
            <a:r>
              <a:rPr lang="en-US" sz="5400" dirty="0" smtClean="0"/>
              <a:t>|≤1</a:t>
            </a:r>
            <a:endParaRPr lang="ru-RU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8202011" y="1315384"/>
            <a:ext cx="21130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|</a:t>
            </a:r>
            <a:r>
              <a:rPr lang="en-US" sz="5400" i="1" dirty="0"/>
              <a:t>a</a:t>
            </a:r>
            <a:r>
              <a:rPr lang="en-US" sz="5400" dirty="0" smtClean="0"/>
              <a:t>|&gt;1</a:t>
            </a:r>
            <a:endParaRPr lang="ru-RU" sz="54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9938498" y="2203044"/>
            <a:ext cx="759853" cy="40817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163754" y="2498916"/>
            <a:ext cx="2443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к</a:t>
            </a:r>
            <a:r>
              <a:rPr lang="ru-RU" sz="3200" dirty="0" smtClean="0"/>
              <a:t>орней нет</a:t>
            </a:r>
            <a:endParaRPr lang="ru-RU" sz="3200" dirty="0"/>
          </a:p>
        </p:txBody>
      </p:sp>
      <p:grpSp>
        <p:nvGrpSpPr>
          <p:cNvPr id="36" name="Группа 35"/>
          <p:cNvGrpSpPr/>
          <p:nvPr/>
        </p:nvGrpSpPr>
        <p:grpSpPr>
          <a:xfrm>
            <a:off x="5193955" y="1898053"/>
            <a:ext cx="3213320" cy="1393033"/>
            <a:chOff x="4590841" y="1878598"/>
            <a:chExt cx="3213320" cy="1393033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4590841" y="1906621"/>
              <a:ext cx="1908000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H="1">
              <a:off x="6479386" y="1878598"/>
              <a:ext cx="0" cy="34390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V="1">
              <a:off x="4996161" y="2237361"/>
              <a:ext cx="2808000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>
              <a:off x="5015617" y="2253570"/>
              <a:ext cx="0" cy="39600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>
              <a:off x="6471520" y="2250329"/>
              <a:ext cx="0" cy="72000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>
              <a:off x="7791239" y="2227631"/>
              <a:ext cx="0" cy="104400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4936804" y="2446103"/>
            <a:ext cx="1727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sin x = </a:t>
            </a:r>
            <a:r>
              <a:rPr lang="ru-RU" sz="3200" dirty="0" smtClean="0"/>
              <a:t>-1</a:t>
            </a:r>
            <a:endParaRPr lang="ru-RU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6528899" y="2851418"/>
            <a:ext cx="1727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sin x = </a:t>
            </a:r>
            <a:r>
              <a:rPr lang="ru-RU" sz="3200" dirty="0" smtClean="0"/>
              <a:t>0</a:t>
            </a:r>
            <a:endParaRPr lang="ru-RU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8279879" y="3084889"/>
            <a:ext cx="1727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sin x = </a:t>
            </a:r>
            <a:r>
              <a:rPr lang="ru-RU" sz="3200" dirty="0" smtClean="0"/>
              <a:t>1</a:t>
            </a:r>
            <a:endParaRPr lang="ru-RU" sz="3200" dirty="0"/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5615489" y="2989630"/>
            <a:ext cx="0" cy="39600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7071399" y="3414403"/>
            <a:ext cx="0" cy="39600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8955315" y="3605716"/>
            <a:ext cx="0" cy="39600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342545" y="3221080"/>
            <a:ext cx="25882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x = -</a:t>
            </a:r>
            <a:r>
              <a:rPr lang="ru-RU" sz="3200" dirty="0" smtClean="0"/>
              <a:t>π</a:t>
            </a:r>
            <a:r>
              <a:rPr lang="en-US" sz="3200" dirty="0" smtClean="0"/>
              <a:t>/2</a:t>
            </a:r>
            <a:r>
              <a:rPr lang="ru-RU" sz="3200" dirty="0" smtClean="0"/>
              <a:t> + </a:t>
            </a:r>
            <a:r>
              <a:rPr lang="en-US" sz="3200" dirty="0" smtClean="0"/>
              <a:t>2</a:t>
            </a:r>
            <a:r>
              <a:rPr lang="el-GR" sz="3200" dirty="0" smtClean="0"/>
              <a:t>π</a:t>
            </a:r>
            <a:r>
              <a:rPr lang="en-US" sz="3200" dirty="0" smtClean="0"/>
              <a:t>n</a:t>
            </a:r>
            <a:endParaRPr lang="ru-RU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6642386" y="3665307"/>
            <a:ext cx="135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x = </a:t>
            </a:r>
            <a:r>
              <a:rPr lang="el-GR" sz="3200" dirty="0" smtClean="0"/>
              <a:t>π</a:t>
            </a:r>
            <a:r>
              <a:rPr lang="en-US" sz="3200" dirty="0" smtClean="0"/>
              <a:t>n</a:t>
            </a:r>
            <a:endParaRPr lang="ru-RU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8143691" y="3843651"/>
            <a:ext cx="2362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x = </a:t>
            </a:r>
            <a:r>
              <a:rPr lang="el-GR" sz="3200" dirty="0" smtClean="0"/>
              <a:t>π</a:t>
            </a:r>
            <a:r>
              <a:rPr lang="en-US" sz="3200" dirty="0" smtClean="0"/>
              <a:t>/2+2</a:t>
            </a:r>
            <a:r>
              <a:rPr lang="el-GR" sz="3200" dirty="0" smtClean="0"/>
              <a:t>π</a:t>
            </a:r>
            <a:r>
              <a:rPr lang="en-US" sz="3200" dirty="0" smtClean="0"/>
              <a:t>n</a:t>
            </a:r>
            <a:endParaRPr lang="ru-RU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5860886" y="4285562"/>
            <a:ext cx="3031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частные случаи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907301" y="1906625"/>
            <a:ext cx="1913721" cy="859667"/>
            <a:chOff x="907301" y="1906625"/>
            <a:chExt cx="1913721" cy="859667"/>
          </a:xfrm>
        </p:grpSpPr>
        <p:cxnSp>
          <p:nvCxnSpPr>
            <p:cNvPr id="14" name="Прямая со стрелкой 13"/>
            <p:cNvCxnSpPr/>
            <p:nvPr/>
          </p:nvCxnSpPr>
          <p:spPr>
            <a:xfrm>
              <a:off x="926756" y="2250533"/>
              <a:ext cx="0" cy="51575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flipH="1">
              <a:off x="2060664" y="1906625"/>
              <a:ext cx="760358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flipH="1">
              <a:off x="2079241" y="1933723"/>
              <a:ext cx="0" cy="34390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flipV="1">
              <a:off x="907301" y="2234121"/>
              <a:ext cx="1800000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Прямая со стрелкой 53"/>
            <p:cNvCxnSpPr/>
            <p:nvPr/>
          </p:nvCxnSpPr>
          <p:spPr>
            <a:xfrm>
              <a:off x="2693948" y="2247293"/>
              <a:ext cx="0" cy="51575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611243" y="2770364"/>
            <a:ext cx="964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a</a:t>
            </a:r>
            <a:r>
              <a:rPr lang="en-US" sz="3200" dirty="0" smtClean="0"/>
              <a:t>&gt;0</a:t>
            </a:r>
            <a:endParaRPr lang="ru-RU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2767543" y="2747669"/>
            <a:ext cx="964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a</a:t>
            </a:r>
            <a:r>
              <a:rPr lang="en-US" sz="3200" dirty="0" smtClean="0"/>
              <a:t>&lt;0</a:t>
            </a:r>
            <a:endParaRPr lang="ru-RU" sz="3200" dirty="0"/>
          </a:p>
        </p:txBody>
      </p:sp>
      <p:cxnSp>
        <p:nvCxnSpPr>
          <p:cNvPr id="58" name="Прямая со стрелкой 57"/>
          <p:cNvCxnSpPr/>
          <p:nvPr/>
        </p:nvCxnSpPr>
        <p:spPr>
          <a:xfrm>
            <a:off x="962423" y="3278423"/>
            <a:ext cx="0" cy="51575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>
            <a:off x="3443590" y="3236270"/>
            <a:ext cx="3007" cy="186751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60867" y="4266109"/>
            <a:ext cx="1006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или</a:t>
            </a:r>
            <a:endParaRPr lang="ru-RU" sz="3200" dirty="0"/>
          </a:p>
        </p:txBody>
      </p:sp>
      <p:sp>
        <p:nvSpPr>
          <p:cNvPr id="73" name="TextBox 72"/>
          <p:cNvSpPr txBox="1"/>
          <p:nvPr/>
        </p:nvSpPr>
        <p:spPr>
          <a:xfrm>
            <a:off x="4670868" y="5488546"/>
            <a:ext cx="1006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или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3413860" y="6267301"/>
                <a:ext cx="450789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x=</a:t>
                </a:r>
                <a:r>
                  <a:rPr lang="ru-RU" sz="3200" dirty="0" smtClean="0"/>
                  <a:t> </a:t>
                </a:r>
                <a14:m>
                  <m:oMath xmlns:m="http://schemas.openxmlformats.org/officeDocument/2006/math">
                    <m:r>
                      <a:rPr 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ru-R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32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sz="3200" dirty="0" smtClean="0"/>
                  <a:t>rcsin|</a:t>
                </a:r>
                <a:r>
                  <a:rPr lang="en-US" sz="3200" i="1" dirty="0" smtClean="0"/>
                  <a:t>a</a:t>
                </a:r>
                <a:r>
                  <a:rPr lang="en-US" sz="3200" dirty="0" smtClean="0"/>
                  <a:t>|)+2</a:t>
                </a:r>
                <a:r>
                  <a:rPr lang="el-GR" sz="3200" dirty="0" smtClean="0"/>
                  <a:t>π</a:t>
                </a:r>
                <a:r>
                  <a:rPr lang="en-US" sz="3200" dirty="0" smtClean="0"/>
                  <a:t>n</a:t>
                </a:r>
                <a:endParaRPr lang="ru-RU" sz="3200" i="1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860" y="6267301"/>
                <a:ext cx="4507898" cy="584775"/>
              </a:xfrm>
              <a:prstGeom prst="rect">
                <a:avLst/>
              </a:prstGeom>
              <a:blipFill rotWithShape="0">
                <a:blip r:embed="rId7"/>
                <a:stretch>
                  <a:fillRect l="-3378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Левая круглая скобка 78"/>
          <p:cNvSpPr/>
          <p:nvPr/>
        </p:nvSpPr>
        <p:spPr>
          <a:xfrm>
            <a:off x="101464" y="4870337"/>
            <a:ext cx="248732" cy="817660"/>
          </a:xfrm>
          <a:prstGeom prst="lef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0" name="Левая круглая скобка 79"/>
          <p:cNvSpPr/>
          <p:nvPr/>
        </p:nvSpPr>
        <p:spPr>
          <a:xfrm>
            <a:off x="3386172" y="5976045"/>
            <a:ext cx="248732" cy="817660"/>
          </a:xfrm>
          <a:prstGeom prst="lef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9396261" y="4993106"/>
                <a:ext cx="244329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 smtClean="0"/>
                  <a:t>n </a:t>
                </a:r>
                <a14:m>
                  <m:oMath xmlns:m="http://schemas.openxmlformats.org/officeDocument/2006/math">
                    <m:r>
                      <a:rPr lang="en-US" sz="7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7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</m:oMath>
                </a14:m>
                <a:endParaRPr lang="ru-RU" sz="7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6261" y="4993106"/>
                <a:ext cx="2443292" cy="1200329"/>
              </a:xfrm>
              <a:prstGeom prst="rect">
                <a:avLst/>
              </a:prstGeom>
              <a:blipFill rotWithShape="0">
                <a:blip r:embed="rId8"/>
                <a:stretch>
                  <a:fillRect l="-18703" t="-19289" b="-411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Скругленный прямоугольник 45"/>
          <p:cNvSpPr/>
          <p:nvPr/>
        </p:nvSpPr>
        <p:spPr>
          <a:xfrm>
            <a:off x="4469882" y="2533398"/>
            <a:ext cx="5892736" cy="2336939"/>
          </a:xfrm>
          <a:prstGeom prst="roundRect">
            <a:avLst/>
          </a:prstGeom>
          <a:solidFill>
            <a:srgbClr val="5B9BD5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29714" y="4773062"/>
            <a:ext cx="2997800" cy="1005169"/>
          </a:xfrm>
          <a:prstGeom prst="roundRect">
            <a:avLst/>
          </a:prstGeom>
          <a:solidFill>
            <a:srgbClr val="FF66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3173538" y="5853529"/>
            <a:ext cx="4646197" cy="935474"/>
          </a:xfrm>
          <a:prstGeom prst="roundRect">
            <a:avLst/>
          </a:prstGeom>
          <a:solidFill>
            <a:srgbClr val="66FF66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80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62" grpId="0"/>
      <p:bldP spid="65" grpId="0" animBg="1"/>
      <p:bldP spid="61" grpId="0"/>
      <p:bldP spid="64" grpId="0" animBg="1"/>
      <p:bldP spid="70" grpId="0"/>
      <p:bldP spid="71" grpId="0"/>
      <p:bldP spid="4" grpId="0"/>
      <p:bldP spid="10" grpId="0"/>
      <p:bldP spid="11" grpId="0"/>
      <p:bldP spid="13" grpId="0"/>
      <p:bldP spid="37" grpId="0"/>
      <p:bldP spid="38" grpId="0"/>
      <p:bldP spid="39" grpId="0"/>
      <p:bldP spid="43" grpId="0"/>
      <p:bldP spid="44" grpId="0"/>
      <p:bldP spid="45" grpId="0"/>
      <p:bldP spid="47" grpId="0"/>
      <p:bldP spid="56" grpId="0"/>
      <p:bldP spid="57" grpId="0"/>
      <p:bldP spid="66" grpId="0"/>
      <p:bldP spid="73" grpId="0"/>
      <p:bldP spid="76" grpId="0"/>
      <p:bldP spid="79" grpId="0" animBg="1"/>
      <p:bldP spid="80" grpId="0" animBg="1"/>
      <p:bldP spid="81" grpId="0"/>
      <p:bldP spid="81" grpId="1"/>
      <p:bldP spid="46" grpId="0" animBg="1"/>
      <p:bldP spid="72" grpId="0" animBg="1"/>
      <p:bldP spid="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3427119" y="5646024"/>
                <a:ext cx="437673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x=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sz="3200" dirty="0" smtClean="0"/>
                  <a:t>rctg|</a:t>
                </a:r>
                <a:r>
                  <a:rPr lang="en-US" sz="3200" i="1" dirty="0" smtClean="0"/>
                  <a:t>a</a:t>
                </a:r>
                <a:r>
                  <a:rPr lang="en-US" sz="3200" dirty="0" smtClean="0"/>
                  <a:t>|+2</a:t>
                </a:r>
                <a:r>
                  <a:rPr lang="el-GR" sz="3200" dirty="0" smtClean="0"/>
                  <a:t>π</a:t>
                </a:r>
                <a:r>
                  <a:rPr lang="en-US" sz="3200" dirty="0" smtClean="0"/>
                  <a:t>n</a:t>
                </a:r>
                <a:endParaRPr lang="ru-RU" sz="3200" i="1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7119" y="5646024"/>
                <a:ext cx="4376739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3482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3869846" y="4741272"/>
                <a:ext cx="363076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x=</a:t>
                </a:r>
                <a14:m>
                  <m:oMath xmlns:m="http://schemas.openxmlformats.org/officeDocument/2006/math">
                    <m:r>
                      <a:rPr lang="en-US" sz="32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sz="3200" dirty="0" smtClean="0"/>
                  <a:t>rctg|</a:t>
                </a:r>
                <a:r>
                  <a:rPr lang="en-US" sz="3200" i="1" dirty="0" smtClean="0"/>
                  <a:t>a</a:t>
                </a:r>
                <a:r>
                  <a:rPr lang="en-US" sz="3200" dirty="0" smtClean="0"/>
                  <a:t>|+</a:t>
                </a:r>
                <a:r>
                  <a:rPr lang="el-GR" sz="3200" dirty="0" smtClean="0"/>
                  <a:t>π</a:t>
                </a:r>
                <a:r>
                  <a:rPr lang="en-US" sz="3200" dirty="0" smtClean="0"/>
                  <a:t>n</a:t>
                </a:r>
                <a:endParaRPr lang="ru-RU" sz="3200" i="1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9846" y="4741272"/>
                <a:ext cx="3630766" cy="584775"/>
              </a:xfrm>
              <a:prstGeom prst="rect">
                <a:avLst/>
              </a:prstGeom>
              <a:blipFill rotWithShape="0">
                <a:blip r:embed="rId3"/>
                <a:stretch>
                  <a:fillRect l="-4370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Скругленный прямоугольник 64"/>
          <p:cNvSpPr/>
          <p:nvPr/>
        </p:nvSpPr>
        <p:spPr>
          <a:xfrm>
            <a:off x="3293640" y="4738071"/>
            <a:ext cx="4282598" cy="586897"/>
          </a:xfrm>
          <a:prstGeom prst="roundRect">
            <a:avLst/>
          </a:prstGeom>
          <a:solidFill>
            <a:srgbClr val="66FF66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98222" y="4700719"/>
                <a:ext cx="30198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x=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sz="3200" dirty="0" smtClean="0"/>
                  <a:t>rcstg</a:t>
                </a:r>
                <a:r>
                  <a:rPr lang="en-US" sz="3200" i="1" dirty="0" smtClean="0"/>
                  <a:t>a</a:t>
                </a:r>
                <a:r>
                  <a:rPr lang="en-US" sz="3200" dirty="0" smtClean="0"/>
                  <a:t>+2</a:t>
                </a:r>
                <a:r>
                  <a:rPr lang="el-GR" sz="3200" dirty="0" smtClean="0"/>
                  <a:t>π</a:t>
                </a:r>
                <a:r>
                  <a:rPr lang="en-US" sz="3200" dirty="0" smtClean="0"/>
                  <a:t>n</a:t>
                </a:r>
                <a:endParaRPr lang="ru-RU" sz="3200" i="1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22" y="4700719"/>
                <a:ext cx="3019847" cy="584775"/>
              </a:xfrm>
              <a:prstGeom prst="rect">
                <a:avLst/>
              </a:prstGeom>
              <a:blipFill rotWithShape="0">
                <a:blip r:embed="rId4"/>
                <a:stretch>
                  <a:fillRect l="-5051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301714" y="3390957"/>
            <a:ext cx="3494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  <a:r>
              <a:rPr lang="en-US" sz="3200" dirty="0" smtClean="0"/>
              <a:t>=</a:t>
            </a:r>
            <a:r>
              <a:rPr lang="en-US" sz="3200" dirty="0" err="1" smtClean="0"/>
              <a:t>arctg</a:t>
            </a:r>
            <a:r>
              <a:rPr lang="en-US" sz="3200" i="1" dirty="0" err="1" smtClean="0"/>
              <a:t>a</a:t>
            </a:r>
            <a:r>
              <a:rPr lang="en-US" sz="3200" dirty="0" smtClean="0"/>
              <a:t>+</a:t>
            </a:r>
            <a:r>
              <a:rPr lang="el-GR" sz="3200" dirty="0" smtClean="0"/>
              <a:t>π</a:t>
            </a:r>
            <a:r>
              <a:rPr lang="en-US" sz="3200" dirty="0" smtClean="0"/>
              <a:t>n</a:t>
            </a:r>
            <a:endParaRPr lang="ru-RU" sz="3200" i="1" dirty="0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01714" y="3471589"/>
            <a:ext cx="2725800" cy="505566"/>
          </a:xfrm>
          <a:prstGeom prst="roundRect">
            <a:avLst/>
          </a:prstGeom>
          <a:solidFill>
            <a:srgbClr val="FF66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949625" y="1789546"/>
            <a:ext cx="5892736" cy="2000013"/>
          </a:xfrm>
          <a:prstGeom prst="roundRect">
            <a:avLst/>
          </a:prstGeom>
          <a:solidFill>
            <a:srgbClr val="5B9BD5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95462" y="5161412"/>
                <a:ext cx="30198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x=</a:t>
                </a:r>
                <a:r>
                  <a:rPr lang="el-GR" sz="3200" dirty="0" smtClean="0"/>
                  <a:t>π</a:t>
                </a:r>
                <a:r>
                  <a:rPr lang="en-US" sz="3200" dirty="0"/>
                  <a:t>+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sz="3200" dirty="0" smtClean="0"/>
                  <a:t>rctg</a:t>
                </a:r>
                <a:r>
                  <a:rPr lang="en-US" sz="3200" i="1" dirty="0" smtClean="0"/>
                  <a:t>a</a:t>
                </a:r>
                <a:r>
                  <a:rPr lang="en-US" sz="3200" dirty="0" smtClean="0"/>
                  <a:t>+2</a:t>
                </a:r>
                <a:r>
                  <a:rPr lang="el-GR" sz="3200" dirty="0" smtClean="0"/>
                  <a:t>π</a:t>
                </a:r>
                <a:r>
                  <a:rPr lang="en-US" sz="3200" dirty="0" smtClean="0"/>
                  <a:t>n</a:t>
                </a:r>
                <a:endParaRPr lang="ru-RU" sz="3200" i="1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62" y="5161412"/>
                <a:ext cx="3019847" cy="584775"/>
              </a:xfrm>
              <a:prstGeom prst="rect">
                <a:avLst/>
              </a:prstGeom>
              <a:blipFill rotWithShape="0">
                <a:blip r:embed="rId5"/>
                <a:stretch>
                  <a:fillRect l="-5253" t="-12500" r="-404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803820" y="154546"/>
            <a:ext cx="2756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tgx</a:t>
            </a:r>
            <a:r>
              <a:rPr lang="en-US" sz="5400" dirty="0" smtClean="0"/>
              <a:t> = </a:t>
            </a:r>
            <a:r>
              <a:rPr lang="en-US" sz="5400" i="1" dirty="0" smtClean="0"/>
              <a:t>a</a:t>
            </a:r>
            <a:endParaRPr lang="ru-RU" sz="5400" i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529281" y="1077876"/>
            <a:ext cx="759853" cy="40817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7200000">
            <a:off x="3844207" y="1050395"/>
            <a:ext cx="759853" cy="40817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921758" y="1892601"/>
            <a:ext cx="1727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tg</a:t>
            </a:r>
            <a:r>
              <a:rPr lang="en-US" sz="3200" dirty="0" smtClean="0"/>
              <a:t> x = </a:t>
            </a:r>
            <a:r>
              <a:rPr lang="en-US" sz="3200" dirty="0"/>
              <a:t>0</a:t>
            </a:r>
            <a:endParaRPr lang="ru-RU" sz="3200" dirty="0"/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8644439" y="2381660"/>
            <a:ext cx="0" cy="39600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091388" y="2809347"/>
            <a:ext cx="1547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x =</a:t>
            </a:r>
            <a:r>
              <a:rPr lang="el-GR" sz="3200" dirty="0" smtClean="0"/>
              <a:t>π</a:t>
            </a:r>
            <a:r>
              <a:rPr lang="en-US" sz="3200" dirty="0" smtClean="0"/>
              <a:t>n</a:t>
            </a:r>
            <a:endParaRPr lang="ru-RU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7380312" y="3296671"/>
            <a:ext cx="3031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частный случай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2092977" y="1449698"/>
            <a:ext cx="1913721" cy="859667"/>
            <a:chOff x="907301" y="1906625"/>
            <a:chExt cx="1913721" cy="859667"/>
          </a:xfrm>
        </p:grpSpPr>
        <p:cxnSp>
          <p:nvCxnSpPr>
            <p:cNvPr id="14" name="Прямая со стрелкой 13"/>
            <p:cNvCxnSpPr/>
            <p:nvPr/>
          </p:nvCxnSpPr>
          <p:spPr>
            <a:xfrm>
              <a:off x="926756" y="2250533"/>
              <a:ext cx="0" cy="51575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flipH="1">
              <a:off x="2060664" y="1906625"/>
              <a:ext cx="760358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flipH="1">
              <a:off x="2079241" y="1933723"/>
              <a:ext cx="0" cy="34390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flipV="1">
              <a:off x="907301" y="2234121"/>
              <a:ext cx="1800000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Прямая со стрелкой 53"/>
            <p:cNvCxnSpPr/>
            <p:nvPr/>
          </p:nvCxnSpPr>
          <p:spPr>
            <a:xfrm>
              <a:off x="2693948" y="2247293"/>
              <a:ext cx="0" cy="51575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1639943" y="2389364"/>
            <a:ext cx="964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a</a:t>
            </a:r>
            <a:r>
              <a:rPr lang="en-US" sz="3200" dirty="0" smtClean="0"/>
              <a:t>&gt;0</a:t>
            </a:r>
            <a:endParaRPr lang="ru-RU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3796243" y="2366669"/>
            <a:ext cx="964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a</a:t>
            </a:r>
            <a:r>
              <a:rPr lang="en-US" sz="3200" dirty="0" smtClean="0"/>
              <a:t>&lt;0</a:t>
            </a:r>
            <a:endParaRPr lang="ru-RU" sz="3200" dirty="0"/>
          </a:p>
        </p:txBody>
      </p:sp>
      <p:cxnSp>
        <p:nvCxnSpPr>
          <p:cNvPr id="58" name="Прямая со стрелкой 57"/>
          <p:cNvCxnSpPr/>
          <p:nvPr/>
        </p:nvCxnSpPr>
        <p:spPr>
          <a:xfrm>
            <a:off x="1705373" y="2916473"/>
            <a:ext cx="0" cy="51575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>
            <a:off x="3427119" y="3143551"/>
            <a:ext cx="3008" cy="155716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60867" y="4266109"/>
            <a:ext cx="1006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или</a:t>
            </a:r>
            <a:endParaRPr lang="ru-RU" sz="3200" dirty="0"/>
          </a:p>
        </p:txBody>
      </p:sp>
      <p:sp>
        <p:nvSpPr>
          <p:cNvPr id="73" name="TextBox 72"/>
          <p:cNvSpPr txBox="1"/>
          <p:nvPr/>
        </p:nvSpPr>
        <p:spPr>
          <a:xfrm>
            <a:off x="4670868" y="5126596"/>
            <a:ext cx="1006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или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3413860" y="6057751"/>
                <a:ext cx="450789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x=</a:t>
                </a:r>
                <a:r>
                  <a:rPr lang="ru-RU" sz="3200" dirty="0" smtClean="0"/>
                  <a:t> </a:t>
                </a:r>
                <a14:m>
                  <m:oMath xmlns:m="http://schemas.openxmlformats.org/officeDocument/2006/math">
                    <m:r>
                      <a:rPr 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ru-R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32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sz="3200" dirty="0" smtClean="0"/>
                  <a:t>rctg|</a:t>
                </a:r>
                <a:r>
                  <a:rPr lang="en-US" sz="3200" i="1" dirty="0" smtClean="0"/>
                  <a:t>a</a:t>
                </a:r>
                <a:r>
                  <a:rPr lang="en-US" sz="3200" dirty="0" smtClean="0"/>
                  <a:t>|)+2</a:t>
                </a:r>
                <a:r>
                  <a:rPr lang="el-GR" sz="3200" dirty="0" smtClean="0"/>
                  <a:t>π</a:t>
                </a:r>
                <a:r>
                  <a:rPr lang="en-US" sz="3200" dirty="0" smtClean="0"/>
                  <a:t>n</a:t>
                </a:r>
                <a:endParaRPr lang="ru-RU" sz="3200" i="1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860" y="6057751"/>
                <a:ext cx="4507898" cy="584775"/>
              </a:xfrm>
              <a:prstGeom prst="rect">
                <a:avLst/>
              </a:prstGeom>
              <a:blipFill rotWithShape="0">
                <a:blip r:embed="rId6"/>
                <a:stretch>
                  <a:fillRect l="-3378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Левая круглая скобка 78"/>
          <p:cNvSpPr/>
          <p:nvPr/>
        </p:nvSpPr>
        <p:spPr>
          <a:xfrm>
            <a:off x="101464" y="4870337"/>
            <a:ext cx="248732" cy="817660"/>
          </a:xfrm>
          <a:prstGeom prst="lef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0" name="Левая круглая скобка 79"/>
          <p:cNvSpPr/>
          <p:nvPr/>
        </p:nvSpPr>
        <p:spPr>
          <a:xfrm>
            <a:off x="3386172" y="5766495"/>
            <a:ext cx="248732" cy="817660"/>
          </a:xfrm>
          <a:prstGeom prst="lef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9396261" y="4993106"/>
                <a:ext cx="244329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 smtClean="0"/>
                  <a:t>n </a:t>
                </a:r>
                <a14:m>
                  <m:oMath xmlns:m="http://schemas.openxmlformats.org/officeDocument/2006/math">
                    <m:r>
                      <a:rPr lang="en-US" sz="7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7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</m:oMath>
                </a14:m>
                <a:endParaRPr lang="ru-RU" sz="7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6261" y="4993106"/>
                <a:ext cx="2443292" cy="1200329"/>
              </a:xfrm>
              <a:prstGeom prst="rect">
                <a:avLst/>
              </a:prstGeom>
              <a:blipFill rotWithShape="0">
                <a:blip r:embed="rId7"/>
                <a:stretch>
                  <a:fillRect l="-18703" t="-19289" b="-411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Скругленный прямоугольник 71"/>
          <p:cNvSpPr/>
          <p:nvPr/>
        </p:nvSpPr>
        <p:spPr>
          <a:xfrm>
            <a:off x="29714" y="4773062"/>
            <a:ext cx="2997800" cy="1005169"/>
          </a:xfrm>
          <a:prstGeom prst="roundRect">
            <a:avLst/>
          </a:prstGeom>
          <a:solidFill>
            <a:srgbClr val="FF66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3173538" y="5643979"/>
            <a:ext cx="4646197" cy="935474"/>
          </a:xfrm>
          <a:prstGeom prst="roundRect">
            <a:avLst/>
          </a:prstGeom>
          <a:solidFill>
            <a:srgbClr val="66FF66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76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 tmFilter="0, 0; .2, .5; .8, .5; 1, 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250" autoRev="1" fill="hold"/>
                                        <p:tgtEl>
                                          <p:spTgt spid="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62" grpId="0"/>
      <p:bldP spid="65" grpId="0" animBg="1"/>
      <p:bldP spid="70" grpId="0"/>
      <p:bldP spid="61" grpId="0"/>
      <p:bldP spid="64" grpId="0" animBg="1"/>
      <p:bldP spid="46" grpId="0" animBg="1"/>
      <p:bldP spid="71" grpId="0"/>
      <p:bldP spid="4" grpId="0"/>
      <p:bldP spid="37" grpId="0"/>
      <p:bldP spid="43" grpId="0"/>
      <p:bldP spid="47" grpId="0"/>
      <p:bldP spid="56" grpId="0"/>
      <p:bldP spid="57" grpId="0"/>
      <p:bldP spid="66" grpId="0"/>
      <p:bldP spid="73" grpId="0"/>
      <p:bldP spid="76" grpId="0"/>
      <p:bldP spid="79" grpId="0" animBg="1"/>
      <p:bldP spid="80" grpId="0" animBg="1"/>
      <p:bldP spid="81" grpId="0"/>
      <p:bldP spid="81" grpId="1"/>
      <p:bldP spid="72" grpId="0" animBg="1"/>
      <p:bldP spid="7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3413860" y="6057751"/>
                <a:ext cx="450789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x=</a:t>
                </a:r>
                <a:r>
                  <a:rPr lang="ru-RU" sz="32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32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sz="3200" dirty="0" smtClean="0"/>
                  <a:t>rcctg|</a:t>
                </a:r>
                <a:r>
                  <a:rPr lang="en-US" sz="3200" i="1" dirty="0" smtClean="0"/>
                  <a:t>a</a:t>
                </a:r>
                <a:r>
                  <a:rPr lang="en-US" sz="3200" dirty="0" smtClean="0"/>
                  <a:t>|+2</a:t>
                </a:r>
                <a:r>
                  <a:rPr lang="el-GR" sz="3200" dirty="0" smtClean="0"/>
                  <a:t>π</a:t>
                </a:r>
                <a:r>
                  <a:rPr lang="en-US" sz="3200" dirty="0" smtClean="0"/>
                  <a:t>n</a:t>
                </a:r>
                <a:endParaRPr lang="ru-RU" sz="3200" i="1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860" y="6057751"/>
                <a:ext cx="4507898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3378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3869845" y="4741272"/>
                <a:ext cx="38933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x=</a:t>
                </a:r>
                <a14:m>
                  <m:oMath xmlns:m="http://schemas.openxmlformats.org/officeDocument/2006/math">
                    <m:r>
                      <a:rPr lang="en-US" sz="32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sz="3200" dirty="0" smtClean="0"/>
                  <a:t>rcctg|</a:t>
                </a:r>
                <a:r>
                  <a:rPr lang="en-US" sz="3200" i="1" dirty="0" smtClean="0"/>
                  <a:t>a</a:t>
                </a:r>
                <a:r>
                  <a:rPr lang="en-US" sz="3200" dirty="0" smtClean="0"/>
                  <a:t>|+</a:t>
                </a:r>
                <a:r>
                  <a:rPr lang="el-GR" sz="3200" dirty="0" smtClean="0"/>
                  <a:t>π</a:t>
                </a:r>
                <a:r>
                  <a:rPr lang="en-US" sz="3200" dirty="0" smtClean="0"/>
                  <a:t>n</a:t>
                </a:r>
                <a:endParaRPr lang="ru-RU" sz="3200" i="1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9845" y="4741272"/>
                <a:ext cx="3893363" cy="584775"/>
              </a:xfrm>
              <a:prstGeom prst="rect">
                <a:avLst/>
              </a:prstGeom>
              <a:blipFill rotWithShape="0">
                <a:blip r:embed="rId3"/>
                <a:stretch>
                  <a:fillRect l="-4075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Скругленный прямоугольник 64"/>
          <p:cNvSpPr/>
          <p:nvPr/>
        </p:nvSpPr>
        <p:spPr>
          <a:xfrm>
            <a:off x="3293640" y="4738071"/>
            <a:ext cx="4282598" cy="586897"/>
          </a:xfrm>
          <a:prstGeom prst="roundRect">
            <a:avLst/>
          </a:prstGeom>
          <a:solidFill>
            <a:srgbClr val="66FF66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98222" y="4700719"/>
                <a:ext cx="30198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x=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sz="3200" dirty="0" smtClean="0"/>
                  <a:t>rcctg</a:t>
                </a:r>
                <a:r>
                  <a:rPr lang="en-US" sz="3200" i="1" dirty="0" smtClean="0"/>
                  <a:t>a</a:t>
                </a:r>
                <a:r>
                  <a:rPr lang="en-US" sz="3200" dirty="0" smtClean="0"/>
                  <a:t>+2</a:t>
                </a:r>
                <a:r>
                  <a:rPr lang="el-GR" sz="3200" dirty="0" smtClean="0"/>
                  <a:t>π</a:t>
                </a:r>
                <a:r>
                  <a:rPr lang="en-US" sz="3200" dirty="0" smtClean="0"/>
                  <a:t>n</a:t>
                </a:r>
                <a:endParaRPr lang="ru-RU" sz="3200" i="1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22" y="4700719"/>
                <a:ext cx="3019847" cy="584775"/>
              </a:xfrm>
              <a:prstGeom prst="rect">
                <a:avLst/>
              </a:prstGeom>
              <a:blipFill rotWithShape="0">
                <a:blip r:embed="rId4"/>
                <a:stretch>
                  <a:fillRect l="-5051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301714" y="3390957"/>
            <a:ext cx="3494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x=</a:t>
            </a:r>
            <a:r>
              <a:rPr lang="en-US" sz="3200" dirty="0" err="1" smtClean="0"/>
              <a:t>arcctg</a:t>
            </a:r>
            <a:r>
              <a:rPr lang="en-US" sz="3200" i="1" dirty="0" err="1" smtClean="0"/>
              <a:t>a</a:t>
            </a:r>
            <a:r>
              <a:rPr lang="en-US" sz="3200" dirty="0" smtClean="0"/>
              <a:t>+</a:t>
            </a:r>
            <a:r>
              <a:rPr lang="el-GR" sz="3200" dirty="0" smtClean="0"/>
              <a:t>π</a:t>
            </a:r>
            <a:r>
              <a:rPr lang="en-US" sz="3200" dirty="0" smtClean="0"/>
              <a:t>n</a:t>
            </a:r>
            <a:endParaRPr lang="ru-RU" sz="3200" i="1" dirty="0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01714" y="3471589"/>
            <a:ext cx="2725800" cy="505566"/>
          </a:xfrm>
          <a:prstGeom prst="roundRect">
            <a:avLst/>
          </a:prstGeom>
          <a:solidFill>
            <a:srgbClr val="FF66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3427119" y="5646024"/>
                <a:ext cx="437673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x= 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sz="3200" dirty="0" smtClean="0"/>
                  <a:t>rcctg|</a:t>
                </a:r>
                <a:r>
                  <a:rPr lang="en-US" sz="3200" i="1" dirty="0" smtClean="0"/>
                  <a:t>a</a:t>
                </a:r>
                <a:r>
                  <a:rPr lang="en-US" sz="3200" dirty="0" smtClean="0"/>
                  <a:t>|+2</a:t>
                </a:r>
                <a:r>
                  <a:rPr lang="el-GR" sz="3200" dirty="0" smtClean="0"/>
                  <a:t>π</a:t>
                </a:r>
                <a:r>
                  <a:rPr lang="en-US" sz="3200" dirty="0" smtClean="0"/>
                  <a:t>n</a:t>
                </a:r>
                <a:endParaRPr lang="ru-RU" sz="3200" i="1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7119" y="5646024"/>
                <a:ext cx="4376739" cy="584775"/>
              </a:xfrm>
              <a:prstGeom prst="rect">
                <a:avLst/>
              </a:prstGeom>
              <a:blipFill rotWithShape="0">
                <a:blip r:embed="rId5"/>
                <a:stretch>
                  <a:fillRect l="-3482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95462" y="5161412"/>
                <a:ext cx="314468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x=</a:t>
                </a:r>
                <a:r>
                  <a:rPr lang="el-GR" sz="3200" dirty="0" smtClean="0"/>
                  <a:t>π</a:t>
                </a:r>
                <a:r>
                  <a:rPr lang="en-US" sz="3200" dirty="0"/>
                  <a:t>+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sz="3200" dirty="0" smtClean="0"/>
                  <a:t>rcctg</a:t>
                </a:r>
                <a:r>
                  <a:rPr lang="en-US" sz="3200" i="1" dirty="0" smtClean="0"/>
                  <a:t>a</a:t>
                </a:r>
                <a:r>
                  <a:rPr lang="en-US" sz="3200" dirty="0" smtClean="0"/>
                  <a:t>+2</a:t>
                </a:r>
                <a:r>
                  <a:rPr lang="el-GR" sz="3200" dirty="0" smtClean="0"/>
                  <a:t>π</a:t>
                </a:r>
                <a:r>
                  <a:rPr lang="en-US" sz="3200" dirty="0" smtClean="0"/>
                  <a:t>n</a:t>
                </a:r>
                <a:endParaRPr lang="ru-RU" sz="3200" i="1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62" y="5161412"/>
                <a:ext cx="3144686" cy="584775"/>
              </a:xfrm>
              <a:prstGeom prst="rect">
                <a:avLst/>
              </a:prstGeom>
              <a:blipFill rotWithShape="0">
                <a:blip r:embed="rId6"/>
                <a:stretch>
                  <a:fillRect l="-5039" t="-12500" r="-1744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803820" y="154546"/>
            <a:ext cx="2756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ctgx</a:t>
            </a:r>
            <a:r>
              <a:rPr lang="en-US" sz="5400" dirty="0" smtClean="0"/>
              <a:t> = </a:t>
            </a:r>
            <a:r>
              <a:rPr lang="en-US" sz="5400" i="1" dirty="0" smtClean="0"/>
              <a:t>a</a:t>
            </a:r>
            <a:endParaRPr lang="ru-RU" sz="5400" i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529281" y="1077876"/>
            <a:ext cx="759853" cy="40817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7200000">
            <a:off x="3844207" y="1050395"/>
            <a:ext cx="759853" cy="40817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921758" y="1892601"/>
            <a:ext cx="1727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ctg</a:t>
            </a:r>
            <a:r>
              <a:rPr lang="en-US" sz="3200" dirty="0" smtClean="0"/>
              <a:t> x = </a:t>
            </a:r>
            <a:r>
              <a:rPr lang="en-US" sz="3200" dirty="0"/>
              <a:t>0</a:t>
            </a:r>
            <a:endParaRPr lang="ru-RU" sz="3200" dirty="0"/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8644439" y="2381660"/>
            <a:ext cx="0" cy="39600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710388" y="2714097"/>
            <a:ext cx="2320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x =</a:t>
            </a:r>
            <a:r>
              <a:rPr lang="el-GR" sz="3200" dirty="0" smtClean="0"/>
              <a:t>π</a:t>
            </a:r>
            <a:r>
              <a:rPr lang="en-US" sz="3200" dirty="0" smtClean="0"/>
              <a:t>/2+</a:t>
            </a:r>
            <a:r>
              <a:rPr lang="el-GR" sz="3200" dirty="0" smtClean="0"/>
              <a:t>π</a:t>
            </a:r>
            <a:r>
              <a:rPr lang="en-US" sz="3200" dirty="0" smtClean="0"/>
              <a:t>n</a:t>
            </a:r>
            <a:endParaRPr lang="ru-RU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7380312" y="3296671"/>
            <a:ext cx="3031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частный случай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2092977" y="1449698"/>
            <a:ext cx="1913721" cy="859667"/>
            <a:chOff x="907301" y="1906625"/>
            <a:chExt cx="1913721" cy="859667"/>
          </a:xfrm>
        </p:grpSpPr>
        <p:cxnSp>
          <p:nvCxnSpPr>
            <p:cNvPr id="14" name="Прямая со стрелкой 13"/>
            <p:cNvCxnSpPr/>
            <p:nvPr/>
          </p:nvCxnSpPr>
          <p:spPr>
            <a:xfrm>
              <a:off x="926756" y="2250533"/>
              <a:ext cx="0" cy="51575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flipH="1">
              <a:off x="2060664" y="1906625"/>
              <a:ext cx="760358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flipH="1">
              <a:off x="2079241" y="1933723"/>
              <a:ext cx="0" cy="34390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flipV="1">
              <a:off x="907301" y="2234121"/>
              <a:ext cx="1800000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Прямая со стрелкой 53"/>
            <p:cNvCxnSpPr/>
            <p:nvPr/>
          </p:nvCxnSpPr>
          <p:spPr>
            <a:xfrm>
              <a:off x="2693948" y="2247293"/>
              <a:ext cx="0" cy="51575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1639943" y="2389364"/>
            <a:ext cx="964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a</a:t>
            </a:r>
            <a:r>
              <a:rPr lang="en-US" sz="3200" dirty="0" smtClean="0"/>
              <a:t>&gt;0</a:t>
            </a:r>
            <a:endParaRPr lang="ru-RU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3796243" y="2366669"/>
            <a:ext cx="964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a</a:t>
            </a:r>
            <a:r>
              <a:rPr lang="en-US" sz="3200" dirty="0" smtClean="0"/>
              <a:t>&lt;0</a:t>
            </a:r>
            <a:endParaRPr lang="ru-RU" sz="3200" dirty="0"/>
          </a:p>
        </p:txBody>
      </p:sp>
      <p:cxnSp>
        <p:nvCxnSpPr>
          <p:cNvPr id="58" name="Прямая со стрелкой 57"/>
          <p:cNvCxnSpPr/>
          <p:nvPr/>
        </p:nvCxnSpPr>
        <p:spPr>
          <a:xfrm>
            <a:off x="1705373" y="2916473"/>
            <a:ext cx="0" cy="51575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>
            <a:off x="3427119" y="3143551"/>
            <a:ext cx="3008" cy="155716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60867" y="4266109"/>
            <a:ext cx="1006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или</a:t>
            </a:r>
            <a:endParaRPr lang="ru-RU" sz="3200" dirty="0"/>
          </a:p>
        </p:txBody>
      </p:sp>
      <p:sp>
        <p:nvSpPr>
          <p:cNvPr id="73" name="TextBox 72"/>
          <p:cNvSpPr txBox="1"/>
          <p:nvPr/>
        </p:nvSpPr>
        <p:spPr>
          <a:xfrm>
            <a:off x="4670868" y="5126596"/>
            <a:ext cx="1006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или</a:t>
            </a:r>
            <a:endParaRPr lang="ru-RU" sz="3200" dirty="0"/>
          </a:p>
        </p:txBody>
      </p:sp>
      <p:sp>
        <p:nvSpPr>
          <p:cNvPr id="79" name="Левая круглая скобка 78"/>
          <p:cNvSpPr/>
          <p:nvPr/>
        </p:nvSpPr>
        <p:spPr>
          <a:xfrm>
            <a:off x="101464" y="4870337"/>
            <a:ext cx="248732" cy="817660"/>
          </a:xfrm>
          <a:prstGeom prst="lef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0" name="Левая круглая скобка 79"/>
          <p:cNvSpPr/>
          <p:nvPr/>
        </p:nvSpPr>
        <p:spPr>
          <a:xfrm>
            <a:off x="3386172" y="5766495"/>
            <a:ext cx="248732" cy="817660"/>
          </a:xfrm>
          <a:prstGeom prst="lef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9396261" y="4993106"/>
                <a:ext cx="244329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dirty="0" smtClean="0"/>
                  <a:t>n </a:t>
                </a:r>
                <a14:m>
                  <m:oMath xmlns:m="http://schemas.openxmlformats.org/officeDocument/2006/math">
                    <m:r>
                      <a:rPr lang="en-US" sz="7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7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</m:oMath>
                </a14:m>
                <a:endParaRPr lang="ru-RU" sz="7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6261" y="4993106"/>
                <a:ext cx="2443292" cy="1200329"/>
              </a:xfrm>
              <a:prstGeom prst="rect">
                <a:avLst/>
              </a:prstGeom>
              <a:blipFill rotWithShape="0">
                <a:blip r:embed="rId7"/>
                <a:stretch>
                  <a:fillRect l="-18703" t="-19289" b="-411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Скругленный прямоугольник 45"/>
          <p:cNvSpPr/>
          <p:nvPr/>
        </p:nvSpPr>
        <p:spPr>
          <a:xfrm>
            <a:off x="5949625" y="1789546"/>
            <a:ext cx="5892736" cy="2000013"/>
          </a:xfrm>
          <a:prstGeom prst="roundRect">
            <a:avLst/>
          </a:prstGeom>
          <a:solidFill>
            <a:srgbClr val="5B9BD5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29714" y="4773062"/>
            <a:ext cx="2997800" cy="1005169"/>
          </a:xfrm>
          <a:prstGeom prst="roundRect">
            <a:avLst/>
          </a:prstGeom>
          <a:solidFill>
            <a:srgbClr val="FF66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3208825" y="5725948"/>
            <a:ext cx="4646197" cy="935474"/>
          </a:xfrm>
          <a:prstGeom prst="roundRect">
            <a:avLst/>
          </a:prstGeom>
          <a:solidFill>
            <a:srgbClr val="66FF66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38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 tmFilter="0, 0; .2, .5; .8, .5; 1, 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250" autoRev="1" fill="hold"/>
                                        <p:tgtEl>
                                          <p:spTgt spid="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62" grpId="0"/>
      <p:bldP spid="65" grpId="0" animBg="1"/>
      <p:bldP spid="70" grpId="0"/>
      <p:bldP spid="61" grpId="0"/>
      <p:bldP spid="64" grpId="0" animBg="1"/>
      <p:bldP spid="74" grpId="0"/>
      <p:bldP spid="71" grpId="0"/>
      <p:bldP spid="4" grpId="0"/>
      <p:bldP spid="37" grpId="0"/>
      <p:bldP spid="43" grpId="0"/>
      <p:bldP spid="47" grpId="0"/>
      <p:bldP spid="56" grpId="0"/>
      <p:bldP spid="57" grpId="0"/>
      <p:bldP spid="66" grpId="0"/>
      <p:bldP spid="73" grpId="0"/>
      <p:bldP spid="79" grpId="0" animBg="1"/>
      <p:bldP spid="80" grpId="0" animBg="1"/>
      <p:bldP spid="81" grpId="0"/>
      <p:bldP spid="81" grpId="1"/>
      <p:bldP spid="46" grpId="0" animBg="1"/>
      <p:bldP spid="72" grpId="0" animBg="1"/>
      <p:bldP spid="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 flipH="1" flipV="1">
            <a:off x="3200400" y="880110"/>
            <a:ext cx="11430" cy="54635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94061" y="3745735"/>
            <a:ext cx="5420299" cy="1101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1421172" y="1983041"/>
            <a:ext cx="3602515" cy="352539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294813" y="148590"/>
            <a:ext cx="68971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Отметить на тригонометрической окружности области, соответствующие условиям: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429500" y="2190750"/>
                <a:ext cx="20574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х</m:t>
                          </m:r>
                        </m:e>
                      </m:fun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500" y="2190750"/>
                <a:ext cx="2057400" cy="55399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467600" y="2608302"/>
                <a:ext cx="20574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х</m:t>
                          </m:r>
                        </m:e>
                      </m:fun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608302"/>
                <a:ext cx="2057400" cy="5539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353300" y="3067050"/>
                <a:ext cx="20574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tg</m:t>
                          </m:r>
                        </m:fName>
                        <m:e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х</m:t>
                          </m:r>
                        </m:e>
                      </m:fun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3300" y="3067050"/>
                <a:ext cx="2057400" cy="55399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410450" y="3505200"/>
                <a:ext cx="20574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ctg</m:t>
                          </m:r>
                        </m:fName>
                        <m:e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х</m:t>
                          </m:r>
                        </m:e>
                      </m:fun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0450" y="3505200"/>
                <a:ext cx="2057400" cy="55399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олилиния 3"/>
          <p:cNvSpPr/>
          <p:nvPr/>
        </p:nvSpPr>
        <p:spPr>
          <a:xfrm>
            <a:off x="1442287" y="2005176"/>
            <a:ext cx="3581400" cy="1752600"/>
          </a:xfrm>
          <a:custGeom>
            <a:avLst/>
            <a:gdLst>
              <a:gd name="connsiteX0" fmla="*/ 3581400 w 3581400"/>
              <a:gd name="connsiteY0" fmla="*/ 1733550 h 1733550"/>
              <a:gd name="connsiteX1" fmla="*/ 0 w 3581400"/>
              <a:gd name="connsiteY1" fmla="*/ 1714500 h 1733550"/>
              <a:gd name="connsiteX2" fmla="*/ 0 w 3581400"/>
              <a:gd name="connsiteY2" fmla="*/ 1295400 h 1733550"/>
              <a:gd name="connsiteX3" fmla="*/ 190500 w 3581400"/>
              <a:gd name="connsiteY3" fmla="*/ 876300 h 1733550"/>
              <a:gd name="connsiteX4" fmla="*/ 419100 w 3581400"/>
              <a:gd name="connsiteY4" fmla="*/ 533400 h 1733550"/>
              <a:gd name="connsiteX5" fmla="*/ 742950 w 3581400"/>
              <a:gd name="connsiteY5" fmla="*/ 266700 h 1733550"/>
              <a:gd name="connsiteX6" fmla="*/ 1066800 w 3581400"/>
              <a:gd name="connsiteY6" fmla="*/ 95250 h 1733550"/>
              <a:gd name="connsiteX7" fmla="*/ 1447800 w 3581400"/>
              <a:gd name="connsiteY7" fmla="*/ 0 h 1733550"/>
              <a:gd name="connsiteX8" fmla="*/ 1943100 w 3581400"/>
              <a:gd name="connsiteY8" fmla="*/ 0 h 1733550"/>
              <a:gd name="connsiteX9" fmla="*/ 2438400 w 3581400"/>
              <a:gd name="connsiteY9" fmla="*/ 76200 h 1733550"/>
              <a:gd name="connsiteX10" fmla="*/ 2857500 w 3581400"/>
              <a:gd name="connsiteY10" fmla="*/ 304800 h 1733550"/>
              <a:gd name="connsiteX11" fmla="*/ 3276600 w 3581400"/>
              <a:gd name="connsiteY11" fmla="*/ 704850 h 1733550"/>
              <a:gd name="connsiteX12" fmla="*/ 3467100 w 3581400"/>
              <a:gd name="connsiteY12" fmla="*/ 971550 h 1733550"/>
              <a:gd name="connsiteX13" fmla="*/ 3581400 w 3581400"/>
              <a:gd name="connsiteY13" fmla="*/ 1543050 h 1733550"/>
              <a:gd name="connsiteX14" fmla="*/ 3581400 w 3581400"/>
              <a:gd name="connsiteY14" fmla="*/ 1733550 h 1733550"/>
              <a:gd name="connsiteX0" fmla="*/ 3581400 w 3581400"/>
              <a:gd name="connsiteY0" fmla="*/ 1733550 h 1733550"/>
              <a:gd name="connsiteX1" fmla="*/ 0 w 3581400"/>
              <a:gd name="connsiteY1" fmla="*/ 1714500 h 1733550"/>
              <a:gd name="connsiteX2" fmla="*/ 0 w 3581400"/>
              <a:gd name="connsiteY2" fmla="*/ 1295400 h 1733550"/>
              <a:gd name="connsiteX3" fmla="*/ 190500 w 3581400"/>
              <a:gd name="connsiteY3" fmla="*/ 876300 h 1733550"/>
              <a:gd name="connsiteX4" fmla="*/ 419100 w 3581400"/>
              <a:gd name="connsiteY4" fmla="*/ 533400 h 1733550"/>
              <a:gd name="connsiteX5" fmla="*/ 742950 w 3581400"/>
              <a:gd name="connsiteY5" fmla="*/ 266700 h 1733550"/>
              <a:gd name="connsiteX6" fmla="*/ 1066800 w 3581400"/>
              <a:gd name="connsiteY6" fmla="*/ 95250 h 1733550"/>
              <a:gd name="connsiteX7" fmla="*/ 1447800 w 3581400"/>
              <a:gd name="connsiteY7" fmla="*/ 0 h 1733550"/>
              <a:gd name="connsiteX8" fmla="*/ 1943100 w 3581400"/>
              <a:gd name="connsiteY8" fmla="*/ 0 h 1733550"/>
              <a:gd name="connsiteX9" fmla="*/ 2438400 w 3581400"/>
              <a:gd name="connsiteY9" fmla="*/ 76200 h 1733550"/>
              <a:gd name="connsiteX10" fmla="*/ 2857500 w 3581400"/>
              <a:gd name="connsiteY10" fmla="*/ 304800 h 1733550"/>
              <a:gd name="connsiteX11" fmla="*/ 3276600 w 3581400"/>
              <a:gd name="connsiteY11" fmla="*/ 704850 h 1733550"/>
              <a:gd name="connsiteX12" fmla="*/ 3448050 w 3581400"/>
              <a:gd name="connsiteY12" fmla="*/ 1028700 h 1733550"/>
              <a:gd name="connsiteX13" fmla="*/ 3581400 w 3581400"/>
              <a:gd name="connsiteY13" fmla="*/ 1543050 h 1733550"/>
              <a:gd name="connsiteX14" fmla="*/ 3581400 w 3581400"/>
              <a:gd name="connsiteY14" fmla="*/ 1733550 h 1733550"/>
              <a:gd name="connsiteX0" fmla="*/ 3581400 w 3581400"/>
              <a:gd name="connsiteY0" fmla="*/ 1752600 h 1752600"/>
              <a:gd name="connsiteX1" fmla="*/ 0 w 3581400"/>
              <a:gd name="connsiteY1" fmla="*/ 1733550 h 1752600"/>
              <a:gd name="connsiteX2" fmla="*/ 0 w 3581400"/>
              <a:gd name="connsiteY2" fmla="*/ 1314450 h 1752600"/>
              <a:gd name="connsiteX3" fmla="*/ 190500 w 3581400"/>
              <a:gd name="connsiteY3" fmla="*/ 895350 h 1752600"/>
              <a:gd name="connsiteX4" fmla="*/ 419100 w 3581400"/>
              <a:gd name="connsiteY4" fmla="*/ 552450 h 1752600"/>
              <a:gd name="connsiteX5" fmla="*/ 742950 w 3581400"/>
              <a:gd name="connsiteY5" fmla="*/ 285750 h 1752600"/>
              <a:gd name="connsiteX6" fmla="*/ 1066800 w 3581400"/>
              <a:gd name="connsiteY6" fmla="*/ 114300 h 1752600"/>
              <a:gd name="connsiteX7" fmla="*/ 1447800 w 3581400"/>
              <a:gd name="connsiteY7" fmla="*/ 19050 h 1752600"/>
              <a:gd name="connsiteX8" fmla="*/ 1962150 w 3581400"/>
              <a:gd name="connsiteY8" fmla="*/ 0 h 1752600"/>
              <a:gd name="connsiteX9" fmla="*/ 2438400 w 3581400"/>
              <a:gd name="connsiteY9" fmla="*/ 95250 h 1752600"/>
              <a:gd name="connsiteX10" fmla="*/ 2857500 w 3581400"/>
              <a:gd name="connsiteY10" fmla="*/ 323850 h 1752600"/>
              <a:gd name="connsiteX11" fmla="*/ 3276600 w 3581400"/>
              <a:gd name="connsiteY11" fmla="*/ 723900 h 1752600"/>
              <a:gd name="connsiteX12" fmla="*/ 3448050 w 3581400"/>
              <a:gd name="connsiteY12" fmla="*/ 1047750 h 1752600"/>
              <a:gd name="connsiteX13" fmla="*/ 3581400 w 3581400"/>
              <a:gd name="connsiteY13" fmla="*/ 1562100 h 1752600"/>
              <a:gd name="connsiteX14" fmla="*/ 3581400 w 3581400"/>
              <a:gd name="connsiteY14" fmla="*/ 1752600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81400" h="1752600">
                <a:moveTo>
                  <a:pt x="3581400" y="1752600"/>
                </a:moveTo>
                <a:lnTo>
                  <a:pt x="0" y="1733550"/>
                </a:lnTo>
                <a:lnTo>
                  <a:pt x="0" y="1314450"/>
                </a:lnTo>
                <a:lnTo>
                  <a:pt x="190500" y="895350"/>
                </a:lnTo>
                <a:lnTo>
                  <a:pt x="419100" y="552450"/>
                </a:lnTo>
                <a:lnTo>
                  <a:pt x="742950" y="285750"/>
                </a:lnTo>
                <a:lnTo>
                  <a:pt x="1066800" y="114300"/>
                </a:lnTo>
                <a:lnTo>
                  <a:pt x="1447800" y="19050"/>
                </a:lnTo>
                <a:lnTo>
                  <a:pt x="1962150" y="0"/>
                </a:lnTo>
                <a:lnTo>
                  <a:pt x="2438400" y="95250"/>
                </a:lnTo>
                <a:lnTo>
                  <a:pt x="2857500" y="323850"/>
                </a:lnTo>
                <a:lnTo>
                  <a:pt x="3276600" y="723900"/>
                </a:lnTo>
                <a:lnTo>
                  <a:pt x="3448050" y="1047750"/>
                </a:lnTo>
                <a:lnTo>
                  <a:pt x="3581400" y="1562100"/>
                </a:lnTo>
                <a:lnTo>
                  <a:pt x="3581400" y="1752600"/>
                </a:lnTo>
                <a:close/>
              </a:path>
            </a:pathLst>
          </a:custGeom>
          <a:solidFill>
            <a:srgbClr val="FF33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 rot="5400000">
            <a:off x="2345619" y="2870408"/>
            <a:ext cx="3527335" cy="1752600"/>
          </a:xfrm>
          <a:custGeom>
            <a:avLst/>
            <a:gdLst>
              <a:gd name="connsiteX0" fmla="*/ 3581400 w 3581400"/>
              <a:gd name="connsiteY0" fmla="*/ 1733550 h 1733550"/>
              <a:gd name="connsiteX1" fmla="*/ 0 w 3581400"/>
              <a:gd name="connsiteY1" fmla="*/ 1714500 h 1733550"/>
              <a:gd name="connsiteX2" fmla="*/ 0 w 3581400"/>
              <a:gd name="connsiteY2" fmla="*/ 1295400 h 1733550"/>
              <a:gd name="connsiteX3" fmla="*/ 190500 w 3581400"/>
              <a:gd name="connsiteY3" fmla="*/ 876300 h 1733550"/>
              <a:gd name="connsiteX4" fmla="*/ 419100 w 3581400"/>
              <a:gd name="connsiteY4" fmla="*/ 533400 h 1733550"/>
              <a:gd name="connsiteX5" fmla="*/ 742950 w 3581400"/>
              <a:gd name="connsiteY5" fmla="*/ 266700 h 1733550"/>
              <a:gd name="connsiteX6" fmla="*/ 1066800 w 3581400"/>
              <a:gd name="connsiteY6" fmla="*/ 95250 h 1733550"/>
              <a:gd name="connsiteX7" fmla="*/ 1447800 w 3581400"/>
              <a:gd name="connsiteY7" fmla="*/ 0 h 1733550"/>
              <a:gd name="connsiteX8" fmla="*/ 1943100 w 3581400"/>
              <a:gd name="connsiteY8" fmla="*/ 0 h 1733550"/>
              <a:gd name="connsiteX9" fmla="*/ 2438400 w 3581400"/>
              <a:gd name="connsiteY9" fmla="*/ 76200 h 1733550"/>
              <a:gd name="connsiteX10" fmla="*/ 2857500 w 3581400"/>
              <a:gd name="connsiteY10" fmla="*/ 304800 h 1733550"/>
              <a:gd name="connsiteX11" fmla="*/ 3276600 w 3581400"/>
              <a:gd name="connsiteY11" fmla="*/ 704850 h 1733550"/>
              <a:gd name="connsiteX12" fmla="*/ 3467100 w 3581400"/>
              <a:gd name="connsiteY12" fmla="*/ 971550 h 1733550"/>
              <a:gd name="connsiteX13" fmla="*/ 3581400 w 3581400"/>
              <a:gd name="connsiteY13" fmla="*/ 1543050 h 1733550"/>
              <a:gd name="connsiteX14" fmla="*/ 3581400 w 3581400"/>
              <a:gd name="connsiteY14" fmla="*/ 1733550 h 1733550"/>
              <a:gd name="connsiteX0" fmla="*/ 3581400 w 3581400"/>
              <a:gd name="connsiteY0" fmla="*/ 1733550 h 1733550"/>
              <a:gd name="connsiteX1" fmla="*/ 0 w 3581400"/>
              <a:gd name="connsiteY1" fmla="*/ 1714500 h 1733550"/>
              <a:gd name="connsiteX2" fmla="*/ 0 w 3581400"/>
              <a:gd name="connsiteY2" fmla="*/ 1295400 h 1733550"/>
              <a:gd name="connsiteX3" fmla="*/ 190500 w 3581400"/>
              <a:gd name="connsiteY3" fmla="*/ 876300 h 1733550"/>
              <a:gd name="connsiteX4" fmla="*/ 419100 w 3581400"/>
              <a:gd name="connsiteY4" fmla="*/ 533400 h 1733550"/>
              <a:gd name="connsiteX5" fmla="*/ 742950 w 3581400"/>
              <a:gd name="connsiteY5" fmla="*/ 266700 h 1733550"/>
              <a:gd name="connsiteX6" fmla="*/ 1066800 w 3581400"/>
              <a:gd name="connsiteY6" fmla="*/ 95250 h 1733550"/>
              <a:gd name="connsiteX7" fmla="*/ 1447800 w 3581400"/>
              <a:gd name="connsiteY7" fmla="*/ 0 h 1733550"/>
              <a:gd name="connsiteX8" fmla="*/ 1943100 w 3581400"/>
              <a:gd name="connsiteY8" fmla="*/ 0 h 1733550"/>
              <a:gd name="connsiteX9" fmla="*/ 2438400 w 3581400"/>
              <a:gd name="connsiteY9" fmla="*/ 76200 h 1733550"/>
              <a:gd name="connsiteX10" fmla="*/ 2857500 w 3581400"/>
              <a:gd name="connsiteY10" fmla="*/ 304800 h 1733550"/>
              <a:gd name="connsiteX11" fmla="*/ 3276600 w 3581400"/>
              <a:gd name="connsiteY11" fmla="*/ 704850 h 1733550"/>
              <a:gd name="connsiteX12" fmla="*/ 3448050 w 3581400"/>
              <a:gd name="connsiteY12" fmla="*/ 1028700 h 1733550"/>
              <a:gd name="connsiteX13" fmla="*/ 3581400 w 3581400"/>
              <a:gd name="connsiteY13" fmla="*/ 1543050 h 1733550"/>
              <a:gd name="connsiteX14" fmla="*/ 3581400 w 3581400"/>
              <a:gd name="connsiteY14" fmla="*/ 1733550 h 1733550"/>
              <a:gd name="connsiteX0" fmla="*/ 3581400 w 3581400"/>
              <a:gd name="connsiteY0" fmla="*/ 1752600 h 1752600"/>
              <a:gd name="connsiteX1" fmla="*/ 0 w 3581400"/>
              <a:gd name="connsiteY1" fmla="*/ 1733550 h 1752600"/>
              <a:gd name="connsiteX2" fmla="*/ 0 w 3581400"/>
              <a:gd name="connsiteY2" fmla="*/ 1314450 h 1752600"/>
              <a:gd name="connsiteX3" fmla="*/ 190500 w 3581400"/>
              <a:gd name="connsiteY3" fmla="*/ 895350 h 1752600"/>
              <a:gd name="connsiteX4" fmla="*/ 419100 w 3581400"/>
              <a:gd name="connsiteY4" fmla="*/ 552450 h 1752600"/>
              <a:gd name="connsiteX5" fmla="*/ 742950 w 3581400"/>
              <a:gd name="connsiteY5" fmla="*/ 285750 h 1752600"/>
              <a:gd name="connsiteX6" fmla="*/ 1066800 w 3581400"/>
              <a:gd name="connsiteY6" fmla="*/ 114300 h 1752600"/>
              <a:gd name="connsiteX7" fmla="*/ 1447800 w 3581400"/>
              <a:gd name="connsiteY7" fmla="*/ 19050 h 1752600"/>
              <a:gd name="connsiteX8" fmla="*/ 1962150 w 3581400"/>
              <a:gd name="connsiteY8" fmla="*/ 0 h 1752600"/>
              <a:gd name="connsiteX9" fmla="*/ 2438400 w 3581400"/>
              <a:gd name="connsiteY9" fmla="*/ 95250 h 1752600"/>
              <a:gd name="connsiteX10" fmla="*/ 2857500 w 3581400"/>
              <a:gd name="connsiteY10" fmla="*/ 323850 h 1752600"/>
              <a:gd name="connsiteX11" fmla="*/ 3276600 w 3581400"/>
              <a:gd name="connsiteY11" fmla="*/ 723900 h 1752600"/>
              <a:gd name="connsiteX12" fmla="*/ 3448050 w 3581400"/>
              <a:gd name="connsiteY12" fmla="*/ 1047750 h 1752600"/>
              <a:gd name="connsiteX13" fmla="*/ 3581400 w 3581400"/>
              <a:gd name="connsiteY13" fmla="*/ 1562100 h 1752600"/>
              <a:gd name="connsiteX14" fmla="*/ 3581400 w 3581400"/>
              <a:gd name="connsiteY14" fmla="*/ 1752600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81400" h="1752600">
                <a:moveTo>
                  <a:pt x="3581400" y="1752600"/>
                </a:moveTo>
                <a:lnTo>
                  <a:pt x="0" y="1733550"/>
                </a:lnTo>
                <a:lnTo>
                  <a:pt x="0" y="1314450"/>
                </a:lnTo>
                <a:lnTo>
                  <a:pt x="190500" y="895350"/>
                </a:lnTo>
                <a:lnTo>
                  <a:pt x="419100" y="552450"/>
                </a:lnTo>
                <a:lnTo>
                  <a:pt x="742950" y="285750"/>
                </a:lnTo>
                <a:lnTo>
                  <a:pt x="1066800" y="114300"/>
                </a:lnTo>
                <a:lnTo>
                  <a:pt x="1447800" y="19050"/>
                </a:lnTo>
                <a:lnTo>
                  <a:pt x="1962150" y="0"/>
                </a:lnTo>
                <a:lnTo>
                  <a:pt x="2438400" y="95250"/>
                </a:lnTo>
                <a:lnTo>
                  <a:pt x="2857500" y="323850"/>
                </a:lnTo>
                <a:lnTo>
                  <a:pt x="3276600" y="723900"/>
                </a:lnTo>
                <a:lnTo>
                  <a:pt x="3448050" y="1047750"/>
                </a:lnTo>
                <a:lnTo>
                  <a:pt x="3581400" y="1562100"/>
                </a:lnTo>
                <a:lnTo>
                  <a:pt x="3581400" y="1752600"/>
                </a:lnTo>
                <a:close/>
              </a:path>
            </a:pathLst>
          </a:custGeom>
          <a:solidFill>
            <a:srgbClr val="FF33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200400" y="1981200"/>
            <a:ext cx="1847850" cy="1790700"/>
          </a:xfrm>
          <a:custGeom>
            <a:avLst/>
            <a:gdLst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38150 w 1847850"/>
              <a:gd name="connsiteY3" fmla="*/ 57150 h 1790700"/>
              <a:gd name="connsiteX4" fmla="*/ 68580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68580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89535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89535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9144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47850" h="1790700">
                <a:moveTo>
                  <a:pt x="1828800" y="1752600"/>
                </a:moveTo>
                <a:lnTo>
                  <a:pt x="19050" y="1790700"/>
                </a:lnTo>
                <a:lnTo>
                  <a:pt x="0" y="0"/>
                </a:lnTo>
                <a:lnTo>
                  <a:pt x="457200" y="38100"/>
                </a:lnTo>
                <a:lnTo>
                  <a:pt x="704850" y="133350"/>
                </a:lnTo>
                <a:lnTo>
                  <a:pt x="952500" y="266700"/>
                </a:lnTo>
                <a:lnTo>
                  <a:pt x="1181100" y="400050"/>
                </a:lnTo>
                <a:lnTo>
                  <a:pt x="1390650" y="590550"/>
                </a:lnTo>
                <a:lnTo>
                  <a:pt x="1619250" y="914400"/>
                </a:lnTo>
                <a:lnTo>
                  <a:pt x="1809750" y="1390650"/>
                </a:lnTo>
                <a:lnTo>
                  <a:pt x="1847850" y="1676400"/>
                </a:lnTo>
                <a:lnTo>
                  <a:pt x="1828800" y="1752600"/>
                </a:lnTo>
                <a:close/>
              </a:path>
            </a:pathLst>
          </a:custGeom>
          <a:solidFill>
            <a:srgbClr val="FF33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 rot="10800000">
            <a:off x="1390650" y="3714750"/>
            <a:ext cx="1847850" cy="1790700"/>
          </a:xfrm>
          <a:custGeom>
            <a:avLst/>
            <a:gdLst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38150 w 1847850"/>
              <a:gd name="connsiteY3" fmla="*/ 57150 h 1790700"/>
              <a:gd name="connsiteX4" fmla="*/ 68580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68580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89535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89535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9144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47850" h="1790700">
                <a:moveTo>
                  <a:pt x="1828800" y="1752600"/>
                </a:moveTo>
                <a:lnTo>
                  <a:pt x="19050" y="1790700"/>
                </a:lnTo>
                <a:lnTo>
                  <a:pt x="0" y="0"/>
                </a:lnTo>
                <a:lnTo>
                  <a:pt x="457200" y="38100"/>
                </a:lnTo>
                <a:lnTo>
                  <a:pt x="704850" y="133350"/>
                </a:lnTo>
                <a:lnTo>
                  <a:pt x="952500" y="266700"/>
                </a:lnTo>
                <a:lnTo>
                  <a:pt x="1181100" y="400050"/>
                </a:lnTo>
                <a:lnTo>
                  <a:pt x="1390650" y="590550"/>
                </a:lnTo>
                <a:lnTo>
                  <a:pt x="1619250" y="914400"/>
                </a:lnTo>
                <a:lnTo>
                  <a:pt x="1809750" y="1390650"/>
                </a:lnTo>
                <a:lnTo>
                  <a:pt x="1847850" y="1676400"/>
                </a:lnTo>
                <a:lnTo>
                  <a:pt x="1828800" y="1752600"/>
                </a:lnTo>
                <a:close/>
              </a:path>
            </a:pathLst>
          </a:custGeom>
          <a:solidFill>
            <a:srgbClr val="FF33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3200400" y="2005176"/>
            <a:ext cx="1847850" cy="1766724"/>
          </a:xfrm>
          <a:custGeom>
            <a:avLst/>
            <a:gdLst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38150 w 1847850"/>
              <a:gd name="connsiteY3" fmla="*/ 57150 h 1790700"/>
              <a:gd name="connsiteX4" fmla="*/ 68580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68580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89535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89535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9144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47850" h="1790700">
                <a:moveTo>
                  <a:pt x="1828800" y="1752600"/>
                </a:moveTo>
                <a:lnTo>
                  <a:pt x="19050" y="1790700"/>
                </a:lnTo>
                <a:lnTo>
                  <a:pt x="0" y="0"/>
                </a:lnTo>
                <a:lnTo>
                  <a:pt x="457200" y="38100"/>
                </a:lnTo>
                <a:lnTo>
                  <a:pt x="704850" y="133350"/>
                </a:lnTo>
                <a:lnTo>
                  <a:pt x="952500" y="266700"/>
                </a:lnTo>
                <a:lnTo>
                  <a:pt x="1181100" y="400050"/>
                </a:lnTo>
                <a:lnTo>
                  <a:pt x="1390650" y="590550"/>
                </a:lnTo>
                <a:lnTo>
                  <a:pt x="1619250" y="914400"/>
                </a:lnTo>
                <a:lnTo>
                  <a:pt x="1809750" y="1390650"/>
                </a:lnTo>
                <a:lnTo>
                  <a:pt x="1847850" y="1676400"/>
                </a:lnTo>
                <a:lnTo>
                  <a:pt x="1828800" y="1752600"/>
                </a:lnTo>
                <a:close/>
              </a:path>
            </a:pathLst>
          </a:custGeom>
          <a:solidFill>
            <a:srgbClr val="FF33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 rot="10800000">
            <a:off x="1390650" y="3714750"/>
            <a:ext cx="1847850" cy="1790700"/>
          </a:xfrm>
          <a:custGeom>
            <a:avLst/>
            <a:gdLst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38150 w 1847850"/>
              <a:gd name="connsiteY3" fmla="*/ 57150 h 1790700"/>
              <a:gd name="connsiteX4" fmla="*/ 68580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68580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89535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89535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9144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47850" h="1790700">
                <a:moveTo>
                  <a:pt x="1828800" y="1752600"/>
                </a:moveTo>
                <a:lnTo>
                  <a:pt x="19050" y="1790700"/>
                </a:lnTo>
                <a:lnTo>
                  <a:pt x="0" y="0"/>
                </a:lnTo>
                <a:lnTo>
                  <a:pt x="457200" y="38100"/>
                </a:lnTo>
                <a:lnTo>
                  <a:pt x="704850" y="133350"/>
                </a:lnTo>
                <a:lnTo>
                  <a:pt x="952500" y="266700"/>
                </a:lnTo>
                <a:lnTo>
                  <a:pt x="1181100" y="400050"/>
                </a:lnTo>
                <a:lnTo>
                  <a:pt x="1390650" y="590550"/>
                </a:lnTo>
                <a:lnTo>
                  <a:pt x="1619250" y="914400"/>
                </a:lnTo>
                <a:lnTo>
                  <a:pt x="1809750" y="1390650"/>
                </a:lnTo>
                <a:lnTo>
                  <a:pt x="1847850" y="1676400"/>
                </a:lnTo>
                <a:lnTo>
                  <a:pt x="1828800" y="1752600"/>
                </a:lnTo>
                <a:close/>
              </a:path>
            </a:pathLst>
          </a:custGeom>
          <a:solidFill>
            <a:srgbClr val="FF33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4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2" grpId="1"/>
      <p:bldP spid="31" grpId="0"/>
      <p:bldP spid="31" grpId="1"/>
      <p:bldP spid="32" grpId="0"/>
      <p:bldP spid="32" grpId="1"/>
      <p:bldP spid="33" grpId="0"/>
      <p:bldP spid="33" grpId="1"/>
      <p:bldP spid="4" grpId="0" animBg="1"/>
      <p:bldP spid="4" grpId="1" animBg="1"/>
      <p:bldP spid="34" grpId="0" animBg="1"/>
      <p:bldP spid="34" grpId="1" animBg="1"/>
      <p:bldP spid="6" grpId="0" animBg="1"/>
      <p:bldP spid="6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 flipH="1" flipV="1">
            <a:off x="3200400" y="880110"/>
            <a:ext cx="11430" cy="54635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94061" y="3745735"/>
            <a:ext cx="5420299" cy="1101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1421172" y="1983041"/>
            <a:ext cx="3602515" cy="352539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294813" y="148590"/>
            <a:ext cx="68971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Отметить на тригонометрической окружности области, соответствующие условиям: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429500" y="2190750"/>
                <a:ext cx="20574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х</m:t>
                          </m:r>
                        </m:e>
                      </m:fun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500" y="2190750"/>
                <a:ext cx="2057400" cy="55399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467600" y="2608302"/>
                <a:ext cx="20574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х</m:t>
                          </m:r>
                        </m:e>
                      </m:fun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608302"/>
                <a:ext cx="2057400" cy="5539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353300" y="3067050"/>
                <a:ext cx="20574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tg</m:t>
                          </m:r>
                        </m:fName>
                        <m:e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х</m:t>
                          </m:r>
                        </m:e>
                      </m:fun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3300" y="3067050"/>
                <a:ext cx="2057400" cy="55399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410450" y="3505200"/>
                <a:ext cx="20574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inx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0450" y="3505200"/>
                <a:ext cx="2057400" cy="55399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Полилиния 35"/>
          <p:cNvSpPr/>
          <p:nvPr/>
        </p:nvSpPr>
        <p:spPr>
          <a:xfrm>
            <a:off x="3171866" y="1981200"/>
            <a:ext cx="1847850" cy="1790700"/>
          </a:xfrm>
          <a:custGeom>
            <a:avLst/>
            <a:gdLst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38150 w 1847850"/>
              <a:gd name="connsiteY3" fmla="*/ 57150 h 1790700"/>
              <a:gd name="connsiteX4" fmla="*/ 68580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68580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89535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89535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9144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47850" h="1790700">
                <a:moveTo>
                  <a:pt x="1828800" y="1752600"/>
                </a:moveTo>
                <a:lnTo>
                  <a:pt x="19050" y="1790700"/>
                </a:lnTo>
                <a:lnTo>
                  <a:pt x="0" y="0"/>
                </a:lnTo>
                <a:lnTo>
                  <a:pt x="457200" y="38100"/>
                </a:lnTo>
                <a:lnTo>
                  <a:pt x="704850" y="133350"/>
                </a:lnTo>
                <a:lnTo>
                  <a:pt x="952500" y="266700"/>
                </a:lnTo>
                <a:lnTo>
                  <a:pt x="1181100" y="400050"/>
                </a:lnTo>
                <a:lnTo>
                  <a:pt x="1390650" y="590550"/>
                </a:lnTo>
                <a:lnTo>
                  <a:pt x="1619250" y="914400"/>
                </a:lnTo>
                <a:lnTo>
                  <a:pt x="1809750" y="1390650"/>
                </a:lnTo>
                <a:lnTo>
                  <a:pt x="1847850" y="1676400"/>
                </a:lnTo>
                <a:lnTo>
                  <a:pt x="1828800" y="1752600"/>
                </a:lnTo>
                <a:close/>
              </a:path>
            </a:pathLst>
          </a:custGeom>
          <a:solidFill>
            <a:srgbClr val="FF33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7429500" y="2227302"/>
            <a:ext cx="255269" cy="876300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Левая фигурная скобка 16"/>
          <p:cNvSpPr/>
          <p:nvPr/>
        </p:nvSpPr>
        <p:spPr>
          <a:xfrm>
            <a:off x="7448550" y="3160752"/>
            <a:ext cx="255269" cy="876300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410450" y="4019550"/>
                <a:ext cx="20574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ctg</m:t>
                          </m:r>
                        </m:fName>
                        <m:e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х</m:t>
                          </m:r>
                        </m:e>
                      </m:fun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0450" y="4019550"/>
                <a:ext cx="2057400" cy="55399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410450" y="4476750"/>
                <a:ext cx="20574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smtClean="0"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osx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0450" y="4476750"/>
                <a:ext cx="2057400" cy="55399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Левая фигурная скобка 19"/>
          <p:cNvSpPr/>
          <p:nvPr/>
        </p:nvSpPr>
        <p:spPr>
          <a:xfrm>
            <a:off x="7448550" y="4132302"/>
            <a:ext cx="255269" cy="876300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467600" y="4972050"/>
                <a:ext cx="20574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ctg</m:t>
                          </m:r>
                        </m:fName>
                        <m:e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х</m:t>
                          </m:r>
                        </m:e>
                      </m:fun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4972050"/>
                <a:ext cx="2057400" cy="55399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448550" y="5486400"/>
                <a:ext cx="20574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inx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8550" y="5486400"/>
                <a:ext cx="2057400" cy="55399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Левая фигурная скобка 22"/>
          <p:cNvSpPr/>
          <p:nvPr/>
        </p:nvSpPr>
        <p:spPr>
          <a:xfrm>
            <a:off x="7467600" y="5065752"/>
            <a:ext cx="255269" cy="876300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 rot="5400000">
            <a:off x="3226946" y="3712807"/>
            <a:ext cx="1761144" cy="1811695"/>
          </a:xfrm>
          <a:custGeom>
            <a:avLst/>
            <a:gdLst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38150 w 1847850"/>
              <a:gd name="connsiteY3" fmla="*/ 57150 h 1790700"/>
              <a:gd name="connsiteX4" fmla="*/ 68580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68580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89535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89535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9144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47850" h="1790700">
                <a:moveTo>
                  <a:pt x="1828800" y="1752600"/>
                </a:moveTo>
                <a:lnTo>
                  <a:pt x="19050" y="1790700"/>
                </a:lnTo>
                <a:lnTo>
                  <a:pt x="0" y="0"/>
                </a:lnTo>
                <a:lnTo>
                  <a:pt x="457200" y="38100"/>
                </a:lnTo>
                <a:lnTo>
                  <a:pt x="704850" y="133350"/>
                </a:lnTo>
                <a:lnTo>
                  <a:pt x="952500" y="266700"/>
                </a:lnTo>
                <a:lnTo>
                  <a:pt x="1181100" y="400050"/>
                </a:lnTo>
                <a:lnTo>
                  <a:pt x="1390650" y="590550"/>
                </a:lnTo>
                <a:lnTo>
                  <a:pt x="1619250" y="914400"/>
                </a:lnTo>
                <a:lnTo>
                  <a:pt x="1809750" y="1390650"/>
                </a:lnTo>
                <a:lnTo>
                  <a:pt x="1847850" y="1676400"/>
                </a:lnTo>
                <a:lnTo>
                  <a:pt x="1828800" y="1752600"/>
                </a:lnTo>
                <a:close/>
              </a:path>
            </a:pathLst>
          </a:custGeom>
          <a:solidFill>
            <a:srgbClr val="FF33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5400000">
            <a:off x="3223217" y="3730958"/>
            <a:ext cx="1761144" cy="1790700"/>
          </a:xfrm>
          <a:custGeom>
            <a:avLst/>
            <a:gdLst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38150 w 1847850"/>
              <a:gd name="connsiteY3" fmla="*/ 57150 h 1790700"/>
              <a:gd name="connsiteX4" fmla="*/ 68580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68580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89535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89535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9144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47850" h="1790700">
                <a:moveTo>
                  <a:pt x="1828800" y="1752600"/>
                </a:moveTo>
                <a:lnTo>
                  <a:pt x="19050" y="1790700"/>
                </a:lnTo>
                <a:lnTo>
                  <a:pt x="0" y="0"/>
                </a:lnTo>
                <a:lnTo>
                  <a:pt x="457200" y="38100"/>
                </a:lnTo>
                <a:lnTo>
                  <a:pt x="704850" y="133350"/>
                </a:lnTo>
                <a:lnTo>
                  <a:pt x="952500" y="266700"/>
                </a:lnTo>
                <a:lnTo>
                  <a:pt x="1181100" y="400050"/>
                </a:lnTo>
                <a:lnTo>
                  <a:pt x="1390650" y="590550"/>
                </a:lnTo>
                <a:lnTo>
                  <a:pt x="1619250" y="914400"/>
                </a:lnTo>
                <a:lnTo>
                  <a:pt x="1809750" y="1390650"/>
                </a:lnTo>
                <a:lnTo>
                  <a:pt x="1847850" y="1676400"/>
                </a:lnTo>
                <a:lnTo>
                  <a:pt x="1828800" y="1752600"/>
                </a:lnTo>
                <a:close/>
              </a:path>
            </a:pathLst>
          </a:custGeom>
          <a:solidFill>
            <a:srgbClr val="FF33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10800000">
            <a:off x="1408846" y="3734306"/>
            <a:ext cx="1841125" cy="1753530"/>
          </a:xfrm>
          <a:custGeom>
            <a:avLst/>
            <a:gdLst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38150 w 1847850"/>
              <a:gd name="connsiteY3" fmla="*/ 57150 h 1790700"/>
              <a:gd name="connsiteX4" fmla="*/ 68580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68580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00200 w 1847850"/>
              <a:gd name="connsiteY8" fmla="*/ 8001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89535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89535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  <a:gd name="connsiteX0" fmla="*/ 1828800 w 1847850"/>
              <a:gd name="connsiteY0" fmla="*/ 1752600 h 1790700"/>
              <a:gd name="connsiteX1" fmla="*/ 19050 w 1847850"/>
              <a:gd name="connsiteY1" fmla="*/ 1790700 h 1790700"/>
              <a:gd name="connsiteX2" fmla="*/ 0 w 1847850"/>
              <a:gd name="connsiteY2" fmla="*/ 0 h 1790700"/>
              <a:gd name="connsiteX3" fmla="*/ 457200 w 1847850"/>
              <a:gd name="connsiteY3" fmla="*/ 38100 h 1790700"/>
              <a:gd name="connsiteX4" fmla="*/ 704850 w 1847850"/>
              <a:gd name="connsiteY4" fmla="*/ 133350 h 1790700"/>
              <a:gd name="connsiteX5" fmla="*/ 952500 w 1847850"/>
              <a:gd name="connsiteY5" fmla="*/ 266700 h 1790700"/>
              <a:gd name="connsiteX6" fmla="*/ 1181100 w 1847850"/>
              <a:gd name="connsiteY6" fmla="*/ 400050 h 1790700"/>
              <a:gd name="connsiteX7" fmla="*/ 1390650 w 1847850"/>
              <a:gd name="connsiteY7" fmla="*/ 590550 h 1790700"/>
              <a:gd name="connsiteX8" fmla="*/ 1619250 w 1847850"/>
              <a:gd name="connsiteY8" fmla="*/ 914400 h 1790700"/>
              <a:gd name="connsiteX9" fmla="*/ 1809750 w 1847850"/>
              <a:gd name="connsiteY9" fmla="*/ 1390650 h 1790700"/>
              <a:gd name="connsiteX10" fmla="*/ 1847850 w 1847850"/>
              <a:gd name="connsiteY10" fmla="*/ 1676400 h 1790700"/>
              <a:gd name="connsiteX11" fmla="*/ 1828800 w 1847850"/>
              <a:gd name="connsiteY11" fmla="*/ 1752600 h 179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47850" h="1790700">
                <a:moveTo>
                  <a:pt x="1828800" y="1752600"/>
                </a:moveTo>
                <a:lnTo>
                  <a:pt x="19050" y="1790700"/>
                </a:lnTo>
                <a:lnTo>
                  <a:pt x="0" y="0"/>
                </a:lnTo>
                <a:lnTo>
                  <a:pt x="457200" y="38100"/>
                </a:lnTo>
                <a:lnTo>
                  <a:pt x="704850" y="133350"/>
                </a:lnTo>
                <a:lnTo>
                  <a:pt x="952500" y="266700"/>
                </a:lnTo>
                <a:lnTo>
                  <a:pt x="1181100" y="400050"/>
                </a:lnTo>
                <a:lnTo>
                  <a:pt x="1390650" y="590550"/>
                </a:lnTo>
                <a:lnTo>
                  <a:pt x="1619250" y="914400"/>
                </a:lnTo>
                <a:lnTo>
                  <a:pt x="1809750" y="1390650"/>
                </a:lnTo>
                <a:lnTo>
                  <a:pt x="1847850" y="1676400"/>
                </a:lnTo>
                <a:lnTo>
                  <a:pt x="1828800" y="1752600"/>
                </a:lnTo>
                <a:close/>
              </a:path>
            </a:pathLst>
          </a:custGeom>
          <a:solidFill>
            <a:srgbClr val="FF33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72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2" grpId="1"/>
      <p:bldP spid="31" grpId="0"/>
      <p:bldP spid="31" grpId="1"/>
      <p:bldP spid="32" grpId="0"/>
      <p:bldP spid="32" grpId="1"/>
      <p:bldP spid="33" grpId="0"/>
      <p:bldP spid="33" grpId="1"/>
      <p:bldP spid="36" grpId="0" animBg="1"/>
      <p:bldP spid="36" grpId="1" animBg="1"/>
      <p:bldP spid="3" grpId="0" animBg="1"/>
      <p:bldP spid="17" grpId="0" animBg="1"/>
      <p:bldP spid="18" grpId="0"/>
      <p:bldP spid="18" grpId="1"/>
      <p:bldP spid="19" grpId="0"/>
      <p:bldP spid="19" grpId="1"/>
      <p:bldP spid="20" grpId="0" animBg="1"/>
      <p:bldP spid="21" grpId="0"/>
      <p:bldP spid="21" grpId="1"/>
      <p:bldP spid="22" grpId="0"/>
      <p:bldP spid="22" grpId="1"/>
      <p:bldP spid="23" grpId="0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 flipH="1" flipV="1">
            <a:off x="3200400" y="880110"/>
            <a:ext cx="11430" cy="54635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94061" y="3745735"/>
            <a:ext cx="5420299" cy="1101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1421172" y="1983041"/>
            <a:ext cx="3602515" cy="352539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294813" y="148590"/>
            <a:ext cx="6897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Отметить на тригонометрической окружности решение уравнений: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711273" y="1849176"/>
                <a:ext cx="2057400" cy="9073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60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e>
                    </m:func>
                  </m:oMath>
                </a14:m>
                <a:r>
                  <a:rPr lang="ru-RU" sz="3600" dirty="0" smtClean="0"/>
                  <a:t> </a:t>
                </a:r>
                <a:r>
                  <a:rPr lang="en-US" sz="3600" dirty="0" smtClean="0"/>
                  <a:t>=</a:t>
                </a:r>
                <a:r>
                  <a:rPr lang="ru-RU" sz="360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3600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1273" y="1849176"/>
                <a:ext cx="2057400" cy="907300"/>
              </a:xfrm>
              <a:prstGeom prst="rect">
                <a:avLst/>
              </a:prstGeom>
              <a:blipFill rotWithShape="0">
                <a:blip r:embed="rId2"/>
                <a:stretch>
                  <a:fillRect b="-14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516546" y="4045429"/>
                <a:ext cx="20574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tg</m:t>
                          </m:r>
                        </m:fName>
                        <m:e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х</m:t>
                          </m:r>
                        </m:e>
                      </m:fun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6546" y="4045429"/>
                <a:ext cx="2057400" cy="5539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314276" y="2827692"/>
                <a:ext cx="2533448" cy="10371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smtClean="0"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osx</m:t>
                      </m:r>
                      <m:r>
                        <a:rPr lang="ru-RU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4276" y="2827692"/>
                <a:ext cx="2533448" cy="10371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569886" y="4809658"/>
                <a:ext cx="2474597" cy="118750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smtClean="0">
                          <a:latin typeface="Cambria Math" panose="02040503050406030204" pitchFamily="18" charset="0"/>
                        </a:rPr>
                        <m:t>с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tg</m:t>
                      </m:r>
                      <m:r>
                        <a:rPr lang="ru-RU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9886" y="4809658"/>
                <a:ext cx="2474597" cy="118750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/>
          <p:nvPr/>
        </p:nvCxnSpPr>
        <p:spPr>
          <a:xfrm>
            <a:off x="2339786" y="5265771"/>
            <a:ext cx="1712093" cy="1866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3251706" y="4336954"/>
                <a:ext cx="681084" cy="6798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706" y="4336954"/>
                <a:ext cx="681084" cy="679866"/>
              </a:xfrm>
              <a:prstGeom prst="rect">
                <a:avLst/>
              </a:prstGeom>
              <a:blipFill rotWithShape="0">
                <a:blip r:embed="rId6"/>
                <a:stretch>
                  <a:fillRect l="-13393" b="-80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Овал 28"/>
          <p:cNvSpPr/>
          <p:nvPr/>
        </p:nvSpPr>
        <p:spPr>
          <a:xfrm>
            <a:off x="4018727" y="5258964"/>
            <a:ext cx="99390" cy="996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023687" y="518605"/>
            <a:ext cx="0" cy="623702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887896" y="1226738"/>
            <a:ext cx="4890053" cy="4770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4426846" y="2421192"/>
            <a:ext cx="99390" cy="996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135215" y="184917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3672821" y="3753679"/>
                <a:ext cx="365806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821" y="3753679"/>
                <a:ext cx="365806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Прямая соединительная линия 37"/>
          <p:cNvCxnSpPr/>
          <p:nvPr/>
        </p:nvCxnSpPr>
        <p:spPr>
          <a:xfrm>
            <a:off x="4065131" y="2174288"/>
            <a:ext cx="0" cy="312662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Овал 38"/>
          <p:cNvSpPr/>
          <p:nvPr/>
        </p:nvSpPr>
        <p:spPr>
          <a:xfrm>
            <a:off x="4038627" y="2176841"/>
            <a:ext cx="99390" cy="996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Прямоугольник 39"/>
              <p:cNvSpPr/>
              <p:nvPr/>
            </p:nvSpPr>
            <p:spPr>
              <a:xfrm>
                <a:off x="1428030" y="1871410"/>
                <a:ext cx="728982" cy="6741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030" y="1871410"/>
                <a:ext cx="728982" cy="67415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Прямая соединительная линия 40"/>
          <p:cNvCxnSpPr/>
          <p:nvPr/>
        </p:nvCxnSpPr>
        <p:spPr>
          <a:xfrm>
            <a:off x="-758151" y="1965004"/>
            <a:ext cx="8274697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2033397" y="2819823"/>
            <a:ext cx="99390" cy="996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2257648" y="5214532"/>
            <a:ext cx="99390" cy="996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4018749" y="5257975"/>
            <a:ext cx="99390" cy="996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1862422" y="4906096"/>
            <a:ext cx="99390" cy="996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1611984" y="1007165"/>
            <a:ext cx="3060853" cy="5336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Овал 62"/>
          <p:cNvSpPr/>
          <p:nvPr/>
        </p:nvSpPr>
        <p:spPr>
          <a:xfrm>
            <a:off x="4010824" y="5264921"/>
            <a:ext cx="99390" cy="996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67537" y="5083669"/>
                <a:ext cx="2865364" cy="1133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37" y="5083669"/>
                <a:ext cx="2865364" cy="113306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3890056" y="4955519"/>
                <a:ext cx="2865364" cy="1037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0056" y="4955519"/>
                <a:ext cx="2865364" cy="103727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885819" y="4952312"/>
                <a:ext cx="2865364" cy="1037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5819" y="4952312"/>
                <a:ext cx="2865364" cy="103727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3470651" y="1086253"/>
                <a:ext cx="2865364" cy="1037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0651" y="1086253"/>
                <a:ext cx="2865364" cy="103727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297448" y="1952371"/>
                <a:ext cx="2865364" cy="1037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448" y="1952371"/>
                <a:ext cx="2865364" cy="103727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-368103" y="4468983"/>
                <a:ext cx="2865364" cy="1144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8103" y="4468983"/>
                <a:ext cx="2865364" cy="114435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3894293" y="4945351"/>
                <a:ext cx="2865364" cy="1037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4293" y="4945351"/>
                <a:ext cx="2865364" cy="103727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386342" y="824216"/>
                <a:ext cx="2865364" cy="1144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42" y="824216"/>
                <a:ext cx="2865364" cy="114435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808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500"/>
                            </p:stCondLst>
                            <p:childTnLst>
                              <p:par>
                                <p:cTn id="1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0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500"/>
                            </p:stCondLst>
                            <p:childTnLst>
                              <p:par>
                                <p:cTn id="14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500"/>
                            </p:stCondLst>
                            <p:childTnLst>
                              <p:par>
                                <p:cTn id="18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000"/>
                            </p:stCondLst>
                            <p:childTnLst>
                              <p:par>
                                <p:cTn id="18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3000"/>
                            </p:stCondLst>
                            <p:childTnLst>
                              <p:par>
                                <p:cTn id="1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3500"/>
                            </p:stCondLst>
                            <p:childTnLst>
                              <p:par>
                                <p:cTn id="19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2" grpId="0"/>
      <p:bldP spid="19" grpId="0"/>
      <p:bldP spid="22" grpId="0"/>
      <p:bldP spid="10" grpId="0"/>
      <p:bldP spid="10" grpId="1"/>
      <p:bldP spid="29" grpId="1" animBg="1"/>
      <p:bldP spid="29" grpId="2" animBg="1"/>
      <p:bldP spid="34" grpId="1" animBg="1"/>
      <p:bldP spid="34" grpId="2" animBg="1"/>
      <p:bldP spid="35" grpId="0"/>
      <p:bldP spid="35" grpId="1"/>
      <p:bldP spid="37" grpId="0"/>
      <p:bldP spid="37" grpId="1"/>
      <p:bldP spid="39" grpId="1" animBg="1"/>
      <p:bldP spid="39" grpId="2" animBg="1"/>
      <p:bldP spid="40" grpId="0"/>
      <p:bldP spid="40" grpId="1"/>
      <p:bldP spid="42" grpId="1" animBg="1"/>
      <p:bldP spid="42" grpId="2" animBg="1"/>
      <p:bldP spid="43" grpId="1" animBg="1"/>
      <p:bldP spid="43" grpId="2" animBg="1"/>
      <p:bldP spid="44" grpId="0" animBg="1"/>
      <p:bldP spid="44" grpId="1" animBg="1"/>
      <p:bldP spid="47" grpId="0" animBg="1"/>
      <p:bldP spid="47" grpId="1" animBg="1"/>
      <p:bldP spid="63" grpId="0" animBg="1"/>
      <p:bldP spid="63" grpId="1" animBg="1"/>
      <p:bldP spid="64" grpId="0"/>
      <p:bldP spid="64" grpId="1"/>
      <p:bldP spid="65" grpId="0"/>
      <p:bldP spid="65" grpId="1"/>
      <p:bldP spid="66" grpId="0"/>
      <p:bldP spid="66" grpId="1"/>
      <p:bldP spid="67" grpId="0"/>
      <p:bldP spid="67" grpId="1"/>
      <p:bldP spid="68" grpId="0"/>
      <p:bldP spid="68" grpId="1"/>
      <p:bldP spid="69" grpId="0"/>
      <p:bldP spid="69" grpId="1"/>
      <p:bldP spid="70" grpId="0"/>
      <p:bldP spid="70" grpId="1"/>
      <p:bldP spid="71" grpId="0"/>
      <p:bldP spid="71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616</Words>
  <Application>Microsoft Office PowerPoint</Application>
  <PresentationFormat>Широкоэкранный</PresentationFormat>
  <Paragraphs>234</Paragraphs>
  <Slides>26</Slides>
  <Notes>0</Notes>
  <HiddenSlides>10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Тема Office</vt:lpstr>
      <vt:lpstr>Отбор корней в тригонометрических уравнениях. Уравнения, имеющие ограничения в области определения.</vt:lpstr>
      <vt:lpstr>Ограничения в области определения: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Решите уравнение:</vt:lpstr>
      <vt:lpstr>Решите уравнение:</vt:lpstr>
      <vt:lpstr>Решите уравнение:</vt:lpstr>
      <vt:lpstr>Решите уравнение:</vt:lpstr>
      <vt:lpstr>Решите уравнение:</vt:lpstr>
      <vt:lpstr>Самостоятельная работа: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90</cp:revision>
  <dcterms:created xsi:type="dcterms:W3CDTF">2015-02-24T17:26:26Z</dcterms:created>
  <dcterms:modified xsi:type="dcterms:W3CDTF">2016-02-20T13:46:29Z</dcterms:modified>
</cp:coreProperties>
</file>