
<file path=[Content_Types].xml><?xml version="1.0" encoding="utf-8"?>
<Types xmlns="http://schemas.openxmlformats.org/package/2006/content-types">
  <Default Extension="png" ContentType="image/pn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2" r:id="rId3"/>
    <p:sldId id="257" r:id="rId4"/>
    <p:sldId id="260" r:id="rId5"/>
    <p:sldId id="259" r:id="rId6"/>
    <p:sldId id="261" r:id="rId7"/>
    <p:sldId id="262" r:id="rId8"/>
    <p:sldId id="264" r:id="rId9"/>
    <p:sldId id="274" r:id="rId10"/>
    <p:sldId id="265" r:id="rId11"/>
    <p:sldId id="266" r:id="rId12"/>
    <p:sldId id="268" r:id="rId13"/>
    <p:sldId id="267" r:id="rId14"/>
    <p:sldId id="269" r:id="rId15"/>
    <p:sldId id="271" r:id="rId16"/>
    <p:sldId id="270" r:id="rId17"/>
    <p:sldId id="276" r:id="rId18"/>
    <p:sldId id="277" r:id="rId19"/>
    <p:sldId id="278" r:id="rId20"/>
    <p:sldId id="279" r:id="rId21"/>
    <p:sldId id="280" r:id="rId22"/>
    <p:sldId id="281" r:id="rId23"/>
    <p:sldId id="282" r:id="rId24"/>
    <p:sldId id="283" r:id="rId25"/>
    <p:sldId id="284" r:id="rId26"/>
    <p:sldId id="285" r:id="rId2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66FF"/>
    <a:srgbClr val="66FF66"/>
    <a:srgbClr val="99FF99"/>
    <a:srgbClr val="FF0000"/>
    <a:srgbClr val="5B9BD5"/>
    <a:srgbClr val="CCFF33"/>
    <a:srgbClr val="00FFFF"/>
    <a:srgbClr val="FF3300"/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294" autoAdjust="0"/>
    <p:restoredTop sz="94660"/>
  </p:normalViewPr>
  <p:slideViewPr>
    <p:cSldViewPr snapToGrid="0">
      <p:cViewPr>
        <p:scale>
          <a:sx n="66" d="100"/>
          <a:sy n="66" d="100"/>
        </p:scale>
        <p:origin x="684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7D0E7-10F6-41C4-AF56-8722307A0964}" type="datetimeFigureOut">
              <a:rPr lang="ru-RU" smtClean="0"/>
              <a:t>20.02.2016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853F5-10F6-412D-BE41-3971E971F5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15541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7D0E7-10F6-41C4-AF56-8722307A0964}" type="datetimeFigureOut">
              <a:rPr lang="ru-RU" smtClean="0"/>
              <a:t>20.02.2016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853F5-10F6-412D-BE41-3971E971F5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31885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7D0E7-10F6-41C4-AF56-8722307A0964}" type="datetimeFigureOut">
              <a:rPr lang="ru-RU" smtClean="0"/>
              <a:t>20.02.2016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853F5-10F6-412D-BE41-3971E971F5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6620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7D0E7-10F6-41C4-AF56-8722307A0964}" type="datetimeFigureOut">
              <a:rPr lang="ru-RU" smtClean="0"/>
              <a:t>20.02.2016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853F5-10F6-412D-BE41-3971E971F5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72164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7D0E7-10F6-41C4-AF56-8722307A0964}" type="datetimeFigureOut">
              <a:rPr lang="ru-RU" smtClean="0"/>
              <a:t>20.02.2016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853F5-10F6-412D-BE41-3971E971F5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86493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7D0E7-10F6-41C4-AF56-8722307A0964}" type="datetimeFigureOut">
              <a:rPr lang="ru-RU" smtClean="0"/>
              <a:t>20.02.2016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853F5-10F6-412D-BE41-3971E971F5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23718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7D0E7-10F6-41C4-AF56-8722307A0964}" type="datetimeFigureOut">
              <a:rPr lang="ru-RU" smtClean="0"/>
              <a:t>20.02.2016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853F5-10F6-412D-BE41-3971E971F5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24067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7D0E7-10F6-41C4-AF56-8722307A0964}" type="datetimeFigureOut">
              <a:rPr lang="ru-RU" smtClean="0"/>
              <a:t>20.02.2016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853F5-10F6-412D-BE41-3971E971F5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7753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7D0E7-10F6-41C4-AF56-8722307A0964}" type="datetimeFigureOut">
              <a:rPr lang="ru-RU" smtClean="0"/>
              <a:t>20.02.2016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853F5-10F6-412D-BE41-3971E971F5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58737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7D0E7-10F6-41C4-AF56-8722307A0964}" type="datetimeFigureOut">
              <a:rPr lang="ru-RU" smtClean="0"/>
              <a:t>20.02.2016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853F5-10F6-412D-BE41-3971E971F5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54292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7D0E7-10F6-41C4-AF56-8722307A0964}" type="datetimeFigureOut">
              <a:rPr lang="ru-RU" smtClean="0"/>
              <a:t>20.02.2016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853F5-10F6-412D-BE41-3971E971F5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90032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67D0E7-10F6-41C4-AF56-8722307A0964}" type="datetimeFigureOut">
              <a:rPr lang="ru-RU" smtClean="0"/>
              <a:t>20.02.2016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3853F5-10F6-412D-BE41-3971E971F5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6037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NULL"/><Relationship Id="rId3" Type="http://schemas.openxmlformats.org/officeDocument/2006/relationships/image" Target="NULL"/><Relationship Id="rId7" Type="http://schemas.openxmlformats.org/officeDocument/2006/relationships/image" Target="NULL"/><Relationship Id="rId12" Type="http://schemas.openxmlformats.org/officeDocument/2006/relationships/image" Target="NULL"/><Relationship Id="rId2" Type="http://schemas.openxmlformats.org/officeDocument/2006/relationships/image" Target="NULL"/><Relationship Id="rId1" Type="http://schemas.openxmlformats.org/officeDocument/2006/relationships/slideLayout" Target="../slideLayouts/slideLayout2.xml"/><Relationship Id="rId6" Type="http://schemas.openxmlformats.org/officeDocument/2006/relationships/image" Target="NULL"/><Relationship Id="rId11" Type="http://schemas.openxmlformats.org/officeDocument/2006/relationships/image" Target="NULL"/><Relationship Id="rId5" Type="http://schemas.openxmlformats.org/officeDocument/2006/relationships/image" Target="NULL"/><Relationship Id="rId10" Type="http://schemas.openxmlformats.org/officeDocument/2006/relationships/image" Target="NULL"/><Relationship Id="rId4" Type="http://schemas.openxmlformats.org/officeDocument/2006/relationships/image" Target="NULL"/><Relationship Id="rId9" Type="http://schemas.openxmlformats.org/officeDocument/2006/relationships/image" Target="NUL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7" Type="http://schemas.openxmlformats.org/officeDocument/2006/relationships/image" Target="../media/image110.png"/><Relationship Id="rId2" Type="http://schemas.openxmlformats.org/officeDocument/2006/relationships/image" Target="NULL"/><Relationship Id="rId1" Type="http://schemas.openxmlformats.org/officeDocument/2006/relationships/slideLayout" Target="../slideLayouts/slideLayout2.xml"/><Relationship Id="rId6" Type="http://schemas.openxmlformats.org/officeDocument/2006/relationships/image" Target="NULL"/><Relationship Id="rId5" Type="http://schemas.openxmlformats.org/officeDocument/2006/relationships/image" Target="NULL"/><Relationship Id="rId4" Type="http://schemas.openxmlformats.org/officeDocument/2006/relationships/image" Target="NUL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0.png"/><Relationship Id="rId3" Type="http://schemas.openxmlformats.org/officeDocument/2006/relationships/image" Target="../media/image310.png"/><Relationship Id="rId7" Type="http://schemas.openxmlformats.org/officeDocument/2006/relationships/image" Target="../media/image52.png"/><Relationship Id="rId2" Type="http://schemas.openxmlformats.org/officeDocument/2006/relationships/image" Target="../media/image2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4.png"/><Relationship Id="rId5" Type="http://schemas.openxmlformats.org/officeDocument/2006/relationships/image" Target="NULL"/><Relationship Id="rId4" Type="http://schemas.openxmlformats.org/officeDocument/2006/relationships/image" Target="../media/image410.png"/><Relationship Id="rId9" Type="http://schemas.openxmlformats.org/officeDocument/2006/relationships/image" Target="../media/image70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0.png"/><Relationship Id="rId3" Type="http://schemas.openxmlformats.org/officeDocument/2006/relationships/image" Target="../media/image90.png"/><Relationship Id="rId7" Type="http://schemas.openxmlformats.org/officeDocument/2006/relationships/image" Target="../media/image130.png"/><Relationship Id="rId2" Type="http://schemas.openxmlformats.org/officeDocument/2006/relationships/image" Target="../media/image8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0.png"/><Relationship Id="rId5" Type="http://schemas.openxmlformats.org/officeDocument/2006/relationships/image" Target="../media/image111.png"/><Relationship Id="rId4" Type="http://schemas.openxmlformats.org/officeDocument/2006/relationships/image" Target="../media/image100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1.png"/><Relationship Id="rId3" Type="http://schemas.openxmlformats.org/officeDocument/2006/relationships/image" Target="../media/image160.png"/><Relationship Id="rId7" Type="http://schemas.openxmlformats.org/officeDocument/2006/relationships/image" Target="../media/image200.png"/><Relationship Id="rId2" Type="http://schemas.openxmlformats.org/officeDocument/2006/relationships/image" Target="../media/image15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0.png"/><Relationship Id="rId5" Type="http://schemas.openxmlformats.org/officeDocument/2006/relationships/image" Target="../media/image180.png"/><Relationship Id="rId4" Type="http://schemas.openxmlformats.org/officeDocument/2006/relationships/image" Target="../media/image170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png"/><Relationship Id="rId3" Type="http://schemas.openxmlformats.org/officeDocument/2006/relationships/image" Target="../media/image25.png"/><Relationship Id="rId7" Type="http://schemas.openxmlformats.org/officeDocument/2006/relationships/image" Target="../media/image130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8.png"/><Relationship Id="rId11" Type="http://schemas.openxmlformats.org/officeDocument/2006/relationships/image" Target="../media/image32.png"/><Relationship Id="rId5" Type="http://schemas.openxmlformats.org/officeDocument/2006/relationships/image" Target="../media/image27.png"/><Relationship Id="rId10" Type="http://schemas.openxmlformats.org/officeDocument/2006/relationships/image" Target="../media/image31.png"/><Relationship Id="rId4" Type="http://schemas.openxmlformats.org/officeDocument/2006/relationships/image" Target="../media/image26.png"/><Relationship Id="rId9" Type="http://schemas.openxmlformats.org/officeDocument/2006/relationships/image" Target="../media/image30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png"/><Relationship Id="rId13" Type="http://schemas.openxmlformats.org/officeDocument/2006/relationships/slide" Target="slide18.xml"/><Relationship Id="rId18" Type="http://schemas.openxmlformats.org/officeDocument/2006/relationships/slide" Target="slide24.xml"/><Relationship Id="rId3" Type="http://schemas.openxmlformats.org/officeDocument/2006/relationships/image" Target="../media/image34.png"/><Relationship Id="rId21" Type="http://schemas.openxmlformats.org/officeDocument/2006/relationships/slide" Target="slide25.xml"/><Relationship Id="rId7" Type="http://schemas.openxmlformats.org/officeDocument/2006/relationships/image" Target="../media/image38.png"/><Relationship Id="rId12" Type="http://schemas.openxmlformats.org/officeDocument/2006/relationships/slide" Target="slide17.xml"/><Relationship Id="rId17" Type="http://schemas.openxmlformats.org/officeDocument/2006/relationships/slide" Target="slide21.xml"/><Relationship Id="rId2" Type="http://schemas.openxmlformats.org/officeDocument/2006/relationships/image" Target="../media/image33.png"/><Relationship Id="rId16" Type="http://schemas.openxmlformats.org/officeDocument/2006/relationships/slide" Target="slide22.xml"/><Relationship Id="rId20" Type="http://schemas.openxmlformats.org/officeDocument/2006/relationships/slide" Target="slide2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7.png"/><Relationship Id="rId11" Type="http://schemas.openxmlformats.org/officeDocument/2006/relationships/image" Target="../media/image42.png"/><Relationship Id="rId5" Type="http://schemas.openxmlformats.org/officeDocument/2006/relationships/image" Target="../media/image36.png"/><Relationship Id="rId15" Type="http://schemas.openxmlformats.org/officeDocument/2006/relationships/slide" Target="slide20.xml"/><Relationship Id="rId10" Type="http://schemas.openxmlformats.org/officeDocument/2006/relationships/image" Target="../media/image41.png"/><Relationship Id="rId19" Type="http://schemas.openxmlformats.org/officeDocument/2006/relationships/slide" Target="slide23.xml"/><Relationship Id="rId4" Type="http://schemas.openxmlformats.org/officeDocument/2006/relationships/image" Target="../media/image35.png"/><Relationship Id="rId9" Type="http://schemas.openxmlformats.org/officeDocument/2006/relationships/image" Target="../media/image40.png"/><Relationship Id="rId14" Type="http://schemas.openxmlformats.org/officeDocument/2006/relationships/slide" Target="slide19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16.xml"/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16.xml"/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16.xml"/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16.xml"/><Relationship Id="rId2" Type="http://schemas.openxmlformats.org/officeDocument/2006/relationships/image" Target="../media/image46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16.xml"/><Relationship Id="rId2" Type="http://schemas.openxmlformats.org/officeDocument/2006/relationships/image" Target="../media/image47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16.xml"/><Relationship Id="rId2" Type="http://schemas.openxmlformats.org/officeDocument/2006/relationships/image" Target="../media/image48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16.xml"/><Relationship Id="rId2" Type="http://schemas.openxmlformats.org/officeDocument/2006/relationships/image" Target="../media/image49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" Target="slide16.xml"/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" Target="slide16.xml"/><Relationship Id="rId2" Type="http://schemas.openxmlformats.org/officeDocument/2006/relationships/image" Target="../media/image5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" Target="slide16.xml"/><Relationship Id="rId2" Type="http://schemas.openxmlformats.org/officeDocument/2006/relationships/image" Target="../media/image5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NULL"/><Relationship Id="rId3" Type="http://schemas.openxmlformats.org/officeDocument/2006/relationships/image" Target="NULL"/><Relationship Id="rId7" Type="http://schemas.openxmlformats.org/officeDocument/2006/relationships/image" Target="NULL"/><Relationship Id="rId2" Type="http://schemas.openxmlformats.org/officeDocument/2006/relationships/image" Target="NULL"/><Relationship Id="rId1" Type="http://schemas.openxmlformats.org/officeDocument/2006/relationships/slideLayout" Target="../slideLayouts/slideLayout2.xml"/><Relationship Id="rId6" Type="http://schemas.openxmlformats.org/officeDocument/2006/relationships/image" Target="NULL"/><Relationship Id="rId5" Type="http://schemas.openxmlformats.org/officeDocument/2006/relationships/image" Target="NULL"/><Relationship Id="rId4" Type="http://schemas.openxmlformats.org/officeDocument/2006/relationships/image" Target="NUL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NULL"/><Relationship Id="rId3" Type="http://schemas.openxmlformats.org/officeDocument/2006/relationships/image" Target="NULL"/><Relationship Id="rId7" Type="http://schemas.openxmlformats.org/officeDocument/2006/relationships/image" Target="NULL"/><Relationship Id="rId2" Type="http://schemas.openxmlformats.org/officeDocument/2006/relationships/image" Target="NULL"/><Relationship Id="rId1" Type="http://schemas.openxmlformats.org/officeDocument/2006/relationships/slideLayout" Target="../slideLayouts/slideLayout2.xml"/><Relationship Id="rId6" Type="http://schemas.openxmlformats.org/officeDocument/2006/relationships/image" Target="NULL"/><Relationship Id="rId5" Type="http://schemas.openxmlformats.org/officeDocument/2006/relationships/image" Target="NULL"/><Relationship Id="rId4" Type="http://schemas.openxmlformats.org/officeDocument/2006/relationships/image" Target="NUL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7" Type="http://schemas.openxmlformats.org/officeDocument/2006/relationships/image" Target="NULL"/><Relationship Id="rId2" Type="http://schemas.openxmlformats.org/officeDocument/2006/relationships/image" Target="NULL"/><Relationship Id="rId1" Type="http://schemas.openxmlformats.org/officeDocument/2006/relationships/slideLayout" Target="../slideLayouts/slideLayout2.xml"/><Relationship Id="rId6" Type="http://schemas.openxmlformats.org/officeDocument/2006/relationships/image" Target="NULL"/><Relationship Id="rId5" Type="http://schemas.openxmlformats.org/officeDocument/2006/relationships/image" Target="NULL"/><Relationship Id="rId4" Type="http://schemas.openxmlformats.org/officeDocument/2006/relationships/image" Target="NUL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7" Type="http://schemas.openxmlformats.org/officeDocument/2006/relationships/image" Target="NULL"/><Relationship Id="rId2" Type="http://schemas.openxmlformats.org/officeDocument/2006/relationships/image" Target="NULL"/><Relationship Id="rId1" Type="http://schemas.openxmlformats.org/officeDocument/2006/relationships/slideLayout" Target="../slideLayouts/slideLayout2.xml"/><Relationship Id="rId6" Type="http://schemas.openxmlformats.org/officeDocument/2006/relationships/image" Target="NULL"/><Relationship Id="rId5" Type="http://schemas.openxmlformats.org/officeDocument/2006/relationships/image" Target="NULL"/><Relationship Id="rId4" Type="http://schemas.openxmlformats.org/officeDocument/2006/relationships/image" Target="NUL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image" Target="NULL"/><Relationship Id="rId1" Type="http://schemas.openxmlformats.org/officeDocument/2006/relationships/slideLayout" Target="../slideLayouts/slideLayout2.xml"/><Relationship Id="rId5" Type="http://schemas.openxmlformats.org/officeDocument/2006/relationships/image" Target="NULL"/><Relationship Id="rId4" Type="http://schemas.openxmlformats.org/officeDocument/2006/relationships/image" Target="NUL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NULL"/><Relationship Id="rId3" Type="http://schemas.openxmlformats.org/officeDocument/2006/relationships/image" Target="NULL"/><Relationship Id="rId7" Type="http://schemas.openxmlformats.org/officeDocument/2006/relationships/image" Target="NULL"/><Relationship Id="rId2" Type="http://schemas.openxmlformats.org/officeDocument/2006/relationships/image" Target="NULL"/><Relationship Id="rId1" Type="http://schemas.openxmlformats.org/officeDocument/2006/relationships/slideLayout" Target="../slideLayouts/slideLayout2.xml"/><Relationship Id="rId6" Type="http://schemas.openxmlformats.org/officeDocument/2006/relationships/image" Target="NULL"/><Relationship Id="rId5" Type="http://schemas.openxmlformats.org/officeDocument/2006/relationships/image" Target="NULL"/><Relationship Id="rId4" Type="http://schemas.openxmlformats.org/officeDocument/2006/relationships/image" Target="NULL"/><Relationship Id="rId9" Type="http://schemas.openxmlformats.org/officeDocument/2006/relationships/image" Target="NUL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image" Target="../media/image20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12" Type="http://schemas.openxmlformats.org/officeDocument/2006/relationships/image" Target="../media/image19.png"/><Relationship Id="rId2" Type="http://schemas.openxmlformats.org/officeDocument/2006/relationships/image" Target="../media/image9.png"/><Relationship Id="rId16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11" Type="http://schemas.openxmlformats.org/officeDocument/2006/relationships/image" Target="../media/image18.png"/><Relationship Id="rId5" Type="http://schemas.openxmlformats.org/officeDocument/2006/relationships/image" Target="../media/image12.png"/><Relationship Id="rId15" Type="http://schemas.openxmlformats.org/officeDocument/2006/relationships/image" Target="../media/image22.png"/><Relationship Id="rId10" Type="http://schemas.openxmlformats.org/officeDocument/2006/relationships/image" Target="../media/image17.png"/><Relationship Id="rId4" Type="http://schemas.openxmlformats.org/officeDocument/2006/relationships/image" Target="../media/image11.png"/><Relationship Id="rId9" Type="http://schemas.openxmlformats.org/officeDocument/2006/relationships/image" Target="../media/image16.png"/><Relationship Id="rId14" Type="http://schemas.openxmlformats.org/officeDocument/2006/relationships/image" Target="../media/image2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893072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Отбор корней в тригонометрических уравнениях.</a:t>
            </a:r>
            <a:br>
              <a:rPr lang="ru-RU" dirty="0" smtClean="0"/>
            </a:br>
            <a:r>
              <a:rPr lang="ru-RU" sz="3600" dirty="0" smtClean="0"/>
              <a:t>Уравнения, имеющие ограничения в области определения.</a:t>
            </a:r>
            <a:endParaRPr lang="ru-RU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6465194" y="5151549"/>
            <a:ext cx="531897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учитель математики ГБОУ СОШ №436 г. Москвы</a:t>
            </a:r>
          </a:p>
          <a:p>
            <a:r>
              <a:rPr lang="ru-RU" dirty="0" smtClean="0"/>
              <a:t>Иванова А.И.</a:t>
            </a:r>
          </a:p>
          <a:p>
            <a:r>
              <a:rPr lang="ru-RU" dirty="0" smtClean="0"/>
              <a:t>100-353-510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89714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Прямая со стрелкой 4"/>
          <p:cNvCxnSpPr/>
          <p:nvPr/>
        </p:nvCxnSpPr>
        <p:spPr>
          <a:xfrm flipH="1" flipV="1">
            <a:off x="3200400" y="880110"/>
            <a:ext cx="11430" cy="546354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>
            <a:off x="694061" y="3745735"/>
            <a:ext cx="5420299" cy="11017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" name="Овал 7"/>
          <p:cNvSpPr/>
          <p:nvPr/>
        </p:nvSpPr>
        <p:spPr>
          <a:xfrm>
            <a:off x="1421172" y="1983041"/>
            <a:ext cx="3602515" cy="3525394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5294813" y="148590"/>
            <a:ext cx="689718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 smtClean="0"/>
              <a:t>Отметить на тригонометрической окружности точки, соответствующие условиям:</a:t>
            </a:r>
            <a:endParaRPr lang="ru-RU" sz="3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7684769" y="1849176"/>
                <a:ext cx="2057400" cy="90730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func>
                      <m:funcPr>
                        <m:ctrlPr>
                          <a:rPr lang="en-US" sz="360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360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ru-RU" sz="3600" b="0" i="1" smtClean="0">
                            <a:latin typeface="Cambria Math" panose="02040503050406030204" pitchFamily="18" charset="0"/>
                          </a:rPr>
                          <m:t>х</m:t>
                        </m:r>
                      </m:e>
                    </m:func>
                  </m:oMath>
                </a14:m>
                <a:r>
                  <a:rPr lang="ru-RU" sz="3600" dirty="0" smtClean="0"/>
                  <a:t> </a:t>
                </a:r>
                <a:r>
                  <a:rPr lang="en-US" sz="3600" dirty="0" smtClean="0"/>
                  <a:t>=</a:t>
                </a:r>
                <a:r>
                  <a:rPr lang="ru-RU" sz="3600" dirty="0" smtClean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US" sz="3600" i="1" dirty="0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3600" b="0" i="1" dirty="0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</m:rad>
                      </m:num>
                      <m:den>
                        <m:r>
                          <a:rPr lang="en-US" sz="36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ru-RU" sz="3600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84769" y="1849176"/>
                <a:ext cx="2057400" cy="907300"/>
              </a:xfrm>
              <a:prstGeom prst="rect">
                <a:avLst/>
              </a:prstGeom>
              <a:blipFill rotWithShape="0">
                <a:blip r:embed="rId2"/>
                <a:stretch>
                  <a:fillRect b="-1476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7467600" y="2608302"/>
                <a:ext cx="2057400" cy="55399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360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36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ru-RU" sz="3600" b="0" i="1" smtClean="0">
                              <a:latin typeface="Cambria Math" panose="02040503050406030204" pitchFamily="18" charset="0"/>
                            </a:rPr>
                            <m:t>х</m:t>
                          </m:r>
                        </m:e>
                      </m:func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&gt;0</m:t>
                      </m:r>
                    </m:oMath>
                  </m:oMathPara>
                </a14:m>
                <a:endParaRPr lang="ru-RU" sz="36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67600" y="2608302"/>
                <a:ext cx="2057400" cy="553998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7581900" y="3333750"/>
                <a:ext cx="2057400" cy="55399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360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3600" b="0" i="0" smtClean="0">
                              <a:latin typeface="Cambria Math" panose="02040503050406030204" pitchFamily="18" charset="0"/>
                            </a:rPr>
                            <m:t>tg</m:t>
                          </m:r>
                        </m:fName>
                        <m:e>
                          <m:r>
                            <a:rPr lang="ru-RU" sz="3600" b="0" i="1" smtClean="0">
                              <a:latin typeface="Cambria Math" panose="02040503050406030204" pitchFamily="18" charset="0"/>
                            </a:rPr>
                            <m:t>х</m:t>
                          </m:r>
                        </m:e>
                      </m:func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=−1</m:t>
                      </m:r>
                    </m:oMath>
                  </m:oMathPara>
                </a14:m>
                <a:endParaRPr lang="ru-RU" sz="36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81900" y="3333750"/>
                <a:ext cx="2057400" cy="553998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7410450" y="3771900"/>
                <a:ext cx="2057400" cy="55399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3600" i="0" smtClean="0">
                          <a:latin typeface="Cambria Math" panose="02040503050406030204" pitchFamily="18" charset="0"/>
                        </a:rPr>
                        <m:t>s</m:t>
                      </m:r>
                      <m:r>
                        <m:rPr>
                          <m:sty m:val="p"/>
                        </m:rPr>
                        <a:rPr lang="en-US" sz="3600" b="0" i="0" smtClean="0">
                          <a:latin typeface="Cambria Math" panose="02040503050406030204" pitchFamily="18" charset="0"/>
                        </a:rPr>
                        <m:t>inx</m:t>
                      </m:r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&lt;0</m:t>
                      </m:r>
                    </m:oMath>
                  </m:oMathPara>
                </a14:m>
                <a:endParaRPr lang="ru-RU" sz="36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10450" y="3771900"/>
                <a:ext cx="2057400" cy="553998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Полилиния 35"/>
          <p:cNvSpPr/>
          <p:nvPr/>
        </p:nvSpPr>
        <p:spPr>
          <a:xfrm rot="16200000">
            <a:off x="1434463" y="1981462"/>
            <a:ext cx="1787543" cy="1790700"/>
          </a:xfrm>
          <a:custGeom>
            <a:avLst/>
            <a:gdLst>
              <a:gd name="connsiteX0" fmla="*/ 1828800 w 1847850"/>
              <a:gd name="connsiteY0" fmla="*/ 1752600 h 1790700"/>
              <a:gd name="connsiteX1" fmla="*/ 19050 w 1847850"/>
              <a:gd name="connsiteY1" fmla="*/ 1790700 h 1790700"/>
              <a:gd name="connsiteX2" fmla="*/ 0 w 1847850"/>
              <a:gd name="connsiteY2" fmla="*/ 0 h 1790700"/>
              <a:gd name="connsiteX3" fmla="*/ 438150 w 1847850"/>
              <a:gd name="connsiteY3" fmla="*/ 57150 h 1790700"/>
              <a:gd name="connsiteX4" fmla="*/ 685800 w 1847850"/>
              <a:gd name="connsiteY4" fmla="*/ 133350 h 1790700"/>
              <a:gd name="connsiteX5" fmla="*/ 952500 w 1847850"/>
              <a:gd name="connsiteY5" fmla="*/ 266700 h 1790700"/>
              <a:gd name="connsiteX6" fmla="*/ 1181100 w 1847850"/>
              <a:gd name="connsiteY6" fmla="*/ 400050 h 1790700"/>
              <a:gd name="connsiteX7" fmla="*/ 1390650 w 1847850"/>
              <a:gd name="connsiteY7" fmla="*/ 590550 h 1790700"/>
              <a:gd name="connsiteX8" fmla="*/ 1600200 w 1847850"/>
              <a:gd name="connsiteY8" fmla="*/ 800100 h 1790700"/>
              <a:gd name="connsiteX9" fmla="*/ 1809750 w 1847850"/>
              <a:gd name="connsiteY9" fmla="*/ 1390650 h 1790700"/>
              <a:gd name="connsiteX10" fmla="*/ 1847850 w 1847850"/>
              <a:gd name="connsiteY10" fmla="*/ 1676400 h 1790700"/>
              <a:gd name="connsiteX11" fmla="*/ 1828800 w 1847850"/>
              <a:gd name="connsiteY11" fmla="*/ 1752600 h 1790700"/>
              <a:gd name="connsiteX0" fmla="*/ 1828800 w 1847850"/>
              <a:gd name="connsiteY0" fmla="*/ 1752600 h 1790700"/>
              <a:gd name="connsiteX1" fmla="*/ 19050 w 1847850"/>
              <a:gd name="connsiteY1" fmla="*/ 1790700 h 1790700"/>
              <a:gd name="connsiteX2" fmla="*/ 0 w 1847850"/>
              <a:gd name="connsiteY2" fmla="*/ 0 h 1790700"/>
              <a:gd name="connsiteX3" fmla="*/ 457200 w 1847850"/>
              <a:gd name="connsiteY3" fmla="*/ 38100 h 1790700"/>
              <a:gd name="connsiteX4" fmla="*/ 685800 w 1847850"/>
              <a:gd name="connsiteY4" fmla="*/ 133350 h 1790700"/>
              <a:gd name="connsiteX5" fmla="*/ 952500 w 1847850"/>
              <a:gd name="connsiteY5" fmla="*/ 266700 h 1790700"/>
              <a:gd name="connsiteX6" fmla="*/ 1181100 w 1847850"/>
              <a:gd name="connsiteY6" fmla="*/ 400050 h 1790700"/>
              <a:gd name="connsiteX7" fmla="*/ 1390650 w 1847850"/>
              <a:gd name="connsiteY7" fmla="*/ 590550 h 1790700"/>
              <a:gd name="connsiteX8" fmla="*/ 1600200 w 1847850"/>
              <a:gd name="connsiteY8" fmla="*/ 800100 h 1790700"/>
              <a:gd name="connsiteX9" fmla="*/ 1809750 w 1847850"/>
              <a:gd name="connsiteY9" fmla="*/ 1390650 h 1790700"/>
              <a:gd name="connsiteX10" fmla="*/ 1847850 w 1847850"/>
              <a:gd name="connsiteY10" fmla="*/ 1676400 h 1790700"/>
              <a:gd name="connsiteX11" fmla="*/ 1828800 w 1847850"/>
              <a:gd name="connsiteY11" fmla="*/ 1752600 h 1790700"/>
              <a:gd name="connsiteX0" fmla="*/ 1828800 w 1847850"/>
              <a:gd name="connsiteY0" fmla="*/ 1752600 h 1790700"/>
              <a:gd name="connsiteX1" fmla="*/ 19050 w 1847850"/>
              <a:gd name="connsiteY1" fmla="*/ 1790700 h 1790700"/>
              <a:gd name="connsiteX2" fmla="*/ 0 w 1847850"/>
              <a:gd name="connsiteY2" fmla="*/ 0 h 1790700"/>
              <a:gd name="connsiteX3" fmla="*/ 457200 w 1847850"/>
              <a:gd name="connsiteY3" fmla="*/ 38100 h 1790700"/>
              <a:gd name="connsiteX4" fmla="*/ 704850 w 1847850"/>
              <a:gd name="connsiteY4" fmla="*/ 133350 h 1790700"/>
              <a:gd name="connsiteX5" fmla="*/ 952500 w 1847850"/>
              <a:gd name="connsiteY5" fmla="*/ 266700 h 1790700"/>
              <a:gd name="connsiteX6" fmla="*/ 1181100 w 1847850"/>
              <a:gd name="connsiteY6" fmla="*/ 400050 h 1790700"/>
              <a:gd name="connsiteX7" fmla="*/ 1390650 w 1847850"/>
              <a:gd name="connsiteY7" fmla="*/ 590550 h 1790700"/>
              <a:gd name="connsiteX8" fmla="*/ 1600200 w 1847850"/>
              <a:gd name="connsiteY8" fmla="*/ 800100 h 1790700"/>
              <a:gd name="connsiteX9" fmla="*/ 1809750 w 1847850"/>
              <a:gd name="connsiteY9" fmla="*/ 1390650 h 1790700"/>
              <a:gd name="connsiteX10" fmla="*/ 1847850 w 1847850"/>
              <a:gd name="connsiteY10" fmla="*/ 1676400 h 1790700"/>
              <a:gd name="connsiteX11" fmla="*/ 1828800 w 1847850"/>
              <a:gd name="connsiteY11" fmla="*/ 1752600 h 1790700"/>
              <a:gd name="connsiteX0" fmla="*/ 1828800 w 1847850"/>
              <a:gd name="connsiteY0" fmla="*/ 1752600 h 1790700"/>
              <a:gd name="connsiteX1" fmla="*/ 19050 w 1847850"/>
              <a:gd name="connsiteY1" fmla="*/ 1790700 h 1790700"/>
              <a:gd name="connsiteX2" fmla="*/ 0 w 1847850"/>
              <a:gd name="connsiteY2" fmla="*/ 0 h 1790700"/>
              <a:gd name="connsiteX3" fmla="*/ 457200 w 1847850"/>
              <a:gd name="connsiteY3" fmla="*/ 38100 h 1790700"/>
              <a:gd name="connsiteX4" fmla="*/ 704850 w 1847850"/>
              <a:gd name="connsiteY4" fmla="*/ 133350 h 1790700"/>
              <a:gd name="connsiteX5" fmla="*/ 952500 w 1847850"/>
              <a:gd name="connsiteY5" fmla="*/ 266700 h 1790700"/>
              <a:gd name="connsiteX6" fmla="*/ 1181100 w 1847850"/>
              <a:gd name="connsiteY6" fmla="*/ 400050 h 1790700"/>
              <a:gd name="connsiteX7" fmla="*/ 1390650 w 1847850"/>
              <a:gd name="connsiteY7" fmla="*/ 590550 h 1790700"/>
              <a:gd name="connsiteX8" fmla="*/ 1619250 w 1847850"/>
              <a:gd name="connsiteY8" fmla="*/ 895350 h 1790700"/>
              <a:gd name="connsiteX9" fmla="*/ 1809750 w 1847850"/>
              <a:gd name="connsiteY9" fmla="*/ 1390650 h 1790700"/>
              <a:gd name="connsiteX10" fmla="*/ 1847850 w 1847850"/>
              <a:gd name="connsiteY10" fmla="*/ 1676400 h 1790700"/>
              <a:gd name="connsiteX11" fmla="*/ 1828800 w 1847850"/>
              <a:gd name="connsiteY11" fmla="*/ 1752600 h 1790700"/>
              <a:gd name="connsiteX0" fmla="*/ 1828800 w 1847850"/>
              <a:gd name="connsiteY0" fmla="*/ 1752600 h 1790700"/>
              <a:gd name="connsiteX1" fmla="*/ 19050 w 1847850"/>
              <a:gd name="connsiteY1" fmla="*/ 1790700 h 1790700"/>
              <a:gd name="connsiteX2" fmla="*/ 0 w 1847850"/>
              <a:gd name="connsiteY2" fmla="*/ 0 h 1790700"/>
              <a:gd name="connsiteX3" fmla="*/ 457200 w 1847850"/>
              <a:gd name="connsiteY3" fmla="*/ 38100 h 1790700"/>
              <a:gd name="connsiteX4" fmla="*/ 704850 w 1847850"/>
              <a:gd name="connsiteY4" fmla="*/ 133350 h 1790700"/>
              <a:gd name="connsiteX5" fmla="*/ 952500 w 1847850"/>
              <a:gd name="connsiteY5" fmla="*/ 266700 h 1790700"/>
              <a:gd name="connsiteX6" fmla="*/ 1181100 w 1847850"/>
              <a:gd name="connsiteY6" fmla="*/ 400050 h 1790700"/>
              <a:gd name="connsiteX7" fmla="*/ 1390650 w 1847850"/>
              <a:gd name="connsiteY7" fmla="*/ 590550 h 1790700"/>
              <a:gd name="connsiteX8" fmla="*/ 1619250 w 1847850"/>
              <a:gd name="connsiteY8" fmla="*/ 895350 h 1790700"/>
              <a:gd name="connsiteX9" fmla="*/ 1809750 w 1847850"/>
              <a:gd name="connsiteY9" fmla="*/ 1390650 h 1790700"/>
              <a:gd name="connsiteX10" fmla="*/ 1847850 w 1847850"/>
              <a:gd name="connsiteY10" fmla="*/ 1676400 h 1790700"/>
              <a:gd name="connsiteX11" fmla="*/ 1828800 w 1847850"/>
              <a:gd name="connsiteY11" fmla="*/ 1752600 h 1790700"/>
              <a:gd name="connsiteX0" fmla="*/ 1828800 w 1847850"/>
              <a:gd name="connsiteY0" fmla="*/ 1752600 h 1790700"/>
              <a:gd name="connsiteX1" fmla="*/ 19050 w 1847850"/>
              <a:gd name="connsiteY1" fmla="*/ 1790700 h 1790700"/>
              <a:gd name="connsiteX2" fmla="*/ 0 w 1847850"/>
              <a:gd name="connsiteY2" fmla="*/ 0 h 1790700"/>
              <a:gd name="connsiteX3" fmla="*/ 457200 w 1847850"/>
              <a:gd name="connsiteY3" fmla="*/ 38100 h 1790700"/>
              <a:gd name="connsiteX4" fmla="*/ 704850 w 1847850"/>
              <a:gd name="connsiteY4" fmla="*/ 133350 h 1790700"/>
              <a:gd name="connsiteX5" fmla="*/ 952500 w 1847850"/>
              <a:gd name="connsiteY5" fmla="*/ 266700 h 1790700"/>
              <a:gd name="connsiteX6" fmla="*/ 1181100 w 1847850"/>
              <a:gd name="connsiteY6" fmla="*/ 400050 h 1790700"/>
              <a:gd name="connsiteX7" fmla="*/ 1390650 w 1847850"/>
              <a:gd name="connsiteY7" fmla="*/ 590550 h 1790700"/>
              <a:gd name="connsiteX8" fmla="*/ 1619250 w 1847850"/>
              <a:gd name="connsiteY8" fmla="*/ 914400 h 1790700"/>
              <a:gd name="connsiteX9" fmla="*/ 1809750 w 1847850"/>
              <a:gd name="connsiteY9" fmla="*/ 1390650 h 1790700"/>
              <a:gd name="connsiteX10" fmla="*/ 1847850 w 1847850"/>
              <a:gd name="connsiteY10" fmla="*/ 1676400 h 1790700"/>
              <a:gd name="connsiteX11" fmla="*/ 1828800 w 1847850"/>
              <a:gd name="connsiteY11" fmla="*/ 1752600 h 1790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847850" h="1790700">
                <a:moveTo>
                  <a:pt x="1828800" y="1752600"/>
                </a:moveTo>
                <a:lnTo>
                  <a:pt x="19050" y="1790700"/>
                </a:lnTo>
                <a:lnTo>
                  <a:pt x="0" y="0"/>
                </a:lnTo>
                <a:lnTo>
                  <a:pt x="457200" y="38100"/>
                </a:lnTo>
                <a:lnTo>
                  <a:pt x="704850" y="133350"/>
                </a:lnTo>
                <a:lnTo>
                  <a:pt x="952500" y="266700"/>
                </a:lnTo>
                <a:lnTo>
                  <a:pt x="1181100" y="400050"/>
                </a:lnTo>
                <a:lnTo>
                  <a:pt x="1390650" y="590550"/>
                </a:lnTo>
                <a:lnTo>
                  <a:pt x="1619250" y="914400"/>
                </a:lnTo>
                <a:lnTo>
                  <a:pt x="1809750" y="1390650"/>
                </a:lnTo>
                <a:lnTo>
                  <a:pt x="1847850" y="1676400"/>
                </a:lnTo>
                <a:lnTo>
                  <a:pt x="1828800" y="1752600"/>
                </a:lnTo>
                <a:close/>
              </a:path>
            </a:pathLst>
          </a:custGeom>
          <a:solidFill>
            <a:srgbClr val="FF3300">
              <a:alpha val="4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Левая фигурная скобка 2"/>
          <p:cNvSpPr/>
          <p:nvPr/>
        </p:nvSpPr>
        <p:spPr>
          <a:xfrm>
            <a:off x="7429500" y="2227302"/>
            <a:ext cx="255269" cy="876300"/>
          </a:xfrm>
          <a:prstGeom prst="leftBrac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Левая фигурная скобка 16"/>
          <p:cNvSpPr/>
          <p:nvPr/>
        </p:nvSpPr>
        <p:spPr>
          <a:xfrm>
            <a:off x="7448550" y="3427452"/>
            <a:ext cx="255269" cy="876300"/>
          </a:xfrm>
          <a:prstGeom prst="leftBrac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7557134" y="5028426"/>
                <a:ext cx="2057400" cy="55399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360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3600" b="0" i="0" smtClean="0">
                              <a:latin typeface="Cambria Math" panose="02040503050406030204" pitchFamily="18" charset="0"/>
                            </a:rPr>
                            <m:t>ctg</m:t>
                          </m:r>
                        </m:fName>
                        <m:e>
                          <m:r>
                            <a:rPr lang="ru-RU" sz="3600" b="0" i="1" smtClean="0">
                              <a:latin typeface="Cambria Math" panose="02040503050406030204" pitchFamily="18" charset="0"/>
                            </a:rPr>
                            <m:t>х</m:t>
                          </m:r>
                        </m:e>
                      </m:func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&lt;0</m:t>
                      </m:r>
                    </m:oMath>
                  </m:oMathPara>
                </a14:m>
                <a:endParaRPr lang="ru-RU" sz="36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7134" y="5028426"/>
                <a:ext cx="2057400" cy="553998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7309484" y="4171950"/>
                <a:ext cx="2533448" cy="92198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3200" smtClean="0">
                          <a:latin typeface="Cambria Math" panose="02040503050406030204" pitchFamily="18" charset="0"/>
                        </a:rPr>
                        <m:t>c</m:t>
                      </m:r>
                      <m:r>
                        <m:rPr>
                          <m:sty m:val="p"/>
                        </m:rPr>
                        <a:rPr lang="en-US" sz="3200" b="0" i="0" smtClean="0">
                          <a:latin typeface="Cambria Math" panose="02040503050406030204" pitchFamily="18" charset="0"/>
                        </a:rPr>
                        <m:t>osx</m:t>
                      </m:r>
                      <m:r>
                        <a:rPr lang="ru-RU" sz="3200" b="0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ru-RU" sz="3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3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ru-RU" sz="3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ru-RU" sz="32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09484" y="4171950"/>
                <a:ext cx="2533448" cy="921984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Левая фигурная скобка 19"/>
          <p:cNvSpPr/>
          <p:nvPr/>
        </p:nvSpPr>
        <p:spPr>
          <a:xfrm>
            <a:off x="7448550" y="4608552"/>
            <a:ext cx="255269" cy="876300"/>
          </a:xfrm>
          <a:prstGeom prst="leftBrac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7547508" y="6264354"/>
                <a:ext cx="2057400" cy="55399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360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3600" b="0" i="0" smtClean="0">
                              <a:latin typeface="Cambria Math" panose="02040503050406030204" pitchFamily="18" charset="0"/>
                            </a:rPr>
                            <m:t>tg</m:t>
                          </m:r>
                        </m:fName>
                        <m:e>
                          <m:r>
                            <a:rPr lang="ru-RU" sz="3600" b="0" i="1" smtClean="0">
                              <a:latin typeface="Cambria Math" panose="02040503050406030204" pitchFamily="18" charset="0"/>
                            </a:rPr>
                            <m:t>х</m:t>
                          </m:r>
                        </m:e>
                      </m:func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&gt;0</m:t>
                      </m:r>
                    </m:oMath>
                  </m:oMathPara>
                </a14:m>
                <a:endParaRPr lang="ru-RU" sz="36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47508" y="6264354"/>
                <a:ext cx="2057400" cy="553998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7219732" y="5529762"/>
                <a:ext cx="2474597" cy="90499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800" i="0" smtClean="0">
                          <a:latin typeface="Cambria Math" panose="02040503050406030204" pitchFamily="18" charset="0"/>
                        </a:rPr>
                        <m:t>s</m:t>
                      </m:r>
                      <m:r>
                        <m:rPr>
                          <m:sty m:val="p"/>
                        </m:rPr>
                        <a:rPr lang="en-US" sz="2800" b="0" i="0" smtClean="0">
                          <a:latin typeface="Cambria Math" panose="02040503050406030204" pitchFamily="18" charset="0"/>
                        </a:rPr>
                        <m:t>inx</m:t>
                      </m:r>
                      <m:r>
                        <a:rPr lang="ru-RU" sz="2800" b="0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ru-RU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ru-RU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ru-RU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rad>
                        </m:num>
                        <m:den>
                          <m:r>
                            <a:rPr lang="ru-RU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19732" y="5529762"/>
                <a:ext cx="2474597" cy="904991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Левая фигурная скобка 22"/>
          <p:cNvSpPr/>
          <p:nvPr/>
        </p:nvSpPr>
        <p:spPr>
          <a:xfrm>
            <a:off x="7467600" y="5942052"/>
            <a:ext cx="255269" cy="876300"/>
          </a:xfrm>
          <a:prstGeom prst="leftBrac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олилиния 23"/>
          <p:cNvSpPr/>
          <p:nvPr/>
        </p:nvSpPr>
        <p:spPr>
          <a:xfrm>
            <a:off x="3209368" y="1983040"/>
            <a:ext cx="1813607" cy="1811695"/>
          </a:xfrm>
          <a:custGeom>
            <a:avLst/>
            <a:gdLst>
              <a:gd name="connsiteX0" fmla="*/ 1828800 w 1847850"/>
              <a:gd name="connsiteY0" fmla="*/ 1752600 h 1790700"/>
              <a:gd name="connsiteX1" fmla="*/ 19050 w 1847850"/>
              <a:gd name="connsiteY1" fmla="*/ 1790700 h 1790700"/>
              <a:gd name="connsiteX2" fmla="*/ 0 w 1847850"/>
              <a:gd name="connsiteY2" fmla="*/ 0 h 1790700"/>
              <a:gd name="connsiteX3" fmla="*/ 438150 w 1847850"/>
              <a:gd name="connsiteY3" fmla="*/ 57150 h 1790700"/>
              <a:gd name="connsiteX4" fmla="*/ 685800 w 1847850"/>
              <a:gd name="connsiteY4" fmla="*/ 133350 h 1790700"/>
              <a:gd name="connsiteX5" fmla="*/ 952500 w 1847850"/>
              <a:gd name="connsiteY5" fmla="*/ 266700 h 1790700"/>
              <a:gd name="connsiteX6" fmla="*/ 1181100 w 1847850"/>
              <a:gd name="connsiteY6" fmla="*/ 400050 h 1790700"/>
              <a:gd name="connsiteX7" fmla="*/ 1390650 w 1847850"/>
              <a:gd name="connsiteY7" fmla="*/ 590550 h 1790700"/>
              <a:gd name="connsiteX8" fmla="*/ 1600200 w 1847850"/>
              <a:gd name="connsiteY8" fmla="*/ 800100 h 1790700"/>
              <a:gd name="connsiteX9" fmla="*/ 1809750 w 1847850"/>
              <a:gd name="connsiteY9" fmla="*/ 1390650 h 1790700"/>
              <a:gd name="connsiteX10" fmla="*/ 1847850 w 1847850"/>
              <a:gd name="connsiteY10" fmla="*/ 1676400 h 1790700"/>
              <a:gd name="connsiteX11" fmla="*/ 1828800 w 1847850"/>
              <a:gd name="connsiteY11" fmla="*/ 1752600 h 1790700"/>
              <a:gd name="connsiteX0" fmla="*/ 1828800 w 1847850"/>
              <a:gd name="connsiteY0" fmla="*/ 1752600 h 1790700"/>
              <a:gd name="connsiteX1" fmla="*/ 19050 w 1847850"/>
              <a:gd name="connsiteY1" fmla="*/ 1790700 h 1790700"/>
              <a:gd name="connsiteX2" fmla="*/ 0 w 1847850"/>
              <a:gd name="connsiteY2" fmla="*/ 0 h 1790700"/>
              <a:gd name="connsiteX3" fmla="*/ 457200 w 1847850"/>
              <a:gd name="connsiteY3" fmla="*/ 38100 h 1790700"/>
              <a:gd name="connsiteX4" fmla="*/ 685800 w 1847850"/>
              <a:gd name="connsiteY4" fmla="*/ 133350 h 1790700"/>
              <a:gd name="connsiteX5" fmla="*/ 952500 w 1847850"/>
              <a:gd name="connsiteY5" fmla="*/ 266700 h 1790700"/>
              <a:gd name="connsiteX6" fmla="*/ 1181100 w 1847850"/>
              <a:gd name="connsiteY6" fmla="*/ 400050 h 1790700"/>
              <a:gd name="connsiteX7" fmla="*/ 1390650 w 1847850"/>
              <a:gd name="connsiteY7" fmla="*/ 590550 h 1790700"/>
              <a:gd name="connsiteX8" fmla="*/ 1600200 w 1847850"/>
              <a:gd name="connsiteY8" fmla="*/ 800100 h 1790700"/>
              <a:gd name="connsiteX9" fmla="*/ 1809750 w 1847850"/>
              <a:gd name="connsiteY9" fmla="*/ 1390650 h 1790700"/>
              <a:gd name="connsiteX10" fmla="*/ 1847850 w 1847850"/>
              <a:gd name="connsiteY10" fmla="*/ 1676400 h 1790700"/>
              <a:gd name="connsiteX11" fmla="*/ 1828800 w 1847850"/>
              <a:gd name="connsiteY11" fmla="*/ 1752600 h 1790700"/>
              <a:gd name="connsiteX0" fmla="*/ 1828800 w 1847850"/>
              <a:gd name="connsiteY0" fmla="*/ 1752600 h 1790700"/>
              <a:gd name="connsiteX1" fmla="*/ 19050 w 1847850"/>
              <a:gd name="connsiteY1" fmla="*/ 1790700 h 1790700"/>
              <a:gd name="connsiteX2" fmla="*/ 0 w 1847850"/>
              <a:gd name="connsiteY2" fmla="*/ 0 h 1790700"/>
              <a:gd name="connsiteX3" fmla="*/ 457200 w 1847850"/>
              <a:gd name="connsiteY3" fmla="*/ 38100 h 1790700"/>
              <a:gd name="connsiteX4" fmla="*/ 704850 w 1847850"/>
              <a:gd name="connsiteY4" fmla="*/ 133350 h 1790700"/>
              <a:gd name="connsiteX5" fmla="*/ 952500 w 1847850"/>
              <a:gd name="connsiteY5" fmla="*/ 266700 h 1790700"/>
              <a:gd name="connsiteX6" fmla="*/ 1181100 w 1847850"/>
              <a:gd name="connsiteY6" fmla="*/ 400050 h 1790700"/>
              <a:gd name="connsiteX7" fmla="*/ 1390650 w 1847850"/>
              <a:gd name="connsiteY7" fmla="*/ 590550 h 1790700"/>
              <a:gd name="connsiteX8" fmla="*/ 1600200 w 1847850"/>
              <a:gd name="connsiteY8" fmla="*/ 800100 h 1790700"/>
              <a:gd name="connsiteX9" fmla="*/ 1809750 w 1847850"/>
              <a:gd name="connsiteY9" fmla="*/ 1390650 h 1790700"/>
              <a:gd name="connsiteX10" fmla="*/ 1847850 w 1847850"/>
              <a:gd name="connsiteY10" fmla="*/ 1676400 h 1790700"/>
              <a:gd name="connsiteX11" fmla="*/ 1828800 w 1847850"/>
              <a:gd name="connsiteY11" fmla="*/ 1752600 h 1790700"/>
              <a:gd name="connsiteX0" fmla="*/ 1828800 w 1847850"/>
              <a:gd name="connsiteY0" fmla="*/ 1752600 h 1790700"/>
              <a:gd name="connsiteX1" fmla="*/ 19050 w 1847850"/>
              <a:gd name="connsiteY1" fmla="*/ 1790700 h 1790700"/>
              <a:gd name="connsiteX2" fmla="*/ 0 w 1847850"/>
              <a:gd name="connsiteY2" fmla="*/ 0 h 1790700"/>
              <a:gd name="connsiteX3" fmla="*/ 457200 w 1847850"/>
              <a:gd name="connsiteY3" fmla="*/ 38100 h 1790700"/>
              <a:gd name="connsiteX4" fmla="*/ 704850 w 1847850"/>
              <a:gd name="connsiteY4" fmla="*/ 133350 h 1790700"/>
              <a:gd name="connsiteX5" fmla="*/ 952500 w 1847850"/>
              <a:gd name="connsiteY5" fmla="*/ 266700 h 1790700"/>
              <a:gd name="connsiteX6" fmla="*/ 1181100 w 1847850"/>
              <a:gd name="connsiteY6" fmla="*/ 400050 h 1790700"/>
              <a:gd name="connsiteX7" fmla="*/ 1390650 w 1847850"/>
              <a:gd name="connsiteY7" fmla="*/ 590550 h 1790700"/>
              <a:gd name="connsiteX8" fmla="*/ 1619250 w 1847850"/>
              <a:gd name="connsiteY8" fmla="*/ 895350 h 1790700"/>
              <a:gd name="connsiteX9" fmla="*/ 1809750 w 1847850"/>
              <a:gd name="connsiteY9" fmla="*/ 1390650 h 1790700"/>
              <a:gd name="connsiteX10" fmla="*/ 1847850 w 1847850"/>
              <a:gd name="connsiteY10" fmla="*/ 1676400 h 1790700"/>
              <a:gd name="connsiteX11" fmla="*/ 1828800 w 1847850"/>
              <a:gd name="connsiteY11" fmla="*/ 1752600 h 1790700"/>
              <a:gd name="connsiteX0" fmla="*/ 1828800 w 1847850"/>
              <a:gd name="connsiteY0" fmla="*/ 1752600 h 1790700"/>
              <a:gd name="connsiteX1" fmla="*/ 19050 w 1847850"/>
              <a:gd name="connsiteY1" fmla="*/ 1790700 h 1790700"/>
              <a:gd name="connsiteX2" fmla="*/ 0 w 1847850"/>
              <a:gd name="connsiteY2" fmla="*/ 0 h 1790700"/>
              <a:gd name="connsiteX3" fmla="*/ 457200 w 1847850"/>
              <a:gd name="connsiteY3" fmla="*/ 38100 h 1790700"/>
              <a:gd name="connsiteX4" fmla="*/ 704850 w 1847850"/>
              <a:gd name="connsiteY4" fmla="*/ 133350 h 1790700"/>
              <a:gd name="connsiteX5" fmla="*/ 952500 w 1847850"/>
              <a:gd name="connsiteY5" fmla="*/ 266700 h 1790700"/>
              <a:gd name="connsiteX6" fmla="*/ 1181100 w 1847850"/>
              <a:gd name="connsiteY6" fmla="*/ 400050 h 1790700"/>
              <a:gd name="connsiteX7" fmla="*/ 1390650 w 1847850"/>
              <a:gd name="connsiteY7" fmla="*/ 590550 h 1790700"/>
              <a:gd name="connsiteX8" fmla="*/ 1619250 w 1847850"/>
              <a:gd name="connsiteY8" fmla="*/ 895350 h 1790700"/>
              <a:gd name="connsiteX9" fmla="*/ 1809750 w 1847850"/>
              <a:gd name="connsiteY9" fmla="*/ 1390650 h 1790700"/>
              <a:gd name="connsiteX10" fmla="*/ 1847850 w 1847850"/>
              <a:gd name="connsiteY10" fmla="*/ 1676400 h 1790700"/>
              <a:gd name="connsiteX11" fmla="*/ 1828800 w 1847850"/>
              <a:gd name="connsiteY11" fmla="*/ 1752600 h 1790700"/>
              <a:gd name="connsiteX0" fmla="*/ 1828800 w 1847850"/>
              <a:gd name="connsiteY0" fmla="*/ 1752600 h 1790700"/>
              <a:gd name="connsiteX1" fmla="*/ 19050 w 1847850"/>
              <a:gd name="connsiteY1" fmla="*/ 1790700 h 1790700"/>
              <a:gd name="connsiteX2" fmla="*/ 0 w 1847850"/>
              <a:gd name="connsiteY2" fmla="*/ 0 h 1790700"/>
              <a:gd name="connsiteX3" fmla="*/ 457200 w 1847850"/>
              <a:gd name="connsiteY3" fmla="*/ 38100 h 1790700"/>
              <a:gd name="connsiteX4" fmla="*/ 704850 w 1847850"/>
              <a:gd name="connsiteY4" fmla="*/ 133350 h 1790700"/>
              <a:gd name="connsiteX5" fmla="*/ 952500 w 1847850"/>
              <a:gd name="connsiteY5" fmla="*/ 266700 h 1790700"/>
              <a:gd name="connsiteX6" fmla="*/ 1181100 w 1847850"/>
              <a:gd name="connsiteY6" fmla="*/ 400050 h 1790700"/>
              <a:gd name="connsiteX7" fmla="*/ 1390650 w 1847850"/>
              <a:gd name="connsiteY7" fmla="*/ 590550 h 1790700"/>
              <a:gd name="connsiteX8" fmla="*/ 1619250 w 1847850"/>
              <a:gd name="connsiteY8" fmla="*/ 914400 h 1790700"/>
              <a:gd name="connsiteX9" fmla="*/ 1809750 w 1847850"/>
              <a:gd name="connsiteY9" fmla="*/ 1390650 h 1790700"/>
              <a:gd name="connsiteX10" fmla="*/ 1847850 w 1847850"/>
              <a:gd name="connsiteY10" fmla="*/ 1676400 h 1790700"/>
              <a:gd name="connsiteX11" fmla="*/ 1828800 w 1847850"/>
              <a:gd name="connsiteY11" fmla="*/ 1752600 h 1790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847850" h="1790700">
                <a:moveTo>
                  <a:pt x="1828800" y="1752600"/>
                </a:moveTo>
                <a:lnTo>
                  <a:pt x="19050" y="1790700"/>
                </a:lnTo>
                <a:lnTo>
                  <a:pt x="0" y="0"/>
                </a:lnTo>
                <a:lnTo>
                  <a:pt x="457200" y="38100"/>
                </a:lnTo>
                <a:lnTo>
                  <a:pt x="704850" y="133350"/>
                </a:lnTo>
                <a:lnTo>
                  <a:pt x="952500" y="266700"/>
                </a:lnTo>
                <a:lnTo>
                  <a:pt x="1181100" y="400050"/>
                </a:lnTo>
                <a:lnTo>
                  <a:pt x="1390650" y="590550"/>
                </a:lnTo>
                <a:lnTo>
                  <a:pt x="1619250" y="914400"/>
                </a:lnTo>
                <a:lnTo>
                  <a:pt x="1809750" y="1390650"/>
                </a:lnTo>
                <a:lnTo>
                  <a:pt x="1847850" y="1676400"/>
                </a:lnTo>
                <a:lnTo>
                  <a:pt x="1828800" y="1752600"/>
                </a:lnTo>
                <a:close/>
              </a:path>
            </a:pathLst>
          </a:custGeom>
          <a:solidFill>
            <a:srgbClr val="FF3300">
              <a:alpha val="4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олилиния 24"/>
          <p:cNvSpPr/>
          <p:nvPr/>
        </p:nvSpPr>
        <p:spPr>
          <a:xfrm rot="5400000">
            <a:off x="3232040" y="3748969"/>
            <a:ext cx="1761144" cy="1790700"/>
          </a:xfrm>
          <a:custGeom>
            <a:avLst/>
            <a:gdLst>
              <a:gd name="connsiteX0" fmla="*/ 1828800 w 1847850"/>
              <a:gd name="connsiteY0" fmla="*/ 1752600 h 1790700"/>
              <a:gd name="connsiteX1" fmla="*/ 19050 w 1847850"/>
              <a:gd name="connsiteY1" fmla="*/ 1790700 h 1790700"/>
              <a:gd name="connsiteX2" fmla="*/ 0 w 1847850"/>
              <a:gd name="connsiteY2" fmla="*/ 0 h 1790700"/>
              <a:gd name="connsiteX3" fmla="*/ 438150 w 1847850"/>
              <a:gd name="connsiteY3" fmla="*/ 57150 h 1790700"/>
              <a:gd name="connsiteX4" fmla="*/ 685800 w 1847850"/>
              <a:gd name="connsiteY4" fmla="*/ 133350 h 1790700"/>
              <a:gd name="connsiteX5" fmla="*/ 952500 w 1847850"/>
              <a:gd name="connsiteY5" fmla="*/ 266700 h 1790700"/>
              <a:gd name="connsiteX6" fmla="*/ 1181100 w 1847850"/>
              <a:gd name="connsiteY6" fmla="*/ 400050 h 1790700"/>
              <a:gd name="connsiteX7" fmla="*/ 1390650 w 1847850"/>
              <a:gd name="connsiteY7" fmla="*/ 590550 h 1790700"/>
              <a:gd name="connsiteX8" fmla="*/ 1600200 w 1847850"/>
              <a:gd name="connsiteY8" fmla="*/ 800100 h 1790700"/>
              <a:gd name="connsiteX9" fmla="*/ 1809750 w 1847850"/>
              <a:gd name="connsiteY9" fmla="*/ 1390650 h 1790700"/>
              <a:gd name="connsiteX10" fmla="*/ 1847850 w 1847850"/>
              <a:gd name="connsiteY10" fmla="*/ 1676400 h 1790700"/>
              <a:gd name="connsiteX11" fmla="*/ 1828800 w 1847850"/>
              <a:gd name="connsiteY11" fmla="*/ 1752600 h 1790700"/>
              <a:gd name="connsiteX0" fmla="*/ 1828800 w 1847850"/>
              <a:gd name="connsiteY0" fmla="*/ 1752600 h 1790700"/>
              <a:gd name="connsiteX1" fmla="*/ 19050 w 1847850"/>
              <a:gd name="connsiteY1" fmla="*/ 1790700 h 1790700"/>
              <a:gd name="connsiteX2" fmla="*/ 0 w 1847850"/>
              <a:gd name="connsiteY2" fmla="*/ 0 h 1790700"/>
              <a:gd name="connsiteX3" fmla="*/ 457200 w 1847850"/>
              <a:gd name="connsiteY3" fmla="*/ 38100 h 1790700"/>
              <a:gd name="connsiteX4" fmla="*/ 685800 w 1847850"/>
              <a:gd name="connsiteY4" fmla="*/ 133350 h 1790700"/>
              <a:gd name="connsiteX5" fmla="*/ 952500 w 1847850"/>
              <a:gd name="connsiteY5" fmla="*/ 266700 h 1790700"/>
              <a:gd name="connsiteX6" fmla="*/ 1181100 w 1847850"/>
              <a:gd name="connsiteY6" fmla="*/ 400050 h 1790700"/>
              <a:gd name="connsiteX7" fmla="*/ 1390650 w 1847850"/>
              <a:gd name="connsiteY7" fmla="*/ 590550 h 1790700"/>
              <a:gd name="connsiteX8" fmla="*/ 1600200 w 1847850"/>
              <a:gd name="connsiteY8" fmla="*/ 800100 h 1790700"/>
              <a:gd name="connsiteX9" fmla="*/ 1809750 w 1847850"/>
              <a:gd name="connsiteY9" fmla="*/ 1390650 h 1790700"/>
              <a:gd name="connsiteX10" fmla="*/ 1847850 w 1847850"/>
              <a:gd name="connsiteY10" fmla="*/ 1676400 h 1790700"/>
              <a:gd name="connsiteX11" fmla="*/ 1828800 w 1847850"/>
              <a:gd name="connsiteY11" fmla="*/ 1752600 h 1790700"/>
              <a:gd name="connsiteX0" fmla="*/ 1828800 w 1847850"/>
              <a:gd name="connsiteY0" fmla="*/ 1752600 h 1790700"/>
              <a:gd name="connsiteX1" fmla="*/ 19050 w 1847850"/>
              <a:gd name="connsiteY1" fmla="*/ 1790700 h 1790700"/>
              <a:gd name="connsiteX2" fmla="*/ 0 w 1847850"/>
              <a:gd name="connsiteY2" fmla="*/ 0 h 1790700"/>
              <a:gd name="connsiteX3" fmla="*/ 457200 w 1847850"/>
              <a:gd name="connsiteY3" fmla="*/ 38100 h 1790700"/>
              <a:gd name="connsiteX4" fmla="*/ 704850 w 1847850"/>
              <a:gd name="connsiteY4" fmla="*/ 133350 h 1790700"/>
              <a:gd name="connsiteX5" fmla="*/ 952500 w 1847850"/>
              <a:gd name="connsiteY5" fmla="*/ 266700 h 1790700"/>
              <a:gd name="connsiteX6" fmla="*/ 1181100 w 1847850"/>
              <a:gd name="connsiteY6" fmla="*/ 400050 h 1790700"/>
              <a:gd name="connsiteX7" fmla="*/ 1390650 w 1847850"/>
              <a:gd name="connsiteY7" fmla="*/ 590550 h 1790700"/>
              <a:gd name="connsiteX8" fmla="*/ 1600200 w 1847850"/>
              <a:gd name="connsiteY8" fmla="*/ 800100 h 1790700"/>
              <a:gd name="connsiteX9" fmla="*/ 1809750 w 1847850"/>
              <a:gd name="connsiteY9" fmla="*/ 1390650 h 1790700"/>
              <a:gd name="connsiteX10" fmla="*/ 1847850 w 1847850"/>
              <a:gd name="connsiteY10" fmla="*/ 1676400 h 1790700"/>
              <a:gd name="connsiteX11" fmla="*/ 1828800 w 1847850"/>
              <a:gd name="connsiteY11" fmla="*/ 1752600 h 1790700"/>
              <a:gd name="connsiteX0" fmla="*/ 1828800 w 1847850"/>
              <a:gd name="connsiteY0" fmla="*/ 1752600 h 1790700"/>
              <a:gd name="connsiteX1" fmla="*/ 19050 w 1847850"/>
              <a:gd name="connsiteY1" fmla="*/ 1790700 h 1790700"/>
              <a:gd name="connsiteX2" fmla="*/ 0 w 1847850"/>
              <a:gd name="connsiteY2" fmla="*/ 0 h 1790700"/>
              <a:gd name="connsiteX3" fmla="*/ 457200 w 1847850"/>
              <a:gd name="connsiteY3" fmla="*/ 38100 h 1790700"/>
              <a:gd name="connsiteX4" fmla="*/ 704850 w 1847850"/>
              <a:gd name="connsiteY4" fmla="*/ 133350 h 1790700"/>
              <a:gd name="connsiteX5" fmla="*/ 952500 w 1847850"/>
              <a:gd name="connsiteY5" fmla="*/ 266700 h 1790700"/>
              <a:gd name="connsiteX6" fmla="*/ 1181100 w 1847850"/>
              <a:gd name="connsiteY6" fmla="*/ 400050 h 1790700"/>
              <a:gd name="connsiteX7" fmla="*/ 1390650 w 1847850"/>
              <a:gd name="connsiteY7" fmla="*/ 590550 h 1790700"/>
              <a:gd name="connsiteX8" fmla="*/ 1619250 w 1847850"/>
              <a:gd name="connsiteY8" fmla="*/ 895350 h 1790700"/>
              <a:gd name="connsiteX9" fmla="*/ 1809750 w 1847850"/>
              <a:gd name="connsiteY9" fmla="*/ 1390650 h 1790700"/>
              <a:gd name="connsiteX10" fmla="*/ 1847850 w 1847850"/>
              <a:gd name="connsiteY10" fmla="*/ 1676400 h 1790700"/>
              <a:gd name="connsiteX11" fmla="*/ 1828800 w 1847850"/>
              <a:gd name="connsiteY11" fmla="*/ 1752600 h 1790700"/>
              <a:gd name="connsiteX0" fmla="*/ 1828800 w 1847850"/>
              <a:gd name="connsiteY0" fmla="*/ 1752600 h 1790700"/>
              <a:gd name="connsiteX1" fmla="*/ 19050 w 1847850"/>
              <a:gd name="connsiteY1" fmla="*/ 1790700 h 1790700"/>
              <a:gd name="connsiteX2" fmla="*/ 0 w 1847850"/>
              <a:gd name="connsiteY2" fmla="*/ 0 h 1790700"/>
              <a:gd name="connsiteX3" fmla="*/ 457200 w 1847850"/>
              <a:gd name="connsiteY3" fmla="*/ 38100 h 1790700"/>
              <a:gd name="connsiteX4" fmla="*/ 704850 w 1847850"/>
              <a:gd name="connsiteY4" fmla="*/ 133350 h 1790700"/>
              <a:gd name="connsiteX5" fmla="*/ 952500 w 1847850"/>
              <a:gd name="connsiteY5" fmla="*/ 266700 h 1790700"/>
              <a:gd name="connsiteX6" fmla="*/ 1181100 w 1847850"/>
              <a:gd name="connsiteY6" fmla="*/ 400050 h 1790700"/>
              <a:gd name="connsiteX7" fmla="*/ 1390650 w 1847850"/>
              <a:gd name="connsiteY7" fmla="*/ 590550 h 1790700"/>
              <a:gd name="connsiteX8" fmla="*/ 1619250 w 1847850"/>
              <a:gd name="connsiteY8" fmla="*/ 895350 h 1790700"/>
              <a:gd name="connsiteX9" fmla="*/ 1809750 w 1847850"/>
              <a:gd name="connsiteY9" fmla="*/ 1390650 h 1790700"/>
              <a:gd name="connsiteX10" fmla="*/ 1847850 w 1847850"/>
              <a:gd name="connsiteY10" fmla="*/ 1676400 h 1790700"/>
              <a:gd name="connsiteX11" fmla="*/ 1828800 w 1847850"/>
              <a:gd name="connsiteY11" fmla="*/ 1752600 h 1790700"/>
              <a:gd name="connsiteX0" fmla="*/ 1828800 w 1847850"/>
              <a:gd name="connsiteY0" fmla="*/ 1752600 h 1790700"/>
              <a:gd name="connsiteX1" fmla="*/ 19050 w 1847850"/>
              <a:gd name="connsiteY1" fmla="*/ 1790700 h 1790700"/>
              <a:gd name="connsiteX2" fmla="*/ 0 w 1847850"/>
              <a:gd name="connsiteY2" fmla="*/ 0 h 1790700"/>
              <a:gd name="connsiteX3" fmla="*/ 457200 w 1847850"/>
              <a:gd name="connsiteY3" fmla="*/ 38100 h 1790700"/>
              <a:gd name="connsiteX4" fmla="*/ 704850 w 1847850"/>
              <a:gd name="connsiteY4" fmla="*/ 133350 h 1790700"/>
              <a:gd name="connsiteX5" fmla="*/ 952500 w 1847850"/>
              <a:gd name="connsiteY5" fmla="*/ 266700 h 1790700"/>
              <a:gd name="connsiteX6" fmla="*/ 1181100 w 1847850"/>
              <a:gd name="connsiteY6" fmla="*/ 400050 h 1790700"/>
              <a:gd name="connsiteX7" fmla="*/ 1390650 w 1847850"/>
              <a:gd name="connsiteY7" fmla="*/ 590550 h 1790700"/>
              <a:gd name="connsiteX8" fmla="*/ 1619250 w 1847850"/>
              <a:gd name="connsiteY8" fmla="*/ 914400 h 1790700"/>
              <a:gd name="connsiteX9" fmla="*/ 1809750 w 1847850"/>
              <a:gd name="connsiteY9" fmla="*/ 1390650 h 1790700"/>
              <a:gd name="connsiteX10" fmla="*/ 1847850 w 1847850"/>
              <a:gd name="connsiteY10" fmla="*/ 1676400 h 1790700"/>
              <a:gd name="connsiteX11" fmla="*/ 1828800 w 1847850"/>
              <a:gd name="connsiteY11" fmla="*/ 1752600 h 1790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847850" h="1790700">
                <a:moveTo>
                  <a:pt x="1828800" y="1752600"/>
                </a:moveTo>
                <a:lnTo>
                  <a:pt x="19050" y="1790700"/>
                </a:lnTo>
                <a:lnTo>
                  <a:pt x="0" y="0"/>
                </a:lnTo>
                <a:lnTo>
                  <a:pt x="457200" y="38100"/>
                </a:lnTo>
                <a:lnTo>
                  <a:pt x="704850" y="133350"/>
                </a:lnTo>
                <a:lnTo>
                  <a:pt x="952500" y="266700"/>
                </a:lnTo>
                <a:lnTo>
                  <a:pt x="1181100" y="400050"/>
                </a:lnTo>
                <a:lnTo>
                  <a:pt x="1390650" y="590550"/>
                </a:lnTo>
                <a:lnTo>
                  <a:pt x="1619250" y="914400"/>
                </a:lnTo>
                <a:lnTo>
                  <a:pt x="1809750" y="1390650"/>
                </a:lnTo>
                <a:lnTo>
                  <a:pt x="1847850" y="1676400"/>
                </a:lnTo>
                <a:lnTo>
                  <a:pt x="1828800" y="1752600"/>
                </a:lnTo>
                <a:close/>
              </a:path>
            </a:pathLst>
          </a:custGeom>
          <a:solidFill>
            <a:srgbClr val="FF3300">
              <a:alpha val="4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олилиния 25"/>
          <p:cNvSpPr/>
          <p:nvPr/>
        </p:nvSpPr>
        <p:spPr>
          <a:xfrm rot="10800000">
            <a:off x="1421170" y="3727684"/>
            <a:ext cx="1788228" cy="1753530"/>
          </a:xfrm>
          <a:custGeom>
            <a:avLst/>
            <a:gdLst>
              <a:gd name="connsiteX0" fmla="*/ 1828800 w 1847850"/>
              <a:gd name="connsiteY0" fmla="*/ 1752600 h 1790700"/>
              <a:gd name="connsiteX1" fmla="*/ 19050 w 1847850"/>
              <a:gd name="connsiteY1" fmla="*/ 1790700 h 1790700"/>
              <a:gd name="connsiteX2" fmla="*/ 0 w 1847850"/>
              <a:gd name="connsiteY2" fmla="*/ 0 h 1790700"/>
              <a:gd name="connsiteX3" fmla="*/ 438150 w 1847850"/>
              <a:gd name="connsiteY3" fmla="*/ 57150 h 1790700"/>
              <a:gd name="connsiteX4" fmla="*/ 685800 w 1847850"/>
              <a:gd name="connsiteY4" fmla="*/ 133350 h 1790700"/>
              <a:gd name="connsiteX5" fmla="*/ 952500 w 1847850"/>
              <a:gd name="connsiteY5" fmla="*/ 266700 h 1790700"/>
              <a:gd name="connsiteX6" fmla="*/ 1181100 w 1847850"/>
              <a:gd name="connsiteY6" fmla="*/ 400050 h 1790700"/>
              <a:gd name="connsiteX7" fmla="*/ 1390650 w 1847850"/>
              <a:gd name="connsiteY7" fmla="*/ 590550 h 1790700"/>
              <a:gd name="connsiteX8" fmla="*/ 1600200 w 1847850"/>
              <a:gd name="connsiteY8" fmla="*/ 800100 h 1790700"/>
              <a:gd name="connsiteX9" fmla="*/ 1809750 w 1847850"/>
              <a:gd name="connsiteY9" fmla="*/ 1390650 h 1790700"/>
              <a:gd name="connsiteX10" fmla="*/ 1847850 w 1847850"/>
              <a:gd name="connsiteY10" fmla="*/ 1676400 h 1790700"/>
              <a:gd name="connsiteX11" fmla="*/ 1828800 w 1847850"/>
              <a:gd name="connsiteY11" fmla="*/ 1752600 h 1790700"/>
              <a:gd name="connsiteX0" fmla="*/ 1828800 w 1847850"/>
              <a:gd name="connsiteY0" fmla="*/ 1752600 h 1790700"/>
              <a:gd name="connsiteX1" fmla="*/ 19050 w 1847850"/>
              <a:gd name="connsiteY1" fmla="*/ 1790700 h 1790700"/>
              <a:gd name="connsiteX2" fmla="*/ 0 w 1847850"/>
              <a:gd name="connsiteY2" fmla="*/ 0 h 1790700"/>
              <a:gd name="connsiteX3" fmla="*/ 457200 w 1847850"/>
              <a:gd name="connsiteY3" fmla="*/ 38100 h 1790700"/>
              <a:gd name="connsiteX4" fmla="*/ 685800 w 1847850"/>
              <a:gd name="connsiteY4" fmla="*/ 133350 h 1790700"/>
              <a:gd name="connsiteX5" fmla="*/ 952500 w 1847850"/>
              <a:gd name="connsiteY5" fmla="*/ 266700 h 1790700"/>
              <a:gd name="connsiteX6" fmla="*/ 1181100 w 1847850"/>
              <a:gd name="connsiteY6" fmla="*/ 400050 h 1790700"/>
              <a:gd name="connsiteX7" fmla="*/ 1390650 w 1847850"/>
              <a:gd name="connsiteY7" fmla="*/ 590550 h 1790700"/>
              <a:gd name="connsiteX8" fmla="*/ 1600200 w 1847850"/>
              <a:gd name="connsiteY8" fmla="*/ 800100 h 1790700"/>
              <a:gd name="connsiteX9" fmla="*/ 1809750 w 1847850"/>
              <a:gd name="connsiteY9" fmla="*/ 1390650 h 1790700"/>
              <a:gd name="connsiteX10" fmla="*/ 1847850 w 1847850"/>
              <a:gd name="connsiteY10" fmla="*/ 1676400 h 1790700"/>
              <a:gd name="connsiteX11" fmla="*/ 1828800 w 1847850"/>
              <a:gd name="connsiteY11" fmla="*/ 1752600 h 1790700"/>
              <a:gd name="connsiteX0" fmla="*/ 1828800 w 1847850"/>
              <a:gd name="connsiteY0" fmla="*/ 1752600 h 1790700"/>
              <a:gd name="connsiteX1" fmla="*/ 19050 w 1847850"/>
              <a:gd name="connsiteY1" fmla="*/ 1790700 h 1790700"/>
              <a:gd name="connsiteX2" fmla="*/ 0 w 1847850"/>
              <a:gd name="connsiteY2" fmla="*/ 0 h 1790700"/>
              <a:gd name="connsiteX3" fmla="*/ 457200 w 1847850"/>
              <a:gd name="connsiteY3" fmla="*/ 38100 h 1790700"/>
              <a:gd name="connsiteX4" fmla="*/ 704850 w 1847850"/>
              <a:gd name="connsiteY4" fmla="*/ 133350 h 1790700"/>
              <a:gd name="connsiteX5" fmla="*/ 952500 w 1847850"/>
              <a:gd name="connsiteY5" fmla="*/ 266700 h 1790700"/>
              <a:gd name="connsiteX6" fmla="*/ 1181100 w 1847850"/>
              <a:gd name="connsiteY6" fmla="*/ 400050 h 1790700"/>
              <a:gd name="connsiteX7" fmla="*/ 1390650 w 1847850"/>
              <a:gd name="connsiteY7" fmla="*/ 590550 h 1790700"/>
              <a:gd name="connsiteX8" fmla="*/ 1600200 w 1847850"/>
              <a:gd name="connsiteY8" fmla="*/ 800100 h 1790700"/>
              <a:gd name="connsiteX9" fmla="*/ 1809750 w 1847850"/>
              <a:gd name="connsiteY9" fmla="*/ 1390650 h 1790700"/>
              <a:gd name="connsiteX10" fmla="*/ 1847850 w 1847850"/>
              <a:gd name="connsiteY10" fmla="*/ 1676400 h 1790700"/>
              <a:gd name="connsiteX11" fmla="*/ 1828800 w 1847850"/>
              <a:gd name="connsiteY11" fmla="*/ 1752600 h 1790700"/>
              <a:gd name="connsiteX0" fmla="*/ 1828800 w 1847850"/>
              <a:gd name="connsiteY0" fmla="*/ 1752600 h 1790700"/>
              <a:gd name="connsiteX1" fmla="*/ 19050 w 1847850"/>
              <a:gd name="connsiteY1" fmla="*/ 1790700 h 1790700"/>
              <a:gd name="connsiteX2" fmla="*/ 0 w 1847850"/>
              <a:gd name="connsiteY2" fmla="*/ 0 h 1790700"/>
              <a:gd name="connsiteX3" fmla="*/ 457200 w 1847850"/>
              <a:gd name="connsiteY3" fmla="*/ 38100 h 1790700"/>
              <a:gd name="connsiteX4" fmla="*/ 704850 w 1847850"/>
              <a:gd name="connsiteY4" fmla="*/ 133350 h 1790700"/>
              <a:gd name="connsiteX5" fmla="*/ 952500 w 1847850"/>
              <a:gd name="connsiteY5" fmla="*/ 266700 h 1790700"/>
              <a:gd name="connsiteX6" fmla="*/ 1181100 w 1847850"/>
              <a:gd name="connsiteY6" fmla="*/ 400050 h 1790700"/>
              <a:gd name="connsiteX7" fmla="*/ 1390650 w 1847850"/>
              <a:gd name="connsiteY7" fmla="*/ 590550 h 1790700"/>
              <a:gd name="connsiteX8" fmla="*/ 1619250 w 1847850"/>
              <a:gd name="connsiteY8" fmla="*/ 895350 h 1790700"/>
              <a:gd name="connsiteX9" fmla="*/ 1809750 w 1847850"/>
              <a:gd name="connsiteY9" fmla="*/ 1390650 h 1790700"/>
              <a:gd name="connsiteX10" fmla="*/ 1847850 w 1847850"/>
              <a:gd name="connsiteY10" fmla="*/ 1676400 h 1790700"/>
              <a:gd name="connsiteX11" fmla="*/ 1828800 w 1847850"/>
              <a:gd name="connsiteY11" fmla="*/ 1752600 h 1790700"/>
              <a:gd name="connsiteX0" fmla="*/ 1828800 w 1847850"/>
              <a:gd name="connsiteY0" fmla="*/ 1752600 h 1790700"/>
              <a:gd name="connsiteX1" fmla="*/ 19050 w 1847850"/>
              <a:gd name="connsiteY1" fmla="*/ 1790700 h 1790700"/>
              <a:gd name="connsiteX2" fmla="*/ 0 w 1847850"/>
              <a:gd name="connsiteY2" fmla="*/ 0 h 1790700"/>
              <a:gd name="connsiteX3" fmla="*/ 457200 w 1847850"/>
              <a:gd name="connsiteY3" fmla="*/ 38100 h 1790700"/>
              <a:gd name="connsiteX4" fmla="*/ 704850 w 1847850"/>
              <a:gd name="connsiteY4" fmla="*/ 133350 h 1790700"/>
              <a:gd name="connsiteX5" fmla="*/ 952500 w 1847850"/>
              <a:gd name="connsiteY5" fmla="*/ 266700 h 1790700"/>
              <a:gd name="connsiteX6" fmla="*/ 1181100 w 1847850"/>
              <a:gd name="connsiteY6" fmla="*/ 400050 h 1790700"/>
              <a:gd name="connsiteX7" fmla="*/ 1390650 w 1847850"/>
              <a:gd name="connsiteY7" fmla="*/ 590550 h 1790700"/>
              <a:gd name="connsiteX8" fmla="*/ 1619250 w 1847850"/>
              <a:gd name="connsiteY8" fmla="*/ 895350 h 1790700"/>
              <a:gd name="connsiteX9" fmla="*/ 1809750 w 1847850"/>
              <a:gd name="connsiteY9" fmla="*/ 1390650 h 1790700"/>
              <a:gd name="connsiteX10" fmla="*/ 1847850 w 1847850"/>
              <a:gd name="connsiteY10" fmla="*/ 1676400 h 1790700"/>
              <a:gd name="connsiteX11" fmla="*/ 1828800 w 1847850"/>
              <a:gd name="connsiteY11" fmla="*/ 1752600 h 1790700"/>
              <a:gd name="connsiteX0" fmla="*/ 1828800 w 1847850"/>
              <a:gd name="connsiteY0" fmla="*/ 1752600 h 1790700"/>
              <a:gd name="connsiteX1" fmla="*/ 19050 w 1847850"/>
              <a:gd name="connsiteY1" fmla="*/ 1790700 h 1790700"/>
              <a:gd name="connsiteX2" fmla="*/ 0 w 1847850"/>
              <a:gd name="connsiteY2" fmla="*/ 0 h 1790700"/>
              <a:gd name="connsiteX3" fmla="*/ 457200 w 1847850"/>
              <a:gd name="connsiteY3" fmla="*/ 38100 h 1790700"/>
              <a:gd name="connsiteX4" fmla="*/ 704850 w 1847850"/>
              <a:gd name="connsiteY4" fmla="*/ 133350 h 1790700"/>
              <a:gd name="connsiteX5" fmla="*/ 952500 w 1847850"/>
              <a:gd name="connsiteY5" fmla="*/ 266700 h 1790700"/>
              <a:gd name="connsiteX6" fmla="*/ 1181100 w 1847850"/>
              <a:gd name="connsiteY6" fmla="*/ 400050 h 1790700"/>
              <a:gd name="connsiteX7" fmla="*/ 1390650 w 1847850"/>
              <a:gd name="connsiteY7" fmla="*/ 590550 h 1790700"/>
              <a:gd name="connsiteX8" fmla="*/ 1619250 w 1847850"/>
              <a:gd name="connsiteY8" fmla="*/ 914400 h 1790700"/>
              <a:gd name="connsiteX9" fmla="*/ 1809750 w 1847850"/>
              <a:gd name="connsiteY9" fmla="*/ 1390650 h 1790700"/>
              <a:gd name="connsiteX10" fmla="*/ 1847850 w 1847850"/>
              <a:gd name="connsiteY10" fmla="*/ 1676400 h 1790700"/>
              <a:gd name="connsiteX11" fmla="*/ 1828800 w 1847850"/>
              <a:gd name="connsiteY11" fmla="*/ 1752600 h 1790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847850" h="1790700">
                <a:moveTo>
                  <a:pt x="1828800" y="1752600"/>
                </a:moveTo>
                <a:lnTo>
                  <a:pt x="19050" y="1790700"/>
                </a:lnTo>
                <a:lnTo>
                  <a:pt x="0" y="0"/>
                </a:lnTo>
                <a:lnTo>
                  <a:pt x="457200" y="38100"/>
                </a:lnTo>
                <a:lnTo>
                  <a:pt x="704850" y="133350"/>
                </a:lnTo>
                <a:lnTo>
                  <a:pt x="952500" y="266700"/>
                </a:lnTo>
                <a:lnTo>
                  <a:pt x="1181100" y="400050"/>
                </a:lnTo>
                <a:lnTo>
                  <a:pt x="1390650" y="590550"/>
                </a:lnTo>
                <a:lnTo>
                  <a:pt x="1619250" y="914400"/>
                </a:lnTo>
                <a:lnTo>
                  <a:pt x="1809750" y="1390650"/>
                </a:lnTo>
                <a:lnTo>
                  <a:pt x="1847850" y="1676400"/>
                </a:lnTo>
                <a:lnTo>
                  <a:pt x="1828800" y="1752600"/>
                </a:lnTo>
                <a:close/>
              </a:path>
            </a:pathLst>
          </a:custGeom>
          <a:solidFill>
            <a:srgbClr val="FF3300">
              <a:alpha val="4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олилиния 26"/>
          <p:cNvSpPr/>
          <p:nvPr/>
        </p:nvSpPr>
        <p:spPr>
          <a:xfrm rot="5400000">
            <a:off x="2359798" y="2853758"/>
            <a:ext cx="3498173" cy="1809750"/>
          </a:xfrm>
          <a:custGeom>
            <a:avLst/>
            <a:gdLst>
              <a:gd name="connsiteX0" fmla="*/ 3581400 w 3581400"/>
              <a:gd name="connsiteY0" fmla="*/ 1733550 h 1733550"/>
              <a:gd name="connsiteX1" fmla="*/ 0 w 3581400"/>
              <a:gd name="connsiteY1" fmla="*/ 1714500 h 1733550"/>
              <a:gd name="connsiteX2" fmla="*/ 0 w 3581400"/>
              <a:gd name="connsiteY2" fmla="*/ 1295400 h 1733550"/>
              <a:gd name="connsiteX3" fmla="*/ 190500 w 3581400"/>
              <a:gd name="connsiteY3" fmla="*/ 876300 h 1733550"/>
              <a:gd name="connsiteX4" fmla="*/ 419100 w 3581400"/>
              <a:gd name="connsiteY4" fmla="*/ 533400 h 1733550"/>
              <a:gd name="connsiteX5" fmla="*/ 742950 w 3581400"/>
              <a:gd name="connsiteY5" fmla="*/ 266700 h 1733550"/>
              <a:gd name="connsiteX6" fmla="*/ 1066800 w 3581400"/>
              <a:gd name="connsiteY6" fmla="*/ 95250 h 1733550"/>
              <a:gd name="connsiteX7" fmla="*/ 1447800 w 3581400"/>
              <a:gd name="connsiteY7" fmla="*/ 0 h 1733550"/>
              <a:gd name="connsiteX8" fmla="*/ 1943100 w 3581400"/>
              <a:gd name="connsiteY8" fmla="*/ 0 h 1733550"/>
              <a:gd name="connsiteX9" fmla="*/ 2438400 w 3581400"/>
              <a:gd name="connsiteY9" fmla="*/ 76200 h 1733550"/>
              <a:gd name="connsiteX10" fmla="*/ 2857500 w 3581400"/>
              <a:gd name="connsiteY10" fmla="*/ 304800 h 1733550"/>
              <a:gd name="connsiteX11" fmla="*/ 3276600 w 3581400"/>
              <a:gd name="connsiteY11" fmla="*/ 704850 h 1733550"/>
              <a:gd name="connsiteX12" fmla="*/ 3467100 w 3581400"/>
              <a:gd name="connsiteY12" fmla="*/ 971550 h 1733550"/>
              <a:gd name="connsiteX13" fmla="*/ 3581400 w 3581400"/>
              <a:gd name="connsiteY13" fmla="*/ 1543050 h 1733550"/>
              <a:gd name="connsiteX14" fmla="*/ 3581400 w 3581400"/>
              <a:gd name="connsiteY14" fmla="*/ 1733550 h 1733550"/>
              <a:gd name="connsiteX0" fmla="*/ 3581400 w 3581400"/>
              <a:gd name="connsiteY0" fmla="*/ 1733550 h 1733550"/>
              <a:gd name="connsiteX1" fmla="*/ 0 w 3581400"/>
              <a:gd name="connsiteY1" fmla="*/ 1714500 h 1733550"/>
              <a:gd name="connsiteX2" fmla="*/ 0 w 3581400"/>
              <a:gd name="connsiteY2" fmla="*/ 1295400 h 1733550"/>
              <a:gd name="connsiteX3" fmla="*/ 190500 w 3581400"/>
              <a:gd name="connsiteY3" fmla="*/ 876300 h 1733550"/>
              <a:gd name="connsiteX4" fmla="*/ 419100 w 3581400"/>
              <a:gd name="connsiteY4" fmla="*/ 533400 h 1733550"/>
              <a:gd name="connsiteX5" fmla="*/ 742950 w 3581400"/>
              <a:gd name="connsiteY5" fmla="*/ 266700 h 1733550"/>
              <a:gd name="connsiteX6" fmla="*/ 1066800 w 3581400"/>
              <a:gd name="connsiteY6" fmla="*/ 95250 h 1733550"/>
              <a:gd name="connsiteX7" fmla="*/ 1447800 w 3581400"/>
              <a:gd name="connsiteY7" fmla="*/ 0 h 1733550"/>
              <a:gd name="connsiteX8" fmla="*/ 1943100 w 3581400"/>
              <a:gd name="connsiteY8" fmla="*/ 0 h 1733550"/>
              <a:gd name="connsiteX9" fmla="*/ 2438400 w 3581400"/>
              <a:gd name="connsiteY9" fmla="*/ 76200 h 1733550"/>
              <a:gd name="connsiteX10" fmla="*/ 2857500 w 3581400"/>
              <a:gd name="connsiteY10" fmla="*/ 304800 h 1733550"/>
              <a:gd name="connsiteX11" fmla="*/ 3276600 w 3581400"/>
              <a:gd name="connsiteY11" fmla="*/ 704850 h 1733550"/>
              <a:gd name="connsiteX12" fmla="*/ 3448050 w 3581400"/>
              <a:gd name="connsiteY12" fmla="*/ 1028700 h 1733550"/>
              <a:gd name="connsiteX13" fmla="*/ 3581400 w 3581400"/>
              <a:gd name="connsiteY13" fmla="*/ 1543050 h 1733550"/>
              <a:gd name="connsiteX14" fmla="*/ 3581400 w 3581400"/>
              <a:gd name="connsiteY14" fmla="*/ 1733550 h 1733550"/>
              <a:gd name="connsiteX0" fmla="*/ 3581400 w 3581400"/>
              <a:gd name="connsiteY0" fmla="*/ 1752600 h 1752600"/>
              <a:gd name="connsiteX1" fmla="*/ 0 w 3581400"/>
              <a:gd name="connsiteY1" fmla="*/ 1733550 h 1752600"/>
              <a:gd name="connsiteX2" fmla="*/ 0 w 3581400"/>
              <a:gd name="connsiteY2" fmla="*/ 1314450 h 1752600"/>
              <a:gd name="connsiteX3" fmla="*/ 190500 w 3581400"/>
              <a:gd name="connsiteY3" fmla="*/ 895350 h 1752600"/>
              <a:gd name="connsiteX4" fmla="*/ 419100 w 3581400"/>
              <a:gd name="connsiteY4" fmla="*/ 552450 h 1752600"/>
              <a:gd name="connsiteX5" fmla="*/ 742950 w 3581400"/>
              <a:gd name="connsiteY5" fmla="*/ 285750 h 1752600"/>
              <a:gd name="connsiteX6" fmla="*/ 1066800 w 3581400"/>
              <a:gd name="connsiteY6" fmla="*/ 114300 h 1752600"/>
              <a:gd name="connsiteX7" fmla="*/ 1447800 w 3581400"/>
              <a:gd name="connsiteY7" fmla="*/ 19050 h 1752600"/>
              <a:gd name="connsiteX8" fmla="*/ 1962150 w 3581400"/>
              <a:gd name="connsiteY8" fmla="*/ 0 h 1752600"/>
              <a:gd name="connsiteX9" fmla="*/ 2438400 w 3581400"/>
              <a:gd name="connsiteY9" fmla="*/ 95250 h 1752600"/>
              <a:gd name="connsiteX10" fmla="*/ 2857500 w 3581400"/>
              <a:gd name="connsiteY10" fmla="*/ 323850 h 1752600"/>
              <a:gd name="connsiteX11" fmla="*/ 3276600 w 3581400"/>
              <a:gd name="connsiteY11" fmla="*/ 723900 h 1752600"/>
              <a:gd name="connsiteX12" fmla="*/ 3448050 w 3581400"/>
              <a:gd name="connsiteY12" fmla="*/ 1047750 h 1752600"/>
              <a:gd name="connsiteX13" fmla="*/ 3581400 w 3581400"/>
              <a:gd name="connsiteY13" fmla="*/ 1562100 h 1752600"/>
              <a:gd name="connsiteX14" fmla="*/ 3581400 w 3581400"/>
              <a:gd name="connsiteY14" fmla="*/ 1752600 h 1752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3581400" h="1752600">
                <a:moveTo>
                  <a:pt x="3581400" y="1752600"/>
                </a:moveTo>
                <a:lnTo>
                  <a:pt x="0" y="1733550"/>
                </a:lnTo>
                <a:lnTo>
                  <a:pt x="0" y="1314450"/>
                </a:lnTo>
                <a:lnTo>
                  <a:pt x="190500" y="895350"/>
                </a:lnTo>
                <a:lnTo>
                  <a:pt x="419100" y="552450"/>
                </a:lnTo>
                <a:lnTo>
                  <a:pt x="742950" y="285750"/>
                </a:lnTo>
                <a:lnTo>
                  <a:pt x="1066800" y="114300"/>
                </a:lnTo>
                <a:lnTo>
                  <a:pt x="1447800" y="19050"/>
                </a:lnTo>
                <a:lnTo>
                  <a:pt x="1962150" y="0"/>
                </a:lnTo>
                <a:lnTo>
                  <a:pt x="2438400" y="95250"/>
                </a:lnTo>
                <a:lnTo>
                  <a:pt x="2857500" y="323850"/>
                </a:lnTo>
                <a:lnTo>
                  <a:pt x="3276600" y="723900"/>
                </a:lnTo>
                <a:lnTo>
                  <a:pt x="3448050" y="1047750"/>
                </a:lnTo>
                <a:lnTo>
                  <a:pt x="3581400" y="1562100"/>
                </a:lnTo>
                <a:lnTo>
                  <a:pt x="3581400" y="1752600"/>
                </a:lnTo>
                <a:close/>
              </a:path>
            </a:pathLst>
          </a:custGeom>
          <a:solidFill>
            <a:srgbClr val="FF330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 flipV="1">
            <a:off x="2019402" y="2395815"/>
            <a:ext cx="2395720" cy="4485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Прямоугольник 9"/>
              <p:cNvSpPr/>
              <p:nvPr/>
            </p:nvSpPr>
            <p:spPr>
              <a:xfrm>
                <a:off x="2738074" y="2288463"/>
                <a:ext cx="517386" cy="67326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dirty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US" i="1" dirty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i="1" dirty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US" i="1" dirty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0" name="Прямоугольник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38074" y="2288463"/>
                <a:ext cx="517386" cy="673261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Овал 28"/>
          <p:cNvSpPr/>
          <p:nvPr/>
        </p:nvSpPr>
        <p:spPr>
          <a:xfrm>
            <a:off x="4351916" y="2345000"/>
            <a:ext cx="99390" cy="99631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олилиния 29"/>
          <p:cNvSpPr/>
          <p:nvPr/>
        </p:nvSpPr>
        <p:spPr>
          <a:xfrm rot="10800000">
            <a:off x="1447268" y="3750646"/>
            <a:ext cx="3527335" cy="1752600"/>
          </a:xfrm>
          <a:custGeom>
            <a:avLst/>
            <a:gdLst>
              <a:gd name="connsiteX0" fmla="*/ 3581400 w 3581400"/>
              <a:gd name="connsiteY0" fmla="*/ 1733550 h 1733550"/>
              <a:gd name="connsiteX1" fmla="*/ 0 w 3581400"/>
              <a:gd name="connsiteY1" fmla="*/ 1714500 h 1733550"/>
              <a:gd name="connsiteX2" fmla="*/ 0 w 3581400"/>
              <a:gd name="connsiteY2" fmla="*/ 1295400 h 1733550"/>
              <a:gd name="connsiteX3" fmla="*/ 190500 w 3581400"/>
              <a:gd name="connsiteY3" fmla="*/ 876300 h 1733550"/>
              <a:gd name="connsiteX4" fmla="*/ 419100 w 3581400"/>
              <a:gd name="connsiteY4" fmla="*/ 533400 h 1733550"/>
              <a:gd name="connsiteX5" fmla="*/ 742950 w 3581400"/>
              <a:gd name="connsiteY5" fmla="*/ 266700 h 1733550"/>
              <a:gd name="connsiteX6" fmla="*/ 1066800 w 3581400"/>
              <a:gd name="connsiteY6" fmla="*/ 95250 h 1733550"/>
              <a:gd name="connsiteX7" fmla="*/ 1447800 w 3581400"/>
              <a:gd name="connsiteY7" fmla="*/ 0 h 1733550"/>
              <a:gd name="connsiteX8" fmla="*/ 1943100 w 3581400"/>
              <a:gd name="connsiteY8" fmla="*/ 0 h 1733550"/>
              <a:gd name="connsiteX9" fmla="*/ 2438400 w 3581400"/>
              <a:gd name="connsiteY9" fmla="*/ 76200 h 1733550"/>
              <a:gd name="connsiteX10" fmla="*/ 2857500 w 3581400"/>
              <a:gd name="connsiteY10" fmla="*/ 304800 h 1733550"/>
              <a:gd name="connsiteX11" fmla="*/ 3276600 w 3581400"/>
              <a:gd name="connsiteY11" fmla="*/ 704850 h 1733550"/>
              <a:gd name="connsiteX12" fmla="*/ 3467100 w 3581400"/>
              <a:gd name="connsiteY12" fmla="*/ 971550 h 1733550"/>
              <a:gd name="connsiteX13" fmla="*/ 3581400 w 3581400"/>
              <a:gd name="connsiteY13" fmla="*/ 1543050 h 1733550"/>
              <a:gd name="connsiteX14" fmla="*/ 3581400 w 3581400"/>
              <a:gd name="connsiteY14" fmla="*/ 1733550 h 1733550"/>
              <a:gd name="connsiteX0" fmla="*/ 3581400 w 3581400"/>
              <a:gd name="connsiteY0" fmla="*/ 1733550 h 1733550"/>
              <a:gd name="connsiteX1" fmla="*/ 0 w 3581400"/>
              <a:gd name="connsiteY1" fmla="*/ 1714500 h 1733550"/>
              <a:gd name="connsiteX2" fmla="*/ 0 w 3581400"/>
              <a:gd name="connsiteY2" fmla="*/ 1295400 h 1733550"/>
              <a:gd name="connsiteX3" fmla="*/ 190500 w 3581400"/>
              <a:gd name="connsiteY3" fmla="*/ 876300 h 1733550"/>
              <a:gd name="connsiteX4" fmla="*/ 419100 w 3581400"/>
              <a:gd name="connsiteY4" fmla="*/ 533400 h 1733550"/>
              <a:gd name="connsiteX5" fmla="*/ 742950 w 3581400"/>
              <a:gd name="connsiteY5" fmla="*/ 266700 h 1733550"/>
              <a:gd name="connsiteX6" fmla="*/ 1066800 w 3581400"/>
              <a:gd name="connsiteY6" fmla="*/ 95250 h 1733550"/>
              <a:gd name="connsiteX7" fmla="*/ 1447800 w 3581400"/>
              <a:gd name="connsiteY7" fmla="*/ 0 h 1733550"/>
              <a:gd name="connsiteX8" fmla="*/ 1943100 w 3581400"/>
              <a:gd name="connsiteY8" fmla="*/ 0 h 1733550"/>
              <a:gd name="connsiteX9" fmla="*/ 2438400 w 3581400"/>
              <a:gd name="connsiteY9" fmla="*/ 76200 h 1733550"/>
              <a:gd name="connsiteX10" fmla="*/ 2857500 w 3581400"/>
              <a:gd name="connsiteY10" fmla="*/ 304800 h 1733550"/>
              <a:gd name="connsiteX11" fmla="*/ 3276600 w 3581400"/>
              <a:gd name="connsiteY11" fmla="*/ 704850 h 1733550"/>
              <a:gd name="connsiteX12" fmla="*/ 3448050 w 3581400"/>
              <a:gd name="connsiteY12" fmla="*/ 1028700 h 1733550"/>
              <a:gd name="connsiteX13" fmla="*/ 3581400 w 3581400"/>
              <a:gd name="connsiteY13" fmla="*/ 1543050 h 1733550"/>
              <a:gd name="connsiteX14" fmla="*/ 3581400 w 3581400"/>
              <a:gd name="connsiteY14" fmla="*/ 1733550 h 1733550"/>
              <a:gd name="connsiteX0" fmla="*/ 3581400 w 3581400"/>
              <a:gd name="connsiteY0" fmla="*/ 1752600 h 1752600"/>
              <a:gd name="connsiteX1" fmla="*/ 0 w 3581400"/>
              <a:gd name="connsiteY1" fmla="*/ 1733550 h 1752600"/>
              <a:gd name="connsiteX2" fmla="*/ 0 w 3581400"/>
              <a:gd name="connsiteY2" fmla="*/ 1314450 h 1752600"/>
              <a:gd name="connsiteX3" fmla="*/ 190500 w 3581400"/>
              <a:gd name="connsiteY3" fmla="*/ 895350 h 1752600"/>
              <a:gd name="connsiteX4" fmla="*/ 419100 w 3581400"/>
              <a:gd name="connsiteY4" fmla="*/ 552450 h 1752600"/>
              <a:gd name="connsiteX5" fmla="*/ 742950 w 3581400"/>
              <a:gd name="connsiteY5" fmla="*/ 285750 h 1752600"/>
              <a:gd name="connsiteX6" fmla="*/ 1066800 w 3581400"/>
              <a:gd name="connsiteY6" fmla="*/ 114300 h 1752600"/>
              <a:gd name="connsiteX7" fmla="*/ 1447800 w 3581400"/>
              <a:gd name="connsiteY7" fmla="*/ 19050 h 1752600"/>
              <a:gd name="connsiteX8" fmla="*/ 1962150 w 3581400"/>
              <a:gd name="connsiteY8" fmla="*/ 0 h 1752600"/>
              <a:gd name="connsiteX9" fmla="*/ 2438400 w 3581400"/>
              <a:gd name="connsiteY9" fmla="*/ 95250 h 1752600"/>
              <a:gd name="connsiteX10" fmla="*/ 2857500 w 3581400"/>
              <a:gd name="connsiteY10" fmla="*/ 323850 h 1752600"/>
              <a:gd name="connsiteX11" fmla="*/ 3276600 w 3581400"/>
              <a:gd name="connsiteY11" fmla="*/ 723900 h 1752600"/>
              <a:gd name="connsiteX12" fmla="*/ 3448050 w 3581400"/>
              <a:gd name="connsiteY12" fmla="*/ 1047750 h 1752600"/>
              <a:gd name="connsiteX13" fmla="*/ 3581400 w 3581400"/>
              <a:gd name="connsiteY13" fmla="*/ 1562100 h 1752600"/>
              <a:gd name="connsiteX14" fmla="*/ 3581400 w 3581400"/>
              <a:gd name="connsiteY14" fmla="*/ 1752600 h 1752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3581400" h="1752600">
                <a:moveTo>
                  <a:pt x="3581400" y="1752600"/>
                </a:moveTo>
                <a:lnTo>
                  <a:pt x="0" y="1733550"/>
                </a:lnTo>
                <a:lnTo>
                  <a:pt x="0" y="1314450"/>
                </a:lnTo>
                <a:lnTo>
                  <a:pt x="190500" y="895350"/>
                </a:lnTo>
                <a:lnTo>
                  <a:pt x="419100" y="552450"/>
                </a:lnTo>
                <a:lnTo>
                  <a:pt x="742950" y="285750"/>
                </a:lnTo>
                <a:lnTo>
                  <a:pt x="1066800" y="114300"/>
                </a:lnTo>
                <a:lnTo>
                  <a:pt x="1447800" y="19050"/>
                </a:lnTo>
                <a:lnTo>
                  <a:pt x="1962150" y="0"/>
                </a:lnTo>
                <a:lnTo>
                  <a:pt x="2438400" y="95250"/>
                </a:lnTo>
                <a:lnTo>
                  <a:pt x="2857500" y="323850"/>
                </a:lnTo>
                <a:lnTo>
                  <a:pt x="3276600" y="723900"/>
                </a:lnTo>
                <a:lnTo>
                  <a:pt x="3448050" y="1047750"/>
                </a:lnTo>
                <a:lnTo>
                  <a:pt x="3581400" y="1562100"/>
                </a:lnTo>
                <a:lnTo>
                  <a:pt x="3581400" y="1752600"/>
                </a:lnTo>
                <a:close/>
              </a:path>
            </a:pathLst>
          </a:custGeom>
          <a:solidFill>
            <a:srgbClr val="FF330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5023687" y="518605"/>
            <a:ext cx="0" cy="6237027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flipH="1" flipV="1">
            <a:off x="368491" y="1460311"/>
            <a:ext cx="5854888" cy="469482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Овал 33"/>
          <p:cNvSpPr/>
          <p:nvPr/>
        </p:nvSpPr>
        <p:spPr>
          <a:xfrm>
            <a:off x="4570393" y="4803241"/>
            <a:ext cx="99390" cy="99631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Прямоугольник 34"/>
          <p:cNvSpPr/>
          <p:nvPr/>
        </p:nvSpPr>
        <p:spPr>
          <a:xfrm>
            <a:off x="5014962" y="5028426"/>
            <a:ext cx="3722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-1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Прямоугольник 36"/>
              <p:cNvSpPr/>
              <p:nvPr/>
            </p:nvSpPr>
            <p:spPr>
              <a:xfrm>
                <a:off x="1845576" y="3686313"/>
                <a:ext cx="577402" cy="61093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b="0" i="1" dirty="0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b="0" i="1" dirty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i="1" dirty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37" name="Прямоугольник 3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45576" y="3686313"/>
                <a:ext cx="577402" cy="610936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8" name="Прямая соединительная линия 37"/>
          <p:cNvCxnSpPr/>
          <p:nvPr/>
        </p:nvCxnSpPr>
        <p:spPr>
          <a:xfrm>
            <a:off x="2370226" y="2178802"/>
            <a:ext cx="0" cy="3126623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9" name="Овал 38"/>
          <p:cNvSpPr/>
          <p:nvPr/>
        </p:nvSpPr>
        <p:spPr>
          <a:xfrm>
            <a:off x="2304453" y="2152848"/>
            <a:ext cx="99390" cy="99631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Прямоугольник 39"/>
              <p:cNvSpPr/>
              <p:nvPr/>
            </p:nvSpPr>
            <p:spPr>
              <a:xfrm>
                <a:off x="2466406" y="4428695"/>
                <a:ext cx="728982" cy="67415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b="0" i="1" dirty="0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US" i="1" dirty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ru-RU" b="0" i="1" dirty="0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rad>
                        </m:num>
                        <m:den>
                          <m:r>
                            <a:rPr lang="en-US" i="1" dirty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40" name="Прямоугольник 3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66406" y="4428695"/>
                <a:ext cx="728982" cy="674159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1" name="Прямая соединительная линия 40"/>
          <p:cNvCxnSpPr/>
          <p:nvPr/>
        </p:nvCxnSpPr>
        <p:spPr>
          <a:xfrm>
            <a:off x="1790637" y="4839810"/>
            <a:ext cx="2843145" cy="40793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2" name="Овал 41"/>
          <p:cNvSpPr/>
          <p:nvPr/>
        </p:nvSpPr>
        <p:spPr>
          <a:xfrm>
            <a:off x="1768507" y="4809869"/>
            <a:ext cx="99390" cy="99631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6758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500"/>
                            </p:stCondLst>
                            <p:childTnLst>
                              <p:par>
                                <p:cTn id="4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7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58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500" tmFilter="0, 0; .2, .5; .8, .5; 1, 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0" dur="250" autoRev="1" fill="hold"/>
                                        <p:tgtEl>
                                          <p:spTgt spid="3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00"/>
                            </p:stCondLst>
                            <p:childTnLst>
                              <p:par>
                                <p:cTn id="70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000"/>
                            </p:stCondLst>
                            <p:childTnLst>
                              <p:par>
                                <p:cTn id="74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6" presetClass="emph" presetSubtype="0" repeatCount="3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0" dur="500" tmFilter="0, 0; .2, .5; .8, .5; 1, 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1" dur="250" autoRev="1" fill="hold"/>
                                        <p:tgtEl>
                                          <p:spTgt spid="2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9" dur="500" tmFilter="0, 0; .2, .5; .8, .5; 1, 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0" dur="250" autoRev="1" fill="hold"/>
                                        <p:tgtEl>
                                          <p:spTgt spid="3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01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2" dur="500" tmFilter="0, 0; .2, .5; .8, .5; 1, 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3" dur="250" autoRev="1" fill="hold"/>
                                        <p:tgtEl>
                                          <p:spTgt spid="3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500"/>
                            </p:stCondLst>
                            <p:childTnLst>
                              <p:par>
                                <p:cTn id="110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18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26" presetClass="emph" presetSubtype="0" repeatCount="3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9" dur="500" tmFilter="0, 0; .2, .5; .8, .5; 1, 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0" dur="250" autoRev="1" fill="hold"/>
                                        <p:tgtEl>
                                          <p:spTgt spid="3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0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1" dur="500" tmFilter="0, 0; .2, .5; .8, .5; 1, 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2" dur="250" autoRev="1" fill="hold"/>
                                        <p:tgtEl>
                                          <p:spTgt spid="1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53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4" dur="500" tmFilter="0, 0; .2, .5; .8, .5; 1, 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5" dur="250" autoRev="1" fill="hold"/>
                                        <p:tgtEl>
                                          <p:spTgt spid="1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7" fill="hold">
                            <p:stCondLst>
                              <p:cond delay="500"/>
                            </p:stCondLst>
                            <p:childTnLst>
                              <p:par>
                                <p:cTn id="168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26" presetClass="emph" presetSubtype="0" repeatCount="3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9" dur="500" tmFilter="0, 0; .2, .5; .8, .5; 1, 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80" dur="250" autoRev="1" fill="hold"/>
                                        <p:tgtEl>
                                          <p:spTgt spid="3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1" dur="5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02" dur="25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03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4" dur="500" tmFilter="0, 0; .2, .5; .8, .5; 1, 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05" dur="250" autoRev="1" fill="hold"/>
                                        <p:tgtEl>
                                          <p:spTgt spid="2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7" fill="hold">
                            <p:stCondLst>
                              <p:cond delay="500"/>
                            </p:stCondLst>
                            <p:childTnLst>
                              <p:par>
                                <p:cTn id="218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" fill="hold">
                      <p:stCondLst>
                        <p:cond delay="indefinite"/>
                      </p:stCondLst>
                      <p:childTnLst>
                        <p:par>
                          <p:cTn id="222" fill="hold">
                            <p:stCondLst>
                              <p:cond delay="0"/>
                            </p:stCondLst>
                            <p:childTnLst>
                              <p:par>
                                <p:cTn id="223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6" fill="hold">
                      <p:stCondLst>
                        <p:cond delay="indefinite"/>
                      </p:stCondLst>
                      <p:childTnLst>
                        <p:par>
                          <p:cTn id="227" fill="hold">
                            <p:stCondLst>
                              <p:cond delay="0"/>
                            </p:stCondLst>
                            <p:childTnLst>
                              <p:par>
                                <p:cTn id="228" presetID="26" presetClass="emph" presetSubtype="0" repeatCount="3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9" dur="500" tmFilter="0, 0; .2, .5; .8, .5; 1, 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0" dur="250" autoRev="1" fill="hold"/>
                                        <p:tgtEl>
                                          <p:spTgt spid="4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3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6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" grpId="0"/>
      <p:bldP spid="2" grpId="1"/>
      <p:bldP spid="31" grpId="0"/>
      <p:bldP spid="31" grpId="1"/>
      <p:bldP spid="32" grpId="0"/>
      <p:bldP spid="32" grpId="1"/>
      <p:bldP spid="33" grpId="0"/>
      <p:bldP spid="33" grpId="1"/>
      <p:bldP spid="36" grpId="0" animBg="1"/>
      <p:bldP spid="36" grpId="1" animBg="1"/>
      <p:bldP spid="3" grpId="0" animBg="1"/>
      <p:bldP spid="17" grpId="0" animBg="1"/>
      <p:bldP spid="18" grpId="0"/>
      <p:bldP spid="18" grpId="1"/>
      <p:bldP spid="19" grpId="0"/>
      <p:bldP spid="19" grpId="1"/>
      <p:bldP spid="20" grpId="0" animBg="1"/>
      <p:bldP spid="21" grpId="0"/>
      <p:bldP spid="21" grpId="1"/>
      <p:bldP spid="22" grpId="0"/>
      <p:bldP spid="22" grpId="1"/>
      <p:bldP spid="23" grpId="0" animBg="1"/>
      <p:bldP spid="24" grpId="0" animBg="1"/>
      <p:bldP spid="24" grpId="1" animBg="1"/>
      <p:bldP spid="25" grpId="0" animBg="1"/>
      <p:bldP spid="25" grpId="1" animBg="1"/>
      <p:bldP spid="26" grpId="0" animBg="1"/>
      <p:bldP spid="26" grpId="1" animBg="1"/>
      <p:bldP spid="27" grpId="0" animBg="1"/>
      <p:bldP spid="27" grpId="1" animBg="1"/>
      <p:bldP spid="10" grpId="0"/>
      <p:bldP spid="10" grpId="1"/>
      <p:bldP spid="29" grpId="0" animBg="1"/>
      <p:bldP spid="29" grpId="1" animBg="1"/>
      <p:bldP spid="29" grpId="2" animBg="1"/>
      <p:bldP spid="30" grpId="0" animBg="1"/>
      <p:bldP spid="30" grpId="1" animBg="1"/>
      <p:bldP spid="34" grpId="0" animBg="1"/>
      <p:bldP spid="34" grpId="1" animBg="1"/>
      <p:bldP spid="34" grpId="2" animBg="1"/>
      <p:bldP spid="35" grpId="0"/>
      <p:bldP spid="35" grpId="1"/>
      <p:bldP spid="35" grpId="2"/>
      <p:bldP spid="37" grpId="0"/>
      <p:bldP spid="37" grpId="1"/>
      <p:bldP spid="39" grpId="0" animBg="1"/>
      <p:bldP spid="39" grpId="1" animBg="1"/>
      <p:bldP spid="39" grpId="2" animBg="1"/>
      <p:bldP spid="40" grpId="0"/>
      <p:bldP spid="40" grpId="1"/>
      <p:bldP spid="42" grpId="0" animBg="1"/>
      <p:bldP spid="42" grpId="1" animBg="1"/>
      <p:bldP spid="42" grpId="2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-170469"/>
            <a:ext cx="10515600" cy="1325563"/>
          </a:xfrm>
        </p:spPr>
        <p:txBody>
          <a:bodyPr/>
          <a:lstStyle/>
          <a:p>
            <a:r>
              <a:rPr lang="ru-RU" dirty="0" smtClean="0"/>
              <a:t>Решите уравнение: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705678" y="834887"/>
                <a:ext cx="4038600" cy="12407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4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𝑠𝑖𝑛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⁡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1−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𝑐𝑜𝑠𝑥</m:t>
                          </m:r>
                        </m:den>
                      </m:f>
                      <m:r>
                        <a:rPr lang="en-US" sz="4000" b="0" i="1" smtClean="0">
                          <a:latin typeface="Cambria Math" panose="02040503050406030204" pitchFamily="18" charset="0"/>
                        </a:rPr>
                        <m:t>=0</m:t>
                      </m:r>
                      <m:r>
                        <a:rPr lang="ru-RU" sz="4000" b="0" i="0" smtClean="0">
                          <a:latin typeface="Cambria Math" panose="02040503050406030204" pitchFamily="18" charset="0"/>
                        </a:rPr>
                        <m:t>;</m:t>
                      </m:r>
                    </m:oMath>
                  </m:oMathPara>
                </a14:m>
                <a:endParaRPr lang="ru-RU" sz="40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5678" y="834887"/>
                <a:ext cx="4038600" cy="1240789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048578" y="2075676"/>
                <a:ext cx="3352799" cy="146540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ru-RU" sz="40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u-RU" sz="4000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US" sz="4000" b="0" i="1" smtClean="0">
                                  <a:latin typeface="Cambria Math" panose="02040503050406030204" pitchFamily="18" charset="0"/>
                                </a:rPr>
                                <m:t>𝑠𝑖𝑛𝑥</m:t>
                              </m:r>
                              <m:r>
                                <a:rPr lang="en-US" sz="4000" b="0" i="1" smtClean="0">
                                  <a:latin typeface="Cambria Math" panose="02040503050406030204" pitchFamily="18" charset="0"/>
                                </a:rPr>
                                <m:t>=0,</m:t>
                              </m:r>
                            </m:e>
                            <m:e>
                              <m:r>
                                <a:rPr lang="en-US" sz="4000" b="0" i="1" smtClean="0">
                                  <a:latin typeface="Cambria Math" panose="02040503050406030204" pitchFamily="18" charset="0"/>
                                </a:rPr>
                                <m:t>𝑐𝑜𝑠𝑥</m:t>
                              </m:r>
                              <m:r>
                                <a:rPr lang="en-US" sz="4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≠1</m:t>
                              </m:r>
                              <m:r>
                                <a:rPr lang="ru-RU" sz="4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;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ru-RU" sz="40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8578" y="2075676"/>
                <a:ext cx="3352799" cy="1465401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689112" y="3723861"/>
                <a:ext cx="3074504" cy="18054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ru-RU" sz="40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sz="4000" b="0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US" sz="4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4000" b="0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ru-RU" sz="40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  <m:r>
                                <a:rPr lang="en-US" sz="4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sz="4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</m:t>
                              </m:r>
                            </m:e>
                            <m:e>
                              <m:r>
                                <a:rPr lang="en-US" sz="4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4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≠2</m:t>
                              </m:r>
                              <m:r>
                                <a:rPr lang="en-US" sz="4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  <m:r>
                                <a:rPr lang="en-US" sz="4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sz="4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.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ru-RU" sz="4000" dirty="0" smtClean="0"/>
              </a:p>
              <a:p>
                <a:endParaRPr lang="ru-RU" sz="40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9112" y="3723861"/>
                <a:ext cx="3074504" cy="1805431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5" name="Группа 14"/>
          <p:cNvGrpSpPr/>
          <p:nvPr/>
        </p:nvGrpSpPr>
        <p:grpSpPr>
          <a:xfrm>
            <a:off x="5676885" y="401470"/>
            <a:ext cx="5743320" cy="5531363"/>
            <a:chOff x="5676885" y="401470"/>
            <a:chExt cx="5743320" cy="5531363"/>
          </a:xfrm>
        </p:grpSpPr>
        <p:cxnSp>
          <p:nvCxnSpPr>
            <p:cNvPr id="10" name="Прямая со стрелкой 9"/>
            <p:cNvCxnSpPr/>
            <p:nvPr/>
          </p:nvCxnSpPr>
          <p:spPr>
            <a:xfrm flipH="1" flipV="1">
              <a:off x="8183224" y="469293"/>
              <a:ext cx="11430" cy="546354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Прямая со стрелкой 10"/>
            <p:cNvCxnSpPr/>
            <p:nvPr/>
          </p:nvCxnSpPr>
          <p:spPr>
            <a:xfrm>
              <a:off x="5676885" y="3334918"/>
              <a:ext cx="5420299" cy="11017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2" name="Овал 11"/>
            <p:cNvSpPr/>
            <p:nvPr/>
          </p:nvSpPr>
          <p:spPr>
            <a:xfrm>
              <a:off x="6403996" y="1572224"/>
              <a:ext cx="3602515" cy="3525394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10774162" y="3016397"/>
              <a:ext cx="64604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x</a:t>
              </a:r>
              <a:endParaRPr lang="ru-RU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8270998" y="401470"/>
              <a:ext cx="64604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y</a:t>
              </a:r>
              <a:endParaRPr lang="ru-RU" dirty="0"/>
            </a:p>
          </p:txBody>
        </p:sp>
      </p:grpSp>
      <p:sp>
        <p:nvSpPr>
          <p:cNvPr id="16" name="Овал 15"/>
          <p:cNvSpPr/>
          <p:nvPr/>
        </p:nvSpPr>
        <p:spPr>
          <a:xfrm>
            <a:off x="9950968" y="3292533"/>
            <a:ext cx="99390" cy="99631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9757130" y="2688587"/>
                <a:ext cx="1378226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r>
                        <a:rPr lang="en-US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𝑛</m:t>
                      </m:r>
                    </m:oMath>
                  </m:oMathPara>
                </a14:m>
                <a:endParaRPr lang="ru-RU" sz="36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57130" y="2688587"/>
                <a:ext cx="1378226" cy="646331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4604300" y="2725061"/>
                <a:ext cx="189349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360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r>
                        <a:rPr lang="en-US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3600" i="1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3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r>
                        <a:rPr lang="en-US" sz="3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𝑛</m:t>
                      </m:r>
                    </m:oMath>
                  </m:oMathPara>
                </a14:m>
                <a:endParaRPr lang="ru-RU" sz="36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04300" y="2725061"/>
                <a:ext cx="1893490" cy="646331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Овал 18"/>
          <p:cNvSpPr/>
          <p:nvPr/>
        </p:nvSpPr>
        <p:spPr>
          <a:xfrm>
            <a:off x="6352996" y="3299161"/>
            <a:ext cx="99390" cy="99631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1" name="Прямая соединительная линия 20"/>
          <p:cNvCxnSpPr/>
          <p:nvPr/>
        </p:nvCxnSpPr>
        <p:spPr>
          <a:xfrm flipH="1" flipV="1">
            <a:off x="9783634" y="3114261"/>
            <a:ext cx="420540" cy="38706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flipV="1">
            <a:off x="9794548" y="3142456"/>
            <a:ext cx="398712" cy="424149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8387034" y="5659983"/>
                <a:ext cx="3826517" cy="1200329"/>
              </a:xfrm>
              <a:prstGeom prst="rect">
                <a:avLst/>
              </a:prstGeom>
              <a:solidFill>
                <a:srgbClr val="00FFFF">
                  <a:alpha val="50196"/>
                </a:srgbClr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ru-RU" sz="3600" dirty="0" smtClean="0">
                    <a:ea typeface="Cambria Math" panose="02040503050406030204" pitchFamily="18" charset="0"/>
                  </a:rPr>
                  <a:t>Ответ:</a:t>
                </a:r>
                <a14:m>
                  <m:oMath xmlns:m="http://schemas.openxmlformats.org/officeDocument/2006/math">
                    <m:r>
                      <a:rPr lang="ru-RU" sz="36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</m:t>
                    </m:r>
                    <m:r>
                      <a:rPr lang="el-GR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+2</m:t>
                    </m:r>
                    <m:r>
                      <a:rPr lang="en-US" sz="3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  <m:r>
                      <a:rPr lang="en-US" sz="3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𝑛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</m:oMath>
                </a14:m>
                <a:endParaRPr lang="ru-RU" sz="3600" dirty="0" smtClean="0">
                  <a:ea typeface="Cambria Math" panose="02040503050406030204" pitchFamily="18" charset="0"/>
                </a:endParaRPr>
              </a:p>
              <a:p>
                <a:pPr algn="ctr"/>
                <a:r>
                  <a:rPr lang="en-US" sz="3600" dirty="0" smtClean="0"/>
                  <a:t>n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sz="3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ϵ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𝑍</m:t>
                    </m:r>
                  </m:oMath>
                </a14:m>
                <a:endParaRPr lang="ru-RU" sz="36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7034" y="5659983"/>
                <a:ext cx="3826517" cy="1200329"/>
              </a:xfrm>
              <a:prstGeom prst="rect">
                <a:avLst/>
              </a:prstGeom>
              <a:blipFill rotWithShape="0">
                <a:blip r:embed="rId7"/>
                <a:stretch>
                  <a:fillRect l="-4936" t="-7614" b="-1827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" name="Прямая соединительная линия 3"/>
          <p:cNvCxnSpPr/>
          <p:nvPr/>
        </p:nvCxnSpPr>
        <p:spPr>
          <a:xfrm>
            <a:off x="1378226" y="4837043"/>
            <a:ext cx="1775791" cy="13253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66558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000"/>
                            </p:stCondLst>
                            <p:childTnLst>
                              <p:par>
                                <p:cTn id="52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6" grpId="1" animBg="1"/>
      <p:bldP spid="17" grpId="0"/>
      <p:bldP spid="18" grpId="0"/>
      <p:bldP spid="19" grpId="1" animBg="1"/>
      <p:bldP spid="2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-170469"/>
            <a:ext cx="10515600" cy="1325563"/>
          </a:xfrm>
        </p:spPr>
        <p:txBody>
          <a:bodyPr/>
          <a:lstStyle/>
          <a:p>
            <a:r>
              <a:rPr lang="ru-RU" smtClean="0"/>
              <a:t>Решите уравнение: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711061" y="693467"/>
                <a:ext cx="5112026" cy="12490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4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𝑠𝑖</m:t>
                          </m:r>
                          <m:func>
                            <m:funcPr>
                              <m:ctrlPr>
                                <a:rPr lang="en-US" sz="40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a:rPr lang="en-US" sz="40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fName>
                            <m:e>
                              <m:r>
                                <a:rPr lang="en-US" sz="4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  <m:r>
                            <a:rPr lang="ru-RU" sz="40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𝑠𝑖𝑛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1−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𝑐𝑜𝑠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  <m:r>
                        <a:rPr lang="en-US" sz="4000" b="0" i="1" smtClean="0">
                          <a:latin typeface="Cambria Math" panose="02040503050406030204" pitchFamily="18" charset="0"/>
                        </a:rPr>
                        <m:t>=0</m:t>
                      </m:r>
                      <m:r>
                        <a:rPr lang="ru-RU" sz="4000" b="0" i="0" smtClean="0">
                          <a:latin typeface="Cambria Math" panose="02040503050406030204" pitchFamily="18" charset="0"/>
                        </a:rPr>
                        <m:t>;</m:t>
                      </m:r>
                    </m:oMath>
                  </m:oMathPara>
                </a14:m>
                <a:endParaRPr lang="ru-RU" sz="40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1061" y="693467"/>
                <a:ext cx="5112026" cy="1249060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033343" y="1746737"/>
                <a:ext cx="3352799" cy="23716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ru-RU" sz="40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u-RU" sz="4000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d>
                                <m:dPr>
                                  <m:begChr m:val="["/>
                                  <m:endChr m:val=""/>
                                  <m:ctrlPr>
                                    <a:rPr lang="ru-RU" sz="40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eqArr>
                                    <m:eqArrPr>
                                      <m:ctrlPr>
                                        <a:rPr lang="ru-RU" sz="400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eqArrPr>
                                    <m:e>
                                      <m:r>
                                        <a:rPr lang="en-US" sz="4000" b="0" i="1" smtClean="0">
                                          <a:latin typeface="Cambria Math" panose="02040503050406030204" pitchFamily="18" charset="0"/>
                                        </a:rPr>
                                        <m:t>𝑠𝑖𝑛</m:t>
                                      </m:r>
                                      <m:r>
                                        <a:rPr lang="en-US" sz="40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  <m:r>
                                        <a:rPr lang="en-US" sz="4000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  <m:r>
                                        <a:rPr lang="en-US" sz="4000" b="0" i="1" smtClean="0">
                                          <a:latin typeface="Cambria Math" panose="02040503050406030204" pitchFamily="18" charset="0"/>
                                        </a:rPr>
                                        <m:t>=0,</m:t>
                                      </m:r>
                                    </m:e>
                                    <m:e>
                                      <m:func>
                                        <m:funcPr>
                                          <m:ctrlPr>
                                            <a:rPr lang="en-US" sz="4000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uncPr>
                                        <m:fName>
                                          <m:r>
                                            <m:rPr>
                                              <m:sty m:val="p"/>
                                            </m:rPr>
                                            <a:rPr lang="en-US" sz="4000" b="0" i="0" smtClean="0">
                                              <a:latin typeface="Cambria Math" panose="02040503050406030204" pitchFamily="18" charset="0"/>
                                            </a:rPr>
                                            <m:t>cos</m:t>
                                          </m:r>
                                        </m:fName>
                                        <m:e>
                                          <m:d>
                                            <m:dPr>
                                              <m:ctrlPr>
                                                <a:rPr lang="en-US" sz="4000" b="0" i="1" smtClean="0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dPr>
                                            <m:e>
                                              <m:r>
                                                <a:rPr lang="en-US" sz="4000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−</m:t>
                                              </m:r>
                                              <m:r>
                                                <a:rPr lang="en-US" sz="4000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𝑥</m:t>
                                              </m:r>
                                            </m:e>
                                          </m:d>
                                        </m:e>
                                      </m:func>
                                      <m:r>
                                        <a:rPr lang="en-US" sz="4000" b="0" i="1" smtClean="0">
                                          <a:latin typeface="Cambria Math" panose="02040503050406030204" pitchFamily="18" charset="0"/>
                                        </a:rPr>
                                        <m:t>=0</m:t>
                                      </m:r>
                                    </m:e>
                                  </m:eqArr>
                                </m:e>
                              </m:d>
                              <m:r>
                                <a:rPr lang="ru-RU" sz="4000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e>
                            <m:e>
                              <m:r>
                                <a:rPr lang="en-US" sz="4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𝑐𝑜𝑠</m:t>
                              </m:r>
                              <m:r>
                                <a:rPr lang="en-US" sz="4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4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4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≠1;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ru-RU" sz="40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3343" y="1746737"/>
                <a:ext cx="3352799" cy="2371611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093443" y="3741762"/>
                <a:ext cx="2772255" cy="31162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ru-RU" sz="40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sz="4000" b="0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d>
                                <m:dPr>
                                  <m:begChr m:val="["/>
                                  <m:endChr m:val=""/>
                                  <m:ctrlPr>
                                    <a:rPr lang="en-US" sz="4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eqArr>
                                    <m:eqArrPr>
                                      <m:ctrlPr>
                                        <a:rPr lang="en-US" sz="40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eqArrPr>
                                    <m:e>
                                      <m:r>
                                        <a:rPr lang="en-US" sz="4000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  <m:r>
                                        <a:rPr lang="en-US" sz="4000" b="0" i="1" smtClean="0">
                                          <a:latin typeface="Cambria Math" panose="02040503050406030204" pitchFamily="18" charset="0"/>
                                        </a:rPr>
                                        <m:t>=</m:t>
                                      </m:r>
                                      <m:f>
                                        <m:fPr>
                                          <m:ctrlPr>
                                            <a:rPr lang="en-US" sz="4000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US" sz="4000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𝜋</m:t>
                                          </m:r>
                                          <m:r>
                                            <a:rPr lang="en-US" sz="4000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𝑛</m:t>
                                          </m:r>
                                        </m:num>
                                        <m:den>
                                          <m:r>
                                            <a:rPr lang="en-US" sz="4000" b="0" i="1" smtClean="0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den>
                                      </m:f>
                                      <m:r>
                                        <a:rPr lang="en-US" sz="4000" b="0" i="1" smtClean="0">
                                          <a:latin typeface="Cambria Math" panose="02040503050406030204" pitchFamily="18" charset="0"/>
                                        </a:rPr>
                                        <m:t>,</m:t>
                                      </m:r>
                                    </m:e>
                                    <m:e>
                                      <m:r>
                                        <a:rPr lang="en-US" sz="4000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  <m:r>
                                        <a:rPr lang="en-US" sz="4000" b="0" i="1" smtClean="0">
                                          <a:latin typeface="Cambria Math" panose="02040503050406030204" pitchFamily="18" charset="0"/>
                                        </a:rPr>
                                        <m:t>=</m:t>
                                      </m:r>
                                      <m:f>
                                        <m:fPr>
                                          <m:ctrlPr>
                                            <a:rPr lang="en-US" sz="4000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US" sz="4000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𝜋</m:t>
                                          </m:r>
                                        </m:num>
                                        <m:den>
                                          <m:r>
                                            <a:rPr lang="en-US" sz="4000" b="0" i="1" smtClean="0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den>
                                      </m:f>
                                      <m:r>
                                        <a:rPr lang="en-US" sz="4000" b="0" i="1" smtClean="0">
                                          <a:latin typeface="Cambria Math" panose="02040503050406030204" pitchFamily="18" charset="0"/>
                                        </a:rPr>
                                        <m:t>+</m:t>
                                      </m:r>
                                      <m:r>
                                        <a:rPr lang="en-US" sz="40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𝜋</m:t>
                                      </m:r>
                                      <m:r>
                                        <a:rPr lang="en-US" sz="40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𝑛</m:t>
                                      </m:r>
                                      <m:r>
                                        <a:rPr lang="en-US" sz="40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,</m:t>
                                      </m:r>
                                    </m:e>
                                  </m:eqArr>
                                </m:e>
                              </m:d>
                            </m:e>
                            <m:e>
                              <m:r>
                                <a:rPr lang="en-US" sz="4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4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≠</m:t>
                              </m:r>
                              <m:r>
                                <a:rPr lang="en-US" sz="4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  <m:r>
                                <a:rPr lang="en-US" sz="4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sz="4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.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ru-RU" sz="4000" dirty="0" smtClean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3443" y="3741762"/>
                <a:ext cx="2772255" cy="3116238"/>
              </a:xfrm>
              <a:prstGeom prst="rect">
                <a:avLst/>
              </a:prstGeom>
              <a:blipFill rotWithShape="0">
                <a:blip r:embed="rId4"/>
                <a:stretch>
                  <a:fillRect r="-1428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5" name="Группа 14"/>
          <p:cNvGrpSpPr/>
          <p:nvPr/>
        </p:nvGrpSpPr>
        <p:grpSpPr>
          <a:xfrm>
            <a:off x="5676885" y="401470"/>
            <a:ext cx="5743320" cy="5531363"/>
            <a:chOff x="5676885" y="401470"/>
            <a:chExt cx="5743320" cy="5531363"/>
          </a:xfrm>
        </p:grpSpPr>
        <p:cxnSp>
          <p:nvCxnSpPr>
            <p:cNvPr id="10" name="Прямая со стрелкой 9"/>
            <p:cNvCxnSpPr/>
            <p:nvPr/>
          </p:nvCxnSpPr>
          <p:spPr>
            <a:xfrm flipH="1" flipV="1">
              <a:off x="8183224" y="469293"/>
              <a:ext cx="11430" cy="546354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Прямая со стрелкой 10"/>
            <p:cNvCxnSpPr/>
            <p:nvPr/>
          </p:nvCxnSpPr>
          <p:spPr>
            <a:xfrm>
              <a:off x="5676885" y="3334918"/>
              <a:ext cx="5420299" cy="11017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2" name="Овал 11"/>
            <p:cNvSpPr/>
            <p:nvPr/>
          </p:nvSpPr>
          <p:spPr>
            <a:xfrm>
              <a:off x="6403996" y="1572224"/>
              <a:ext cx="3602515" cy="3525394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10774162" y="3016397"/>
              <a:ext cx="64604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x</a:t>
              </a:r>
              <a:endParaRPr lang="ru-RU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8270998" y="401470"/>
              <a:ext cx="64604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y</a:t>
              </a:r>
              <a:endParaRPr lang="ru-RU" dirty="0"/>
            </a:p>
          </p:txBody>
        </p:sp>
      </p:grpSp>
      <p:sp>
        <p:nvSpPr>
          <p:cNvPr id="16" name="Овал 15"/>
          <p:cNvSpPr/>
          <p:nvPr/>
        </p:nvSpPr>
        <p:spPr>
          <a:xfrm>
            <a:off x="9950968" y="3292533"/>
            <a:ext cx="99390" cy="99631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9757130" y="2688587"/>
                <a:ext cx="1378226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r>
                        <a:rPr lang="en-US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𝑛</m:t>
                      </m:r>
                    </m:oMath>
                  </m:oMathPara>
                </a14:m>
                <a:endParaRPr lang="ru-RU" sz="36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57130" y="2688587"/>
                <a:ext cx="1378226" cy="646331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4303114" y="2705293"/>
                <a:ext cx="2437457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360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r>
                        <a:rPr lang="en-US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3600" i="1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3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r>
                        <a:rPr lang="en-US" sz="3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𝑛</m:t>
                      </m:r>
                    </m:oMath>
                  </m:oMathPara>
                </a14:m>
                <a:endParaRPr lang="ru-RU" sz="36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03114" y="2705293"/>
                <a:ext cx="2437457" cy="646331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Овал 18"/>
          <p:cNvSpPr/>
          <p:nvPr/>
        </p:nvSpPr>
        <p:spPr>
          <a:xfrm>
            <a:off x="6352996" y="3299161"/>
            <a:ext cx="99390" cy="99631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1" name="Прямая соединительная линия 20"/>
          <p:cNvCxnSpPr/>
          <p:nvPr/>
        </p:nvCxnSpPr>
        <p:spPr>
          <a:xfrm flipH="1" flipV="1">
            <a:off x="9783634" y="3114261"/>
            <a:ext cx="420540" cy="38706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flipV="1">
            <a:off x="9801916" y="3114261"/>
            <a:ext cx="398712" cy="424149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Овал 19"/>
          <p:cNvSpPr/>
          <p:nvPr/>
        </p:nvSpPr>
        <p:spPr>
          <a:xfrm>
            <a:off x="8141012" y="1519731"/>
            <a:ext cx="99390" cy="99631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Овал 22"/>
          <p:cNvSpPr/>
          <p:nvPr/>
        </p:nvSpPr>
        <p:spPr>
          <a:xfrm>
            <a:off x="8141012" y="5061420"/>
            <a:ext cx="99390" cy="99631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7904848" y="713056"/>
                <a:ext cx="2437457" cy="103368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sz="3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3600" i="1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3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r>
                        <a:rPr lang="en-US" sz="3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𝑛</m:t>
                      </m:r>
                    </m:oMath>
                  </m:oMathPara>
                </a14:m>
                <a:endParaRPr lang="ru-RU" sz="36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04848" y="713056"/>
                <a:ext cx="2437457" cy="1033681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6068202" y="5001983"/>
                <a:ext cx="2437457" cy="11294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3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sz="3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3600" i="1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3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r>
                        <a:rPr lang="en-US" sz="3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𝑛</m:t>
                      </m:r>
                    </m:oMath>
                  </m:oMathPara>
                </a14:m>
                <a:endParaRPr lang="ru-RU" sz="36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68202" y="5001983"/>
                <a:ext cx="2437457" cy="1129476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6" name="Прямая соединительная линия 25"/>
          <p:cNvCxnSpPr/>
          <p:nvPr/>
        </p:nvCxnSpPr>
        <p:spPr>
          <a:xfrm flipV="1">
            <a:off x="6221768" y="3146741"/>
            <a:ext cx="398712" cy="424149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 flipH="1" flipV="1">
            <a:off x="6203484" y="3161731"/>
            <a:ext cx="420540" cy="38706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9196292" y="5479255"/>
                <a:ext cx="3023742" cy="1381212"/>
              </a:xfrm>
              <a:prstGeom prst="rect">
                <a:avLst/>
              </a:prstGeom>
              <a:solidFill>
                <a:srgbClr val="00FFFF">
                  <a:alpha val="50196"/>
                </a:srgbClr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ru-RU" sz="3600" dirty="0" smtClean="0">
                    <a:ea typeface="Cambria Math" panose="02040503050406030204" pitchFamily="18" charset="0"/>
                  </a:rPr>
                  <a:t>Ответ:</a:t>
                </a:r>
                <a14:m>
                  <m:oMath xmlns:m="http://schemas.openxmlformats.org/officeDocument/2006/math">
                    <m:r>
                      <a:rPr lang="ru-RU" sz="36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</m:t>
                    </m:r>
                    <m:f>
                      <m:fPr>
                        <m:ctrlPr>
                          <a:rPr lang="en-US" sz="3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sz="3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  <m:r>
                      <a:rPr lang="en-US" sz="3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𝑛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</m:oMath>
                </a14:m>
                <a:endParaRPr lang="ru-RU" sz="3600" dirty="0" smtClean="0">
                  <a:ea typeface="Cambria Math" panose="02040503050406030204" pitchFamily="18" charset="0"/>
                </a:endParaRPr>
              </a:p>
              <a:p>
                <a:pPr algn="ctr"/>
                <a:r>
                  <a:rPr lang="en-US" sz="3600" dirty="0" smtClean="0"/>
                  <a:t>n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sz="3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ϵ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𝑍</m:t>
                    </m:r>
                  </m:oMath>
                </a14:m>
                <a:endParaRPr lang="ru-RU" sz="36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96292" y="5479255"/>
                <a:ext cx="3023742" cy="1381212"/>
              </a:xfrm>
              <a:prstGeom prst="rect">
                <a:avLst/>
              </a:prstGeom>
              <a:blipFill rotWithShape="0">
                <a:blip r:embed="rId9"/>
                <a:stretch>
                  <a:fillRect l="-6250" t="-1770" b="-1637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0" name="Прямая соединительная линия 29"/>
          <p:cNvCxnSpPr/>
          <p:nvPr/>
        </p:nvCxnSpPr>
        <p:spPr>
          <a:xfrm>
            <a:off x="1974573" y="6705600"/>
            <a:ext cx="1775791" cy="13253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67351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5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00"/>
                            </p:stCondLst>
                            <p:childTnLst>
                              <p:par>
                                <p:cTn id="66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000"/>
                            </p:stCondLst>
                            <p:childTnLst>
                              <p:par>
                                <p:cTn id="70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500"/>
                            </p:stCondLst>
                            <p:childTnLst>
                              <p:par>
                                <p:cTn id="74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2000"/>
                            </p:stCondLst>
                            <p:childTnLst>
                              <p:par>
                                <p:cTn id="78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6" grpId="0" animBg="1"/>
      <p:bldP spid="17" grpId="0"/>
      <p:bldP spid="18" grpId="0"/>
      <p:bldP spid="19" grpId="0" animBg="1"/>
      <p:bldP spid="20" grpId="0" animBg="1"/>
      <p:bldP spid="23" grpId="0" animBg="1"/>
      <p:bldP spid="24" grpId="0"/>
      <p:bldP spid="25" grpId="0"/>
      <p:bldP spid="2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-170469"/>
            <a:ext cx="10515600" cy="1325563"/>
          </a:xfrm>
        </p:spPr>
        <p:txBody>
          <a:bodyPr/>
          <a:lstStyle/>
          <a:p>
            <a:r>
              <a:rPr lang="ru-RU" dirty="0" smtClean="0"/>
              <a:t>Решите уравнение: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683707" y="676339"/>
                <a:ext cx="6159817" cy="14973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4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𝑐𝑜𝑠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ad>
                            <m:radPr>
                              <m:degHide m:val="on"/>
                              <m:ctrlPr>
                                <a:rPr lang="en-US" sz="4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4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e>
                          </m:rad>
                          <m:r>
                            <a:rPr lang="en-US" sz="4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𝑐𝑜𝑠𝑥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+1</m:t>
                          </m:r>
                        </m:num>
                        <m:den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𝑡𝑔𝑥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  <m:r>
                        <a:rPr lang="en-US" sz="4000" b="0" i="1" smtClean="0">
                          <a:latin typeface="Cambria Math" panose="02040503050406030204" pitchFamily="18" charset="0"/>
                        </a:rPr>
                        <m:t>=0</m:t>
                      </m:r>
                      <m:r>
                        <a:rPr lang="ru-RU" sz="4000" b="0" i="0" smtClean="0">
                          <a:latin typeface="Cambria Math" panose="02040503050406030204" pitchFamily="18" charset="0"/>
                        </a:rPr>
                        <m:t>;</m:t>
                      </m:r>
                    </m:oMath>
                  </m:oMathPara>
                </a14:m>
                <a:endParaRPr lang="ru-RU" sz="40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707" y="676339"/>
                <a:ext cx="6159817" cy="1497333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5" name="Группа 14"/>
          <p:cNvGrpSpPr/>
          <p:nvPr/>
        </p:nvGrpSpPr>
        <p:grpSpPr>
          <a:xfrm>
            <a:off x="5676885" y="401470"/>
            <a:ext cx="5743320" cy="5531363"/>
            <a:chOff x="5676885" y="401470"/>
            <a:chExt cx="5743320" cy="5531363"/>
          </a:xfrm>
        </p:grpSpPr>
        <p:cxnSp>
          <p:nvCxnSpPr>
            <p:cNvPr id="10" name="Прямая со стрелкой 9"/>
            <p:cNvCxnSpPr/>
            <p:nvPr/>
          </p:nvCxnSpPr>
          <p:spPr>
            <a:xfrm flipH="1" flipV="1">
              <a:off x="8183224" y="469293"/>
              <a:ext cx="11430" cy="546354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Прямая со стрелкой 10"/>
            <p:cNvCxnSpPr/>
            <p:nvPr/>
          </p:nvCxnSpPr>
          <p:spPr>
            <a:xfrm>
              <a:off x="5676885" y="3334918"/>
              <a:ext cx="5420299" cy="11017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2" name="Овал 11"/>
            <p:cNvSpPr/>
            <p:nvPr/>
          </p:nvSpPr>
          <p:spPr>
            <a:xfrm>
              <a:off x="6403996" y="1572224"/>
              <a:ext cx="3602515" cy="3525394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10774162" y="3016397"/>
              <a:ext cx="64604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x</a:t>
              </a:r>
              <a:endParaRPr lang="ru-RU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8270998" y="401470"/>
              <a:ext cx="64604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y</a:t>
              </a:r>
              <a:endParaRPr lang="ru-RU" dirty="0"/>
            </a:p>
          </p:txBody>
        </p:sp>
      </p:grpSp>
      <p:sp>
        <p:nvSpPr>
          <p:cNvPr id="16" name="Овал 15"/>
          <p:cNvSpPr/>
          <p:nvPr/>
        </p:nvSpPr>
        <p:spPr>
          <a:xfrm>
            <a:off x="6862998" y="2033360"/>
            <a:ext cx="99390" cy="99631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6403996" y="737009"/>
                <a:ext cx="2298815" cy="11294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3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US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r>
                        <a:rPr lang="en-US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𝑛</m:t>
                      </m:r>
                    </m:oMath>
                  </m:oMathPara>
                </a14:m>
                <a:endParaRPr lang="ru-RU" sz="36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3996" y="737009"/>
                <a:ext cx="2298815" cy="1129476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Овал 18"/>
          <p:cNvSpPr/>
          <p:nvPr/>
        </p:nvSpPr>
        <p:spPr>
          <a:xfrm>
            <a:off x="6878953" y="4545145"/>
            <a:ext cx="99390" cy="99631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1" name="Прямая соединительная линия 20"/>
          <p:cNvCxnSpPr/>
          <p:nvPr/>
        </p:nvCxnSpPr>
        <p:spPr>
          <a:xfrm flipH="1" flipV="1">
            <a:off x="6702423" y="4401430"/>
            <a:ext cx="420540" cy="38706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flipV="1">
            <a:off x="6762423" y="4364341"/>
            <a:ext cx="398712" cy="424149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761610" y="1862420"/>
                <a:ext cx="2502989" cy="223330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ru-RU" sz="2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u-RU" sz="2400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d>
                                <m:dPr>
                                  <m:begChr m:val="["/>
                                  <m:endChr m:val=""/>
                                  <m:ctrlPr>
                                    <a:rPr lang="ru-RU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eqArr>
                                    <m:eqArrPr>
                                      <m:ctrlPr>
                                        <a:rPr lang="ru-RU" sz="240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eqArrPr>
                                    <m:e>
                                      <m:r>
                                        <a:rPr lang="en-US" sz="2400" b="0" i="1" smtClean="0">
                                          <a:latin typeface="Cambria Math" panose="02040503050406030204" pitchFamily="18" charset="0"/>
                                        </a:rPr>
                                        <m:t>𝑐𝑜𝑠𝑥</m:t>
                                      </m:r>
                                      <m:r>
                                        <a:rPr lang="en-US" sz="2400" b="0" i="1" smtClean="0">
                                          <a:latin typeface="Cambria Math" panose="02040503050406030204" pitchFamily="18" charset="0"/>
                                        </a:rPr>
                                        <m:t>=0,</m:t>
                                      </m:r>
                                    </m:e>
                                    <m:e>
                                      <m:func>
                                        <m:funcPr>
                                          <m:ctrlPr>
                                            <a:rPr lang="en-US" sz="2400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uncPr>
                                        <m:fName>
                                          <m:r>
                                            <m:rPr>
                                              <m:sty m:val="p"/>
                                            </m:rPr>
                                            <a:rPr lang="en-US" sz="2400" b="0" i="0" smtClean="0">
                                              <a:latin typeface="Cambria Math" panose="02040503050406030204" pitchFamily="18" charset="0"/>
                                            </a:rPr>
                                            <m:t>cos</m:t>
                                          </m:r>
                                        </m:fName>
                                        <m:e>
                                          <m:r>
                                            <a:rPr lang="en-US" sz="2400" b="0" i="1" smtClean="0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</m:func>
                                      <m:r>
                                        <a:rPr lang="en-US" sz="2400" b="0" i="1" smtClean="0">
                                          <a:latin typeface="Cambria Math" panose="02040503050406030204" pitchFamily="18" charset="0"/>
                                        </a:rPr>
                                        <m:t>=−</m:t>
                                      </m:r>
                                      <m:f>
                                        <m:fPr>
                                          <m:ctrlPr>
                                            <a:rPr lang="en-US" sz="2400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US" sz="2400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√2</m:t>
                                          </m:r>
                                        </m:num>
                                        <m:den>
                                          <m:r>
                                            <a:rPr lang="en-US" sz="2400" b="0" i="1" smtClean="0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den>
                                      </m:f>
                                    </m:e>
                                  </m:eqArr>
                                </m:e>
                              </m:d>
                              <m:r>
                                <a:rPr lang="ru-RU" sz="2400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𝑡𝑔𝑥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−1≠0,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𝑐𝑜𝑠𝑥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≠0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1610" y="1862420"/>
                <a:ext cx="2502989" cy="2233304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779100" y="4023494"/>
                <a:ext cx="2502989" cy="283385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ru-RU" sz="2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u-RU" sz="2400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d>
                                <m:dPr>
                                  <m:begChr m:val="["/>
                                  <m:endChr m:val=""/>
                                  <m:ctrlPr>
                                    <a:rPr lang="ru-RU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eqArr>
                                    <m:eqArrPr>
                                      <m:ctrlPr>
                                        <a:rPr lang="ru-RU" sz="240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eqArrPr>
                                    <m:e>
                                      <m:r>
                                        <a:rPr lang="en-US" sz="2400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  <m:r>
                                        <a:rPr lang="en-US" sz="2400" b="0" i="1" smtClean="0">
                                          <a:latin typeface="Cambria Math" panose="02040503050406030204" pitchFamily="18" charset="0"/>
                                        </a:rPr>
                                        <m:t>=</m:t>
                                      </m:r>
                                      <m:f>
                                        <m:fPr>
                                          <m:ctrlPr>
                                            <a:rPr lang="en-US" sz="2400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US" sz="2400" b="0" i="1" smtClean="0">
                                              <a:latin typeface="Cambria Math" panose="02040503050406030204" pitchFamily="18" charset="0"/>
                                            </a:rPr>
                                            <m:t>3</m:t>
                                          </m:r>
                                          <m:r>
                                            <a:rPr lang="en-US" sz="2400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𝜋</m:t>
                                          </m:r>
                                        </m:num>
                                        <m:den>
                                          <m:r>
                                            <a:rPr lang="en-US" sz="2400" b="0" i="1" smtClean="0">
                                              <a:latin typeface="Cambria Math" panose="02040503050406030204" pitchFamily="18" charset="0"/>
                                            </a:rPr>
                                            <m:t>4</m:t>
                                          </m:r>
                                        </m:den>
                                      </m:f>
                                      <m:r>
                                        <a:rPr lang="en-US" sz="2400" b="0" i="1" smtClean="0">
                                          <a:latin typeface="Cambria Math" panose="02040503050406030204" pitchFamily="18" charset="0"/>
                                        </a:rPr>
                                        <m:t>+2</m:t>
                                      </m:r>
                                      <m:r>
                                        <a:rPr lang="en-US" sz="2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𝜋</m:t>
                                      </m:r>
                                      <m:r>
                                        <a:rPr lang="en-US" sz="2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𝑛</m:t>
                                      </m:r>
                                      <m:r>
                                        <a:rPr lang="en-US" sz="2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,</m:t>
                                      </m:r>
                                    </m:e>
                                    <m:e>
                                      <m:r>
                                        <a:rPr lang="en-US" sz="2400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  <m:r>
                                        <a:rPr lang="en-US" sz="2400" b="0" i="1" smtClean="0">
                                          <a:latin typeface="Cambria Math" panose="02040503050406030204" pitchFamily="18" charset="0"/>
                                        </a:rPr>
                                        <m:t>=−</m:t>
                                      </m:r>
                                      <m:f>
                                        <m:fPr>
                                          <m:ctrlPr>
                                            <a:rPr lang="en-US" sz="2400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US" sz="2400" b="0" i="1" smtClean="0">
                                              <a:latin typeface="Cambria Math" panose="02040503050406030204" pitchFamily="18" charset="0"/>
                                            </a:rPr>
                                            <m:t>3</m:t>
                                          </m:r>
                                          <m:r>
                                            <a:rPr lang="en-US" sz="2400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𝜋</m:t>
                                          </m:r>
                                        </m:num>
                                        <m:den>
                                          <m:r>
                                            <a:rPr lang="en-US" sz="2400" b="0" i="1" smtClean="0">
                                              <a:latin typeface="Cambria Math" panose="02040503050406030204" pitchFamily="18" charset="0"/>
                                            </a:rPr>
                                            <m:t>4</m:t>
                                          </m:r>
                                        </m:den>
                                      </m:f>
                                      <m:r>
                                        <a:rPr lang="en-US" sz="2400" b="0" i="1" smtClean="0">
                                          <a:latin typeface="Cambria Math" panose="02040503050406030204" pitchFamily="18" charset="0"/>
                                        </a:rPr>
                                        <m:t>+2</m:t>
                                      </m:r>
                                      <m:r>
                                        <a:rPr lang="en-US" sz="2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𝜋</m:t>
                                      </m:r>
                                      <m:r>
                                        <a:rPr lang="en-US" sz="2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𝑛</m:t>
                                      </m:r>
                                      <m:r>
                                        <a:rPr lang="en-US" sz="2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,</m:t>
                                      </m:r>
                                    </m:e>
                                  </m:eqArr>
                                </m:e>
                              </m:d>
                              <m:r>
                                <a:rPr lang="ru-RU" sz="2400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≠</m:t>
                              </m:r>
                              <m:f>
                                <m:f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4</m:t>
                                  </m:r>
                                </m:den>
                              </m:f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</m:t>
                              </m:r>
                            </m:e>
                            <m:e/>
                          </m:eqArr>
                        </m:e>
                      </m:d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9100" y="4023494"/>
                <a:ext cx="2502989" cy="2833853"/>
              </a:xfrm>
              <a:prstGeom prst="rect">
                <a:avLst/>
              </a:prstGeom>
              <a:blipFill rotWithShape="0">
                <a:blip r:embed="rId5"/>
                <a:stretch>
                  <a:fillRect r="-195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5022214" y="4545145"/>
                <a:ext cx="2205021" cy="87575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b="0" dirty="0" smtClean="0"/>
                  <a:t>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en-US" sz="3600" b="0" i="1" smtClean="0">
                        <a:latin typeface="Cambria Math" panose="02040503050406030204" pitchFamily="18" charset="0"/>
                      </a:rPr>
                      <m:t>+2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𝑛</m:t>
                    </m:r>
                  </m:oMath>
                </a14:m>
                <a:endParaRPr lang="ru-RU" sz="36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2214" y="4545145"/>
                <a:ext cx="2205021" cy="875753"/>
              </a:xfrm>
              <a:prstGeom prst="rect">
                <a:avLst/>
              </a:prstGeom>
              <a:blipFill rotWithShape="0">
                <a:blip r:embed="rId6"/>
                <a:stretch>
                  <a:fillRect l="-8564" b="-1398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Овал 24"/>
          <p:cNvSpPr/>
          <p:nvPr/>
        </p:nvSpPr>
        <p:spPr>
          <a:xfrm>
            <a:off x="9451579" y="2055246"/>
            <a:ext cx="99390" cy="99631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9352385" y="1205659"/>
                <a:ext cx="2298815" cy="103368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US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r>
                        <a:rPr lang="en-US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𝑛</m:t>
                      </m:r>
                    </m:oMath>
                  </m:oMathPara>
                </a14:m>
                <a:endParaRPr lang="ru-RU" sz="36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52385" y="1205659"/>
                <a:ext cx="2298815" cy="1033681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7" name="Прямая соединительная линия 26"/>
          <p:cNvCxnSpPr/>
          <p:nvPr/>
        </p:nvCxnSpPr>
        <p:spPr>
          <a:xfrm flipV="1">
            <a:off x="9301918" y="1932872"/>
            <a:ext cx="398712" cy="424149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 flipH="1" flipV="1">
            <a:off x="9295211" y="1920483"/>
            <a:ext cx="420540" cy="38706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8574157" y="5479255"/>
                <a:ext cx="3645877" cy="1429750"/>
              </a:xfrm>
              <a:prstGeom prst="rect">
                <a:avLst/>
              </a:prstGeom>
              <a:solidFill>
                <a:srgbClr val="00FFFF">
                  <a:alpha val="50196"/>
                </a:srgbClr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ru-RU" sz="3600" dirty="0" smtClean="0">
                    <a:ea typeface="Cambria Math" panose="02040503050406030204" pitchFamily="18" charset="0"/>
                  </a:rPr>
                  <a:t>Ответ:</a:t>
                </a:r>
                <a14:m>
                  <m:oMath xmlns:m="http://schemas.openxmlformats.org/officeDocument/2006/math">
                    <m:r>
                      <a:rPr lang="ru-RU" sz="36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</m:t>
                    </m:r>
                    <m:f>
                      <m:fPr>
                        <m:ctrlPr>
                          <a:rPr lang="en-US" sz="3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  <m:r>
                          <a:rPr lang="en-US" sz="3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en-US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+2</m:t>
                    </m:r>
                    <m:r>
                      <a:rPr lang="en-US" sz="3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  <m:r>
                      <a:rPr lang="en-US" sz="3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𝑛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</m:oMath>
                </a14:m>
                <a:endParaRPr lang="ru-RU" sz="3600" dirty="0" smtClean="0">
                  <a:ea typeface="Cambria Math" panose="02040503050406030204" pitchFamily="18" charset="0"/>
                </a:endParaRPr>
              </a:p>
              <a:p>
                <a:pPr algn="ctr"/>
                <a:r>
                  <a:rPr lang="en-US" sz="3600" dirty="0" smtClean="0"/>
                  <a:t>n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sz="3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ϵ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𝑍</m:t>
                    </m:r>
                  </m:oMath>
                </a14:m>
                <a:endParaRPr lang="ru-RU" sz="36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74157" y="5479255"/>
                <a:ext cx="3645877" cy="1429750"/>
              </a:xfrm>
              <a:prstGeom prst="rect">
                <a:avLst/>
              </a:prstGeom>
              <a:blipFill rotWithShape="0">
                <a:blip r:embed="rId8"/>
                <a:stretch>
                  <a:fillRect l="-5184" b="-1581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0" name="Прямая соединительная линия 29"/>
          <p:cNvCxnSpPr/>
          <p:nvPr/>
        </p:nvCxnSpPr>
        <p:spPr>
          <a:xfrm>
            <a:off x="1338470" y="6361043"/>
            <a:ext cx="1775791" cy="13253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01020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000"/>
                            </p:stCondLst>
                            <p:childTnLst>
                              <p:par>
                                <p:cTn id="61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6" presetClass="emph" presetSubtype="0" repeatCount="3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" dur="500" tmFilter="0, 0; .2, .5; .8, .5; 1, 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8" dur="250" autoRev="1" fill="hold"/>
                                        <p:tgtEl>
                                          <p:spTgt spid="1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500"/>
                            </p:stCondLst>
                            <p:childTnLst>
                              <p:par>
                                <p:cTn id="70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2000"/>
                            </p:stCondLst>
                            <p:childTnLst>
                              <p:par>
                                <p:cTn id="74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6" grpId="0" animBg="1"/>
      <p:bldP spid="17" grpId="0"/>
      <p:bldP spid="19" grpId="0" animBg="1"/>
      <p:bldP spid="19" grpId="1" animBg="1"/>
      <p:bldP spid="20" grpId="0"/>
      <p:bldP spid="23" grpId="0"/>
      <p:bldP spid="24" grpId="0"/>
      <p:bldP spid="25" grpId="0" animBg="1"/>
      <p:bldP spid="26" grpId="0"/>
      <p:bldP spid="2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-170469"/>
            <a:ext cx="10515600" cy="1325563"/>
          </a:xfrm>
        </p:spPr>
        <p:txBody>
          <a:bodyPr/>
          <a:lstStyle/>
          <a:p>
            <a:r>
              <a:rPr lang="ru-RU" dirty="0" smtClean="0"/>
              <a:t>Решите уравнение: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-30662" y="761330"/>
                <a:ext cx="5864901" cy="10374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2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𝑠𝑖</m:t>
                          </m:r>
                          <m:sSup>
                            <m:sSup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ru-RU" sz="28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𝑠𝑖𝑛𝑥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𝑐𝑜𝑠𝑥</m:t>
                              </m:r>
                            </m:e>
                          </m:rad>
                        </m:den>
                      </m:f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=0</m:t>
                      </m:r>
                      <m:r>
                        <a:rPr lang="ru-RU" sz="2800" b="0" i="0" smtClean="0">
                          <a:latin typeface="Cambria Math" panose="02040503050406030204" pitchFamily="18" charset="0"/>
                        </a:rPr>
                        <m:t>;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30662" y="761330"/>
                <a:ext cx="5864901" cy="1037463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033343" y="1746737"/>
                <a:ext cx="3352799" cy="20347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ru-RU" sz="28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u-RU" sz="2800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d>
                                <m:dPr>
                                  <m:begChr m:val="["/>
                                  <m:endChr m:val=""/>
                                  <m:ctrlPr>
                                    <a:rPr lang="ru-RU" sz="28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eqArr>
                                    <m:eqArrPr>
                                      <m:ctrlPr>
                                        <a:rPr lang="ru-RU" sz="280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eqArrPr>
                                    <m:e>
                                      <m:r>
                                        <a:rPr lang="en-US" sz="2800" b="0" i="1" smtClean="0">
                                          <a:latin typeface="Cambria Math" panose="02040503050406030204" pitchFamily="18" charset="0"/>
                                        </a:rPr>
                                        <m:t>𝑠𝑖𝑛𝑥</m:t>
                                      </m:r>
                                      <m:r>
                                        <a:rPr lang="en-US" sz="2800" b="0" i="1" smtClean="0">
                                          <a:latin typeface="Cambria Math" panose="02040503050406030204" pitchFamily="18" charset="0"/>
                                        </a:rPr>
                                        <m:t>=−1,</m:t>
                                      </m:r>
                                    </m:e>
                                    <m:e>
                                      <m:func>
                                        <m:funcPr>
                                          <m:ctrlPr>
                                            <a:rPr lang="en-US" sz="2800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uncPr>
                                        <m:fName>
                                          <m:r>
                                            <a:rPr lang="en-US" sz="2800" b="0" i="1" smtClean="0">
                                              <a:latin typeface="Cambria Math" panose="02040503050406030204" pitchFamily="18" charset="0"/>
                                            </a:rPr>
                                            <m:t>𝑠𝑖𝑛</m:t>
                                          </m:r>
                                        </m:fName>
                                        <m:e>
                                          <m:r>
                                            <a:rPr lang="en-US" sz="2800" b="0" i="1" smtClean="0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</m:func>
                                      <m:r>
                                        <a:rPr lang="en-US" sz="2800" b="0" i="1" smtClean="0">
                                          <a:latin typeface="Cambria Math" panose="02040503050406030204" pitchFamily="18" charset="0"/>
                                        </a:rPr>
                                        <m:t>=−</m:t>
                                      </m:r>
                                      <m:f>
                                        <m:fPr>
                                          <m:ctrlPr>
                                            <a:rPr lang="en-US" sz="2800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US" sz="2800" b="0" i="1" smtClean="0">
                                              <a:latin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</m:num>
                                        <m:den>
                                          <m:r>
                                            <a:rPr lang="en-US" sz="2800" b="0" i="1" smtClean="0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den>
                                      </m:f>
                                      <m:r>
                                        <a:rPr lang="en-US" sz="2800" b="0" i="1" smtClean="0">
                                          <a:latin typeface="Cambria Math" panose="02040503050406030204" pitchFamily="18" charset="0"/>
                                        </a:rPr>
                                        <m:t>,</m:t>
                                      </m:r>
                                    </m:e>
                                  </m:eqArr>
                                </m:e>
                              </m:d>
                              <m:r>
                                <a:rPr lang="ru-RU" sz="2800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e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𝑐𝑜𝑠𝑥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&lt;0;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3343" y="1746737"/>
                <a:ext cx="3352799" cy="2034788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5" name="Группа 14"/>
          <p:cNvGrpSpPr/>
          <p:nvPr/>
        </p:nvGrpSpPr>
        <p:grpSpPr>
          <a:xfrm>
            <a:off x="5676885" y="401470"/>
            <a:ext cx="5743320" cy="5531363"/>
            <a:chOff x="5676885" y="401470"/>
            <a:chExt cx="5743320" cy="5531363"/>
          </a:xfrm>
        </p:grpSpPr>
        <p:cxnSp>
          <p:nvCxnSpPr>
            <p:cNvPr id="10" name="Прямая со стрелкой 9"/>
            <p:cNvCxnSpPr/>
            <p:nvPr/>
          </p:nvCxnSpPr>
          <p:spPr>
            <a:xfrm flipH="1" flipV="1">
              <a:off x="8183224" y="469293"/>
              <a:ext cx="11430" cy="546354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Прямая со стрелкой 10"/>
            <p:cNvCxnSpPr/>
            <p:nvPr/>
          </p:nvCxnSpPr>
          <p:spPr>
            <a:xfrm>
              <a:off x="5676885" y="3334918"/>
              <a:ext cx="5420299" cy="11017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2" name="Овал 11"/>
            <p:cNvSpPr/>
            <p:nvPr/>
          </p:nvSpPr>
          <p:spPr>
            <a:xfrm>
              <a:off x="6403996" y="1572224"/>
              <a:ext cx="3602515" cy="3525394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10774162" y="3016397"/>
              <a:ext cx="64604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x</a:t>
              </a:r>
              <a:endParaRPr lang="ru-RU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8270998" y="401470"/>
              <a:ext cx="64604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y</a:t>
              </a:r>
              <a:endParaRPr lang="ru-RU" dirty="0"/>
            </a:p>
          </p:txBody>
        </p:sp>
      </p:grpSp>
      <p:sp>
        <p:nvSpPr>
          <p:cNvPr id="16" name="Овал 15"/>
          <p:cNvSpPr/>
          <p:nvPr/>
        </p:nvSpPr>
        <p:spPr>
          <a:xfrm>
            <a:off x="9722622" y="4193595"/>
            <a:ext cx="99390" cy="99631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9772317" y="3932091"/>
                <a:ext cx="2252048" cy="103727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3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US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r>
                        <a:rPr lang="en-US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𝑛</m:t>
                      </m:r>
                    </m:oMath>
                  </m:oMathPara>
                </a14:m>
                <a:endParaRPr lang="ru-RU" sz="36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72317" y="3932091"/>
                <a:ext cx="2252048" cy="103727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Прямая соединительная линия 20"/>
          <p:cNvCxnSpPr/>
          <p:nvPr/>
        </p:nvCxnSpPr>
        <p:spPr>
          <a:xfrm flipH="1" flipV="1">
            <a:off x="7981330" y="4880006"/>
            <a:ext cx="420540" cy="38706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flipV="1">
            <a:off x="7998957" y="4880006"/>
            <a:ext cx="398712" cy="424149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Овал 19"/>
          <p:cNvSpPr/>
          <p:nvPr/>
        </p:nvSpPr>
        <p:spPr>
          <a:xfrm>
            <a:off x="6617011" y="4209924"/>
            <a:ext cx="99390" cy="99631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Овал 22"/>
          <p:cNvSpPr/>
          <p:nvPr/>
        </p:nvSpPr>
        <p:spPr>
          <a:xfrm>
            <a:off x="8141012" y="5061420"/>
            <a:ext cx="99390" cy="99631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6041698" y="5001983"/>
                <a:ext cx="2437457" cy="103368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3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sz="3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3600" i="1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3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r>
                        <a:rPr lang="en-US" sz="3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𝑛</m:t>
                      </m:r>
                    </m:oMath>
                  </m:oMathPara>
                </a14:m>
                <a:endParaRPr lang="ru-RU" sz="36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41698" y="5001983"/>
                <a:ext cx="2437457" cy="1033681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6" name="Прямая соединительная линия 25"/>
          <p:cNvCxnSpPr/>
          <p:nvPr/>
        </p:nvCxnSpPr>
        <p:spPr>
          <a:xfrm flipV="1">
            <a:off x="9547228" y="4062082"/>
            <a:ext cx="398712" cy="424149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 flipH="1" flipV="1">
            <a:off x="9545745" y="4072213"/>
            <a:ext cx="420540" cy="38706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8270998" y="5479255"/>
                <a:ext cx="3949036" cy="1441164"/>
              </a:xfrm>
              <a:prstGeom prst="rect">
                <a:avLst/>
              </a:prstGeom>
              <a:solidFill>
                <a:srgbClr val="00FFFF">
                  <a:alpha val="50196"/>
                </a:srgbClr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ru-RU" sz="3600" dirty="0" smtClean="0">
                    <a:ea typeface="Cambria Math" panose="02040503050406030204" pitchFamily="18" charset="0"/>
                  </a:rPr>
                  <a:t>Ответ:</a:t>
                </a:r>
                <a14:m>
                  <m:oMath xmlns:m="http://schemas.openxmlformats.org/officeDocument/2006/math">
                    <m:r>
                      <a:rPr lang="en-US" sz="36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lang="ru-RU" sz="36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f>
                      <m:fPr>
                        <m:ctrlPr>
                          <a:rPr lang="en-US" sz="3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  <m:r>
                          <a:rPr lang="en-US" sz="3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6</m:t>
                        </m:r>
                      </m:den>
                    </m:f>
                    <m:r>
                      <a:rPr lang="en-US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+2</m:t>
                    </m:r>
                    <m:r>
                      <a:rPr lang="en-US" sz="3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  <m:r>
                      <a:rPr lang="en-US" sz="3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𝑛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</m:oMath>
                </a14:m>
                <a:endParaRPr lang="ru-RU" sz="3600" dirty="0" smtClean="0">
                  <a:ea typeface="Cambria Math" panose="02040503050406030204" pitchFamily="18" charset="0"/>
                </a:endParaRPr>
              </a:p>
              <a:p>
                <a:pPr algn="ctr"/>
                <a:r>
                  <a:rPr lang="en-US" sz="3600" dirty="0" smtClean="0"/>
                  <a:t>n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sz="3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ϵ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𝑍</m:t>
                    </m:r>
                  </m:oMath>
                </a14:m>
                <a:endParaRPr lang="ru-RU" sz="36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0998" y="5479255"/>
                <a:ext cx="3949036" cy="1441164"/>
              </a:xfrm>
              <a:prstGeom prst="rect">
                <a:avLst/>
              </a:prstGeom>
              <a:blipFill rotWithShape="0">
                <a:blip r:embed="rId6"/>
                <a:stretch>
                  <a:fillRect l="-4784" b="-1567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0" name="Прямая соединительная линия 29"/>
          <p:cNvCxnSpPr/>
          <p:nvPr/>
        </p:nvCxnSpPr>
        <p:spPr>
          <a:xfrm>
            <a:off x="1895061" y="6785112"/>
            <a:ext cx="1775791" cy="13253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1083709" y="3781525"/>
                <a:ext cx="3352799" cy="31555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ru-RU" sz="28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u-RU" sz="2800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d>
                                <m:dPr>
                                  <m:begChr m:val="["/>
                                  <m:endChr m:val=""/>
                                  <m:ctrlPr>
                                    <a:rPr lang="ru-RU" sz="28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eqArr>
                                    <m:eqArrPr>
                                      <m:ctrlPr>
                                        <a:rPr lang="ru-RU" sz="28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eqArrPr>
                                    <m:e>
                                      <m:r>
                                        <a:rPr lang="en-US" sz="2800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  <m:r>
                                        <a:rPr lang="en-US" sz="2800" b="0" i="1" smtClean="0">
                                          <a:latin typeface="Cambria Math" panose="02040503050406030204" pitchFamily="18" charset="0"/>
                                        </a:rPr>
                                        <m:t>=−</m:t>
                                      </m:r>
                                      <m:f>
                                        <m:fPr>
                                          <m:ctrlPr>
                                            <a:rPr lang="en-US" sz="2800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US" sz="2800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𝜋</m:t>
                                          </m:r>
                                        </m:num>
                                        <m:den>
                                          <m:r>
                                            <a:rPr lang="en-US" sz="2800" b="0" i="1" smtClean="0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den>
                                      </m:f>
                                      <m:r>
                                        <a:rPr lang="en-US" sz="2800" b="0" i="1" smtClean="0">
                                          <a:latin typeface="Cambria Math" panose="02040503050406030204" pitchFamily="18" charset="0"/>
                                        </a:rPr>
                                        <m:t>+2</m:t>
                                      </m:r>
                                      <m:r>
                                        <a:rPr lang="en-US" sz="28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𝜋</m:t>
                                      </m:r>
                                      <m:r>
                                        <a:rPr lang="en-US" sz="28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𝑛</m:t>
                                      </m:r>
                                      <m:r>
                                        <a:rPr lang="en-US" sz="2800" b="0" i="1" smtClean="0">
                                          <a:latin typeface="Cambria Math" panose="02040503050406030204" pitchFamily="18" charset="0"/>
                                        </a:rPr>
                                        <m:t>,</m:t>
                                      </m:r>
                                    </m:e>
                                    <m:e>
                                      <m:r>
                                        <a:rPr lang="en-US" sz="2800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  <m:r>
                                        <a:rPr lang="en-US" sz="2800" b="0" i="1" smtClean="0">
                                          <a:latin typeface="Cambria Math" panose="02040503050406030204" pitchFamily="18" charset="0"/>
                                        </a:rPr>
                                        <m:t>=−</m:t>
                                      </m:r>
                                      <m:f>
                                        <m:fPr>
                                          <m:ctrlPr>
                                            <a:rPr lang="en-US" sz="2800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US" sz="2800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𝜋</m:t>
                                          </m:r>
                                        </m:num>
                                        <m:den>
                                          <m:r>
                                            <a:rPr lang="en-US" sz="2800" b="0" i="1" smtClean="0">
                                              <a:latin typeface="Cambria Math" panose="02040503050406030204" pitchFamily="18" charset="0"/>
                                            </a:rPr>
                                            <m:t>6</m:t>
                                          </m:r>
                                        </m:den>
                                      </m:f>
                                      <m:r>
                                        <a:rPr lang="en-US" sz="2800" b="0" i="1" smtClean="0">
                                          <a:latin typeface="Cambria Math" panose="02040503050406030204" pitchFamily="18" charset="0"/>
                                        </a:rPr>
                                        <m:t>+2</m:t>
                                      </m:r>
                                      <m:r>
                                        <a:rPr lang="en-US" sz="28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𝜋</m:t>
                                      </m:r>
                                      <m:r>
                                        <a:rPr lang="en-US" sz="28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𝑛</m:t>
                                      </m:r>
                                      <m:r>
                                        <a:rPr lang="en-US" sz="2800" b="0" i="1" smtClean="0">
                                          <a:latin typeface="Cambria Math" panose="02040503050406030204" pitchFamily="18" charset="0"/>
                                        </a:rPr>
                                        <m:t>,</m:t>
                                      </m:r>
                                    </m:e>
                                    <m:e>
                                      <m:r>
                                        <a:rPr lang="en-US" sz="2800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  <m:r>
                                        <a:rPr lang="en-US" sz="2800" b="0" i="1" smtClean="0">
                                          <a:latin typeface="Cambria Math" panose="02040503050406030204" pitchFamily="18" charset="0"/>
                                        </a:rPr>
                                        <m:t>=−</m:t>
                                      </m:r>
                                      <m:f>
                                        <m:fPr>
                                          <m:ctrlPr>
                                            <a:rPr lang="en-US" sz="2800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US" sz="2800" b="0" i="1" smtClean="0">
                                              <a:latin typeface="Cambria Math" panose="02040503050406030204" pitchFamily="18" charset="0"/>
                                            </a:rPr>
                                            <m:t>5</m:t>
                                          </m:r>
                                          <m:r>
                                            <a:rPr lang="en-US" sz="2800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𝜋</m:t>
                                          </m:r>
                                        </m:num>
                                        <m:den>
                                          <m:r>
                                            <a:rPr lang="en-US" sz="2800" b="0" i="1" smtClean="0">
                                              <a:latin typeface="Cambria Math" panose="02040503050406030204" pitchFamily="18" charset="0"/>
                                            </a:rPr>
                                            <m:t>6</m:t>
                                          </m:r>
                                        </m:den>
                                      </m:f>
                                      <m:r>
                                        <a:rPr lang="en-US" sz="2800" b="0" i="1" smtClean="0">
                                          <a:latin typeface="Cambria Math" panose="02040503050406030204" pitchFamily="18" charset="0"/>
                                        </a:rPr>
                                        <m:t>+2</m:t>
                                      </m:r>
                                      <m:r>
                                        <a:rPr lang="en-US" sz="28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𝜋</m:t>
                                      </m:r>
                                      <m:r>
                                        <a:rPr lang="en-US" sz="28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𝑛</m:t>
                                      </m:r>
                                      <m:r>
                                        <a:rPr lang="en-US" sz="28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,</m:t>
                                      </m:r>
                                    </m:e>
                                  </m:eqArr>
                                </m:e>
                              </m:d>
                              <m:r>
                                <a:rPr lang="ru-RU" sz="2800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e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𝑐𝑜𝑠𝑥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&lt;0;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3709" y="3781525"/>
                <a:ext cx="3352799" cy="3155544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4402132" y="3927611"/>
                <a:ext cx="2668117" cy="11443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3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sz="3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US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r>
                        <a:rPr lang="en-US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𝑛</m:t>
                      </m:r>
                    </m:oMath>
                  </m:oMathPara>
                </a14:m>
                <a:endParaRPr lang="ru-RU" sz="36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2132" y="3927611"/>
                <a:ext cx="2668117" cy="1144352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Полилиния 31"/>
          <p:cNvSpPr/>
          <p:nvPr/>
        </p:nvSpPr>
        <p:spPr>
          <a:xfrm rot="16200000">
            <a:off x="5573189" y="2432045"/>
            <a:ext cx="3498173" cy="1809750"/>
          </a:xfrm>
          <a:custGeom>
            <a:avLst/>
            <a:gdLst>
              <a:gd name="connsiteX0" fmla="*/ 3581400 w 3581400"/>
              <a:gd name="connsiteY0" fmla="*/ 1733550 h 1733550"/>
              <a:gd name="connsiteX1" fmla="*/ 0 w 3581400"/>
              <a:gd name="connsiteY1" fmla="*/ 1714500 h 1733550"/>
              <a:gd name="connsiteX2" fmla="*/ 0 w 3581400"/>
              <a:gd name="connsiteY2" fmla="*/ 1295400 h 1733550"/>
              <a:gd name="connsiteX3" fmla="*/ 190500 w 3581400"/>
              <a:gd name="connsiteY3" fmla="*/ 876300 h 1733550"/>
              <a:gd name="connsiteX4" fmla="*/ 419100 w 3581400"/>
              <a:gd name="connsiteY4" fmla="*/ 533400 h 1733550"/>
              <a:gd name="connsiteX5" fmla="*/ 742950 w 3581400"/>
              <a:gd name="connsiteY5" fmla="*/ 266700 h 1733550"/>
              <a:gd name="connsiteX6" fmla="*/ 1066800 w 3581400"/>
              <a:gd name="connsiteY6" fmla="*/ 95250 h 1733550"/>
              <a:gd name="connsiteX7" fmla="*/ 1447800 w 3581400"/>
              <a:gd name="connsiteY7" fmla="*/ 0 h 1733550"/>
              <a:gd name="connsiteX8" fmla="*/ 1943100 w 3581400"/>
              <a:gd name="connsiteY8" fmla="*/ 0 h 1733550"/>
              <a:gd name="connsiteX9" fmla="*/ 2438400 w 3581400"/>
              <a:gd name="connsiteY9" fmla="*/ 76200 h 1733550"/>
              <a:gd name="connsiteX10" fmla="*/ 2857500 w 3581400"/>
              <a:gd name="connsiteY10" fmla="*/ 304800 h 1733550"/>
              <a:gd name="connsiteX11" fmla="*/ 3276600 w 3581400"/>
              <a:gd name="connsiteY11" fmla="*/ 704850 h 1733550"/>
              <a:gd name="connsiteX12" fmla="*/ 3467100 w 3581400"/>
              <a:gd name="connsiteY12" fmla="*/ 971550 h 1733550"/>
              <a:gd name="connsiteX13" fmla="*/ 3581400 w 3581400"/>
              <a:gd name="connsiteY13" fmla="*/ 1543050 h 1733550"/>
              <a:gd name="connsiteX14" fmla="*/ 3581400 w 3581400"/>
              <a:gd name="connsiteY14" fmla="*/ 1733550 h 1733550"/>
              <a:gd name="connsiteX0" fmla="*/ 3581400 w 3581400"/>
              <a:gd name="connsiteY0" fmla="*/ 1733550 h 1733550"/>
              <a:gd name="connsiteX1" fmla="*/ 0 w 3581400"/>
              <a:gd name="connsiteY1" fmla="*/ 1714500 h 1733550"/>
              <a:gd name="connsiteX2" fmla="*/ 0 w 3581400"/>
              <a:gd name="connsiteY2" fmla="*/ 1295400 h 1733550"/>
              <a:gd name="connsiteX3" fmla="*/ 190500 w 3581400"/>
              <a:gd name="connsiteY3" fmla="*/ 876300 h 1733550"/>
              <a:gd name="connsiteX4" fmla="*/ 419100 w 3581400"/>
              <a:gd name="connsiteY4" fmla="*/ 533400 h 1733550"/>
              <a:gd name="connsiteX5" fmla="*/ 742950 w 3581400"/>
              <a:gd name="connsiteY5" fmla="*/ 266700 h 1733550"/>
              <a:gd name="connsiteX6" fmla="*/ 1066800 w 3581400"/>
              <a:gd name="connsiteY6" fmla="*/ 95250 h 1733550"/>
              <a:gd name="connsiteX7" fmla="*/ 1447800 w 3581400"/>
              <a:gd name="connsiteY7" fmla="*/ 0 h 1733550"/>
              <a:gd name="connsiteX8" fmla="*/ 1943100 w 3581400"/>
              <a:gd name="connsiteY8" fmla="*/ 0 h 1733550"/>
              <a:gd name="connsiteX9" fmla="*/ 2438400 w 3581400"/>
              <a:gd name="connsiteY9" fmla="*/ 76200 h 1733550"/>
              <a:gd name="connsiteX10" fmla="*/ 2857500 w 3581400"/>
              <a:gd name="connsiteY10" fmla="*/ 304800 h 1733550"/>
              <a:gd name="connsiteX11" fmla="*/ 3276600 w 3581400"/>
              <a:gd name="connsiteY11" fmla="*/ 704850 h 1733550"/>
              <a:gd name="connsiteX12" fmla="*/ 3448050 w 3581400"/>
              <a:gd name="connsiteY12" fmla="*/ 1028700 h 1733550"/>
              <a:gd name="connsiteX13" fmla="*/ 3581400 w 3581400"/>
              <a:gd name="connsiteY13" fmla="*/ 1543050 h 1733550"/>
              <a:gd name="connsiteX14" fmla="*/ 3581400 w 3581400"/>
              <a:gd name="connsiteY14" fmla="*/ 1733550 h 1733550"/>
              <a:gd name="connsiteX0" fmla="*/ 3581400 w 3581400"/>
              <a:gd name="connsiteY0" fmla="*/ 1752600 h 1752600"/>
              <a:gd name="connsiteX1" fmla="*/ 0 w 3581400"/>
              <a:gd name="connsiteY1" fmla="*/ 1733550 h 1752600"/>
              <a:gd name="connsiteX2" fmla="*/ 0 w 3581400"/>
              <a:gd name="connsiteY2" fmla="*/ 1314450 h 1752600"/>
              <a:gd name="connsiteX3" fmla="*/ 190500 w 3581400"/>
              <a:gd name="connsiteY3" fmla="*/ 895350 h 1752600"/>
              <a:gd name="connsiteX4" fmla="*/ 419100 w 3581400"/>
              <a:gd name="connsiteY4" fmla="*/ 552450 h 1752600"/>
              <a:gd name="connsiteX5" fmla="*/ 742950 w 3581400"/>
              <a:gd name="connsiteY5" fmla="*/ 285750 h 1752600"/>
              <a:gd name="connsiteX6" fmla="*/ 1066800 w 3581400"/>
              <a:gd name="connsiteY6" fmla="*/ 114300 h 1752600"/>
              <a:gd name="connsiteX7" fmla="*/ 1447800 w 3581400"/>
              <a:gd name="connsiteY7" fmla="*/ 19050 h 1752600"/>
              <a:gd name="connsiteX8" fmla="*/ 1962150 w 3581400"/>
              <a:gd name="connsiteY8" fmla="*/ 0 h 1752600"/>
              <a:gd name="connsiteX9" fmla="*/ 2438400 w 3581400"/>
              <a:gd name="connsiteY9" fmla="*/ 95250 h 1752600"/>
              <a:gd name="connsiteX10" fmla="*/ 2857500 w 3581400"/>
              <a:gd name="connsiteY10" fmla="*/ 323850 h 1752600"/>
              <a:gd name="connsiteX11" fmla="*/ 3276600 w 3581400"/>
              <a:gd name="connsiteY11" fmla="*/ 723900 h 1752600"/>
              <a:gd name="connsiteX12" fmla="*/ 3448050 w 3581400"/>
              <a:gd name="connsiteY12" fmla="*/ 1047750 h 1752600"/>
              <a:gd name="connsiteX13" fmla="*/ 3581400 w 3581400"/>
              <a:gd name="connsiteY13" fmla="*/ 1562100 h 1752600"/>
              <a:gd name="connsiteX14" fmla="*/ 3581400 w 3581400"/>
              <a:gd name="connsiteY14" fmla="*/ 1752600 h 1752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3581400" h="1752600">
                <a:moveTo>
                  <a:pt x="3581400" y="1752600"/>
                </a:moveTo>
                <a:lnTo>
                  <a:pt x="0" y="1733550"/>
                </a:lnTo>
                <a:lnTo>
                  <a:pt x="0" y="1314450"/>
                </a:lnTo>
                <a:lnTo>
                  <a:pt x="190500" y="895350"/>
                </a:lnTo>
                <a:lnTo>
                  <a:pt x="419100" y="552450"/>
                </a:lnTo>
                <a:lnTo>
                  <a:pt x="742950" y="285750"/>
                </a:lnTo>
                <a:lnTo>
                  <a:pt x="1066800" y="114300"/>
                </a:lnTo>
                <a:lnTo>
                  <a:pt x="1447800" y="19050"/>
                </a:lnTo>
                <a:lnTo>
                  <a:pt x="1962150" y="0"/>
                </a:lnTo>
                <a:lnTo>
                  <a:pt x="2438400" y="95250"/>
                </a:lnTo>
                <a:lnTo>
                  <a:pt x="2857500" y="323850"/>
                </a:lnTo>
                <a:lnTo>
                  <a:pt x="3276600" y="723900"/>
                </a:lnTo>
                <a:lnTo>
                  <a:pt x="3448050" y="1047750"/>
                </a:lnTo>
                <a:lnTo>
                  <a:pt x="3581400" y="1562100"/>
                </a:lnTo>
                <a:lnTo>
                  <a:pt x="3581400" y="1752600"/>
                </a:lnTo>
                <a:close/>
              </a:path>
            </a:pathLst>
          </a:custGeom>
          <a:solidFill>
            <a:srgbClr val="FF330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75398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00"/>
                            </p:stCondLst>
                            <p:childTnLst>
                              <p:par>
                                <p:cTn id="68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1000"/>
                            </p:stCondLst>
                            <p:childTnLst>
                              <p:par>
                                <p:cTn id="72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1500"/>
                            </p:stCondLst>
                            <p:childTnLst>
                              <p:par>
                                <p:cTn id="76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6" grpId="0" animBg="1"/>
      <p:bldP spid="17" grpId="0"/>
      <p:bldP spid="20" grpId="0" animBg="1"/>
      <p:bldP spid="23" grpId="0" animBg="1"/>
      <p:bldP spid="25" grpId="0"/>
      <p:bldP spid="29" grpId="0" animBg="1"/>
      <p:bldP spid="27" grpId="0"/>
      <p:bldP spid="31" grpId="0"/>
      <p:bldP spid="3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-170469"/>
            <a:ext cx="10515600" cy="1325563"/>
          </a:xfrm>
        </p:spPr>
        <p:txBody>
          <a:bodyPr/>
          <a:lstStyle/>
          <a:p>
            <a:r>
              <a:rPr lang="ru-RU" dirty="0" smtClean="0"/>
              <a:t>Решите уравнение: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683707" y="676339"/>
                <a:ext cx="6159817" cy="143674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4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ru-RU" sz="40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000" b="0" i="1" smtClean="0">
                                  <a:latin typeface="Cambria Math" panose="02040503050406030204" pitchFamily="18" charset="0"/>
                                </a:rPr>
                                <m:t>𝑡𝑔</m:t>
                              </m:r>
                            </m:e>
                            <m:sup>
                              <m:r>
                                <a:rPr lang="en-US" sz="4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𝑡𝑔𝑥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n-US" sz="40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ln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⁡(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𝑠𝑖𝑛𝑥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den>
                      </m:f>
                      <m:r>
                        <a:rPr lang="en-US" sz="4000" b="0" i="1" smtClean="0">
                          <a:latin typeface="Cambria Math" panose="02040503050406030204" pitchFamily="18" charset="0"/>
                        </a:rPr>
                        <m:t>=0</m:t>
                      </m:r>
                      <m:r>
                        <a:rPr lang="ru-RU" sz="4000" b="0" i="0" smtClean="0">
                          <a:latin typeface="Cambria Math" panose="02040503050406030204" pitchFamily="18" charset="0"/>
                        </a:rPr>
                        <m:t>;</m:t>
                      </m:r>
                    </m:oMath>
                  </m:oMathPara>
                </a14:m>
                <a:endParaRPr lang="ru-RU" sz="40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707" y="676339"/>
                <a:ext cx="6159817" cy="1436740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5" name="Группа 14"/>
          <p:cNvGrpSpPr/>
          <p:nvPr/>
        </p:nvGrpSpPr>
        <p:grpSpPr>
          <a:xfrm>
            <a:off x="5676885" y="401470"/>
            <a:ext cx="5743320" cy="5531363"/>
            <a:chOff x="5676885" y="401470"/>
            <a:chExt cx="5743320" cy="5531363"/>
          </a:xfrm>
        </p:grpSpPr>
        <p:cxnSp>
          <p:nvCxnSpPr>
            <p:cNvPr id="10" name="Прямая со стрелкой 9"/>
            <p:cNvCxnSpPr/>
            <p:nvPr/>
          </p:nvCxnSpPr>
          <p:spPr>
            <a:xfrm flipH="1" flipV="1">
              <a:off x="8183224" y="469293"/>
              <a:ext cx="11430" cy="546354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Прямая со стрелкой 10"/>
            <p:cNvCxnSpPr/>
            <p:nvPr/>
          </p:nvCxnSpPr>
          <p:spPr>
            <a:xfrm>
              <a:off x="5676885" y="3334918"/>
              <a:ext cx="5420299" cy="11017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2" name="Овал 11"/>
            <p:cNvSpPr/>
            <p:nvPr/>
          </p:nvSpPr>
          <p:spPr>
            <a:xfrm>
              <a:off x="6403996" y="1572224"/>
              <a:ext cx="3602515" cy="3525394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10774162" y="3016397"/>
              <a:ext cx="64604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x</a:t>
              </a:r>
              <a:endParaRPr lang="ru-RU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8270998" y="401470"/>
              <a:ext cx="64604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y</a:t>
              </a:r>
              <a:endParaRPr lang="ru-RU" dirty="0"/>
            </a:p>
          </p:txBody>
        </p:sp>
      </p:grpSp>
      <p:sp>
        <p:nvSpPr>
          <p:cNvPr id="16" name="Овал 15"/>
          <p:cNvSpPr/>
          <p:nvPr/>
        </p:nvSpPr>
        <p:spPr>
          <a:xfrm>
            <a:off x="9953932" y="3269738"/>
            <a:ext cx="99390" cy="99631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9295211" y="2725155"/>
                <a:ext cx="2298815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r>
                        <a:rPr lang="en-US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r>
                        <a:rPr lang="en-US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𝑛</m:t>
                      </m:r>
                    </m:oMath>
                  </m:oMathPara>
                </a14:m>
                <a:endParaRPr lang="ru-RU" sz="36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95211" y="2725155"/>
                <a:ext cx="2298815" cy="646331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Овал 18"/>
          <p:cNvSpPr/>
          <p:nvPr/>
        </p:nvSpPr>
        <p:spPr>
          <a:xfrm>
            <a:off x="6878953" y="4545145"/>
            <a:ext cx="99390" cy="99631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1" name="Прямая соединительная линия 20"/>
          <p:cNvCxnSpPr/>
          <p:nvPr/>
        </p:nvCxnSpPr>
        <p:spPr>
          <a:xfrm flipH="1" flipV="1">
            <a:off x="9806253" y="3145828"/>
            <a:ext cx="420540" cy="38706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flipV="1">
            <a:off x="9839928" y="3122843"/>
            <a:ext cx="398712" cy="424149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761610" y="1862420"/>
                <a:ext cx="2502989" cy="204645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ru-RU" sz="2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u-RU" sz="2400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d>
                                <m:dPr>
                                  <m:begChr m:val="["/>
                                  <m:endChr m:val=""/>
                                  <m:ctrlPr>
                                    <a:rPr lang="ru-RU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eqArr>
                                    <m:eqArrPr>
                                      <m:ctrlPr>
                                        <a:rPr lang="ru-RU" sz="2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eqArrPr>
                                    <m:e>
                                      <m:r>
                                        <a:rPr lang="en-US" sz="2400" b="0" i="1" smtClean="0">
                                          <a:latin typeface="Cambria Math" panose="02040503050406030204" pitchFamily="18" charset="0"/>
                                        </a:rPr>
                                        <m:t>𝑡𝑔𝑥</m:t>
                                      </m:r>
                                      <m:r>
                                        <a:rPr lang="en-US" sz="2400" b="0" i="1" smtClean="0">
                                          <a:latin typeface="Cambria Math" panose="02040503050406030204" pitchFamily="18" charset="0"/>
                                        </a:rPr>
                                        <m:t>=0,</m:t>
                                      </m:r>
                                    </m:e>
                                    <m:e>
                                      <m:r>
                                        <a:rPr lang="en-US" sz="2400" b="0" i="1" smtClean="0">
                                          <a:latin typeface="Cambria Math" panose="02040503050406030204" pitchFamily="18" charset="0"/>
                                        </a:rPr>
                                        <m:t>𝑡𝑔𝑥</m:t>
                                      </m:r>
                                      <m:r>
                                        <a:rPr lang="en-US" sz="2400" b="0" i="1" smtClean="0">
                                          <a:latin typeface="Cambria Math" panose="02040503050406030204" pitchFamily="18" charset="0"/>
                                        </a:rPr>
                                        <m:t>=1</m:t>
                                      </m:r>
                                    </m:e>
                                    <m:e>
                                      <m:func>
                                        <m:funcPr>
                                          <m:ctrlPr>
                                            <a:rPr lang="en-US" sz="2400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uncPr>
                                        <m:fName>
                                          <m:r>
                                            <m:rPr>
                                              <m:sty m:val="p"/>
                                            </m:rPr>
                                            <a:rPr lang="en-US" sz="2400" b="0" i="0" smtClean="0">
                                              <a:latin typeface="Cambria Math" panose="02040503050406030204" pitchFamily="18" charset="0"/>
                                            </a:rPr>
                                            <m:t>tg</m:t>
                                          </m:r>
                                        </m:fName>
                                        <m:e>
                                          <m:r>
                                            <a:rPr lang="en-US" sz="2400" b="0" i="1" smtClean="0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</m:func>
                                      <m:r>
                                        <a:rPr lang="en-US" sz="2400" b="0" i="1" smtClean="0">
                                          <a:latin typeface="Cambria Math" panose="02040503050406030204" pitchFamily="18" charset="0"/>
                                        </a:rPr>
                                        <m:t>=−1</m:t>
                                      </m:r>
                                    </m:e>
                                  </m:eqArr>
                                </m:e>
                              </m:d>
                              <m:r>
                                <a:rPr lang="ru-RU" sz="2400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e>
                            <m:e>
                              <m:r>
                                <m:rPr>
                                  <m:sty m:val="p"/>
                                </m:rPr>
                                <a:rPr lang="en-US" sz="2400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ln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⁡(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𝑠𝑖𝑛𝑥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)≠0,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𝑠𝑖𝑛𝑥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&gt;0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1610" y="1862420"/>
                <a:ext cx="2502989" cy="2046458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779100" y="4023494"/>
                <a:ext cx="2502989" cy="28961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ru-RU" sz="2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u-RU" sz="2400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d>
                                <m:dPr>
                                  <m:begChr m:val="["/>
                                  <m:endChr m:val=""/>
                                  <m:ctrlPr>
                                    <a:rPr lang="ru-RU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eqArr>
                                    <m:eqArrPr>
                                      <m:ctrlPr>
                                        <a:rPr lang="ru-RU" sz="2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eqArrPr>
                                    <m:e>
                                      <m:r>
                                        <a:rPr lang="en-US" sz="2400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  <m:r>
                                        <a:rPr lang="en-US" sz="2400" b="0" i="1" smtClean="0">
                                          <a:latin typeface="Cambria Math" panose="02040503050406030204" pitchFamily="18" charset="0"/>
                                        </a:rPr>
                                        <m:t>=</m:t>
                                      </m:r>
                                      <m:r>
                                        <a:rPr lang="en-US" sz="2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𝜋</m:t>
                                      </m:r>
                                      <m:r>
                                        <a:rPr lang="en-US" sz="2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𝑛</m:t>
                                      </m:r>
                                      <m:r>
                                        <a:rPr lang="en-US" sz="2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,</m:t>
                                      </m:r>
                                    </m:e>
                                    <m:e>
                                      <m:r>
                                        <a:rPr lang="en-US" sz="2400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  <m:r>
                                        <a:rPr lang="en-US" sz="2400" b="0" i="1" smtClean="0">
                                          <a:latin typeface="Cambria Math" panose="02040503050406030204" pitchFamily="18" charset="0"/>
                                        </a:rPr>
                                        <m:t>=</m:t>
                                      </m:r>
                                      <m:f>
                                        <m:fPr>
                                          <m:ctrlPr>
                                            <a:rPr lang="en-US" sz="2400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US" sz="2400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𝜋</m:t>
                                          </m:r>
                                        </m:num>
                                        <m:den>
                                          <m:r>
                                            <a:rPr lang="en-US" sz="2400" b="0" i="1" smtClean="0">
                                              <a:latin typeface="Cambria Math" panose="02040503050406030204" pitchFamily="18" charset="0"/>
                                            </a:rPr>
                                            <m:t>4</m:t>
                                          </m:r>
                                        </m:den>
                                      </m:f>
                                      <m:r>
                                        <a:rPr lang="en-US" sz="2400" b="0" i="1" smtClean="0">
                                          <a:latin typeface="Cambria Math" panose="02040503050406030204" pitchFamily="18" charset="0"/>
                                        </a:rPr>
                                        <m:t>+</m:t>
                                      </m:r>
                                      <m:r>
                                        <a:rPr lang="en-US" sz="2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𝜋</m:t>
                                      </m:r>
                                      <m:r>
                                        <a:rPr lang="en-US" sz="2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𝑛</m:t>
                                      </m:r>
                                      <m:r>
                                        <a:rPr lang="en-US" sz="2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,</m:t>
                                      </m:r>
                                    </m:e>
                                    <m:e>
                                      <m:r>
                                        <a:rPr lang="en-US" sz="2400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  <m:r>
                                        <a:rPr lang="en-US" sz="2400" b="0" i="1" smtClean="0">
                                          <a:latin typeface="Cambria Math" panose="02040503050406030204" pitchFamily="18" charset="0"/>
                                        </a:rPr>
                                        <m:t>=−</m:t>
                                      </m:r>
                                      <m:f>
                                        <m:fPr>
                                          <m:ctrlPr>
                                            <a:rPr lang="en-US" sz="2400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US" sz="2400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𝜋</m:t>
                                          </m:r>
                                        </m:num>
                                        <m:den>
                                          <m:r>
                                            <a:rPr lang="en-US" sz="2400" b="0" i="1" smtClean="0">
                                              <a:latin typeface="Cambria Math" panose="02040503050406030204" pitchFamily="18" charset="0"/>
                                            </a:rPr>
                                            <m:t>4</m:t>
                                          </m:r>
                                        </m:den>
                                      </m:f>
                                      <m:r>
                                        <a:rPr lang="en-US" sz="2400" b="0" i="1" smtClean="0">
                                          <a:latin typeface="Cambria Math" panose="02040503050406030204" pitchFamily="18" charset="0"/>
                                        </a:rPr>
                                        <m:t>+</m:t>
                                      </m:r>
                                      <m:r>
                                        <a:rPr lang="en-US" sz="2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𝜋</m:t>
                                      </m:r>
                                      <m:r>
                                        <a:rPr lang="en-US" sz="2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𝑛</m:t>
                                      </m:r>
                                      <m:r>
                                        <a:rPr lang="en-US" sz="2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,</m:t>
                                      </m:r>
                                    </m:e>
                                  </m:eqArr>
                                </m:e>
                              </m:d>
                              <m:r>
                                <a:rPr lang="ru-RU" sz="2400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≠</m:t>
                              </m:r>
                              <m:f>
                                <m:f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+2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𝑠𝑖𝑛𝑥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&gt;0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9100" y="4023494"/>
                <a:ext cx="2502989" cy="2896177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5022214" y="4545145"/>
                <a:ext cx="2205021" cy="114076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sz="3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US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r>
                        <a:rPr lang="en-US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𝑛</m:t>
                      </m:r>
                    </m:oMath>
                  </m:oMathPara>
                </a14:m>
                <a:endParaRPr lang="ru-RU" sz="36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2214" y="4545145"/>
                <a:ext cx="2205021" cy="114076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Овал 24"/>
          <p:cNvSpPr/>
          <p:nvPr/>
        </p:nvSpPr>
        <p:spPr>
          <a:xfrm>
            <a:off x="9451579" y="2055246"/>
            <a:ext cx="99390" cy="99631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9352385" y="1205659"/>
                <a:ext cx="2298815" cy="103368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US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r>
                        <a:rPr lang="en-US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𝑛</m:t>
                      </m:r>
                    </m:oMath>
                  </m:oMathPara>
                </a14:m>
                <a:endParaRPr lang="ru-RU" sz="36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52385" y="1205659"/>
                <a:ext cx="2298815" cy="1033681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7" name="Прямая соединительная линия 26"/>
          <p:cNvCxnSpPr/>
          <p:nvPr/>
        </p:nvCxnSpPr>
        <p:spPr>
          <a:xfrm flipV="1">
            <a:off x="7976342" y="1331058"/>
            <a:ext cx="398712" cy="424149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 flipH="1" flipV="1">
            <a:off x="7954486" y="1331058"/>
            <a:ext cx="420540" cy="38706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8375027" y="5479255"/>
                <a:ext cx="3845008" cy="1381212"/>
              </a:xfrm>
              <a:prstGeom prst="rect">
                <a:avLst/>
              </a:prstGeom>
              <a:solidFill>
                <a:srgbClr val="00FFFF">
                  <a:alpha val="50196"/>
                </a:srgbClr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ru-RU" sz="3600" dirty="0" smtClean="0">
                    <a:ea typeface="Cambria Math" panose="02040503050406030204" pitchFamily="18" charset="0"/>
                  </a:rPr>
                  <a:t>Ответ:</a:t>
                </a:r>
                <a14:m>
                  <m:oMath xmlns:m="http://schemas.openxmlformats.org/officeDocument/2006/math">
                    <m:r>
                      <a:rPr lang="ru-RU" sz="36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</m:t>
                    </m:r>
                    <m:r>
                      <a:rPr lang="ru-RU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±</m:t>
                    </m:r>
                    <m:f>
                      <m:fPr>
                        <m:ctrlPr>
                          <a:rPr lang="en-US" sz="3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en-US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+2</m:t>
                    </m:r>
                    <m:r>
                      <a:rPr lang="en-US" sz="3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  <m:r>
                      <a:rPr lang="en-US" sz="3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𝑛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</m:oMath>
                </a14:m>
                <a:endParaRPr lang="ru-RU" sz="3600" dirty="0" smtClean="0">
                  <a:ea typeface="Cambria Math" panose="02040503050406030204" pitchFamily="18" charset="0"/>
                </a:endParaRPr>
              </a:p>
              <a:p>
                <a:pPr algn="ctr"/>
                <a:r>
                  <a:rPr lang="en-US" sz="3600" dirty="0" smtClean="0"/>
                  <a:t>n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sz="3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ϵ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𝑍</m:t>
                    </m:r>
                  </m:oMath>
                </a14:m>
                <a:endParaRPr lang="ru-RU" sz="36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75027" y="5479255"/>
                <a:ext cx="3845008" cy="1381212"/>
              </a:xfrm>
              <a:prstGeom prst="rect">
                <a:avLst/>
              </a:prstGeom>
              <a:blipFill rotWithShape="0">
                <a:blip r:embed="rId8"/>
                <a:stretch>
                  <a:fillRect l="-4913" t="-1770" b="-1637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0" name="Прямая соединительная линия 29"/>
          <p:cNvCxnSpPr/>
          <p:nvPr/>
        </p:nvCxnSpPr>
        <p:spPr>
          <a:xfrm>
            <a:off x="1142698" y="6844747"/>
            <a:ext cx="1775791" cy="13253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Овал 30"/>
          <p:cNvSpPr/>
          <p:nvPr/>
        </p:nvSpPr>
        <p:spPr>
          <a:xfrm>
            <a:off x="6344222" y="3278446"/>
            <a:ext cx="99390" cy="99631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346217" y="2734805"/>
                <a:ext cx="2298815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r>
                        <a:rPr lang="en-US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+2</m:t>
                      </m:r>
                      <m:r>
                        <a:rPr lang="en-US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r>
                        <a:rPr lang="en-US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𝑛</m:t>
                      </m:r>
                    </m:oMath>
                  </m:oMathPara>
                </a14:m>
                <a:endParaRPr lang="ru-RU" sz="36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6217" y="2734805"/>
                <a:ext cx="2298815" cy="646331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Овал 32"/>
          <p:cNvSpPr/>
          <p:nvPr/>
        </p:nvSpPr>
        <p:spPr>
          <a:xfrm>
            <a:off x="9460287" y="4475603"/>
            <a:ext cx="99390" cy="10959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9352384" y="4376613"/>
                <a:ext cx="2298815" cy="103368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3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US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r>
                        <a:rPr lang="en-US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𝑛</m:t>
                      </m:r>
                    </m:oMath>
                  </m:oMathPara>
                </a14:m>
                <a:endParaRPr lang="ru-RU" sz="36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52384" y="4376613"/>
                <a:ext cx="2298815" cy="1033681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Овал 34"/>
          <p:cNvSpPr/>
          <p:nvPr/>
        </p:nvSpPr>
        <p:spPr>
          <a:xfrm>
            <a:off x="6878953" y="2055246"/>
            <a:ext cx="99390" cy="10959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5676103" y="792189"/>
                <a:ext cx="2525368" cy="114076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3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sz="3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US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r>
                        <a:rPr lang="en-US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𝑛</m:t>
                      </m:r>
                    </m:oMath>
                  </m:oMathPara>
                </a14:m>
                <a:endParaRPr lang="ru-RU" sz="36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76103" y="792189"/>
                <a:ext cx="2525368" cy="1140762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8" name="Прямая соединительная линия 37"/>
          <p:cNvCxnSpPr/>
          <p:nvPr/>
        </p:nvCxnSpPr>
        <p:spPr>
          <a:xfrm>
            <a:off x="1142698" y="6513821"/>
            <a:ext cx="1775791" cy="13253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Полилиния 38"/>
          <p:cNvSpPr/>
          <p:nvPr/>
        </p:nvSpPr>
        <p:spPr>
          <a:xfrm rot="5400000">
            <a:off x="7336673" y="2432045"/>
            <a:ext cx="3498173" cy="1809750"/>
          </a:xfrm>
          <a:custGeom>
            <a:avLst/>
            <a:gdLst>
              <a:gd name="connsiteX0" fmla="*/ 3581400 w 3581400"/>
              <a:gd name="connsiteY0" fmla="*/ 1733550 h 1733550"/>
              <a:gd name="connsiteX1" fmla="*/ 0 w 3581400"/>
              <a:gd name="connsiteY1" fmla="*/ 1714500 h 1733550"/>
              <a:gd name="connsiteX2" fmla="*/ 0 w 3581400"/>
              <a:gd name="connsiteY2" fmla="*/ 1295400 h 1733550"/>
              <a:gd name="connsiteX3" fmla="*/ 190500 w 3581400"/>
              <a:gd name="connsiteY3" fmla="*/ 876300 h 1733550"/>
              <a:gd name="connsiteX4" fmla="*/ 419100 w 3581400"/>
              <a:gd name="connsiteY4" fmla="*/ 533400 h 1733550"/>
              <a:gd name="connsiteX5" fmla="*/ 742950 w 3581400"/>
              <a:gd name="connsiteY5" fmla="*/ 266700 h 1733550"/>
              <a:gd name="connsiteX6" fmla="*/ 1066800 w 3581400"/>
              <a:gd name="connsiteY6" fmla="*/ 95250 h 1733550"/>
              <a:gd name="connsiteX7" fmla="*/ 1447800 w 3581400"/>
              <a:gd name="connsiteY7" fmla="*/ 0 h 1733550"/>
              <a:gd name="connsiteX8" fmla="*/ 1943100 w 3581400"/>
              <a:gd name="connsiteY8" fmla="*/ 0 h 1733550"/>
              <a:gd name="connsiteX9" fmla="*/ 2438400 w 3581400"/>
              <a:gd name="connsiteY9" fmla="*/ 76200 h 1733550"/>
              <a:gd name="connsiteX10" fmla="*/ 2857500 w 3581400"/>
              <a:gd name="connsiteY10" fmla="*/ 304800 h 1733550"/>
              <a:gd name="connsiteX11" fmla="*/ 3276600 w 3581400"/>
              <a:gd name="connsiteY11" fmla="*/ 704850 h 1733550"/>
              <a:gd name="connsiteX12" fmla="*/ 3467100 w 3581400"/>
              <a:gd name="connsiteY12" fmla="*/ 971550 h 1733550"/>
              <a:gd name="connsiteX13" fmla="*/ 3581400 w 3581400"/>
              <a:gd name="connsiteY13" fmla="*/ 1543050 h 1733550"/>
              <a:gd name="connsiteX14" fmla="*/ 3581400 w 3581400"/>
              <a:gd name="connsiteY14" fmla="*/ 1733550 h 1733550"/>
              <a:gd name="connsiteX0" fmla="*/ 3581400 w 3581400"/>
              <a:gd name="connsiteY0" fmla="*/ 1733550 h 1733550"/>
              <a:gd name="connsiteX1" fmla="*/ 0 w 3581400"/>
              <a:gd name="connsiteY1" fmla="*/ 1714500 h 1733550"/>
              <a:gd name="connsiteX2" fmla="*/ 0 w 3581400"/>
              <a:gd name="connsiteY2" fmla="*/ 1295400 h 1733550"/>
              <a:gd name="connsiteX3" fmla="*/ 190500 w 3581400"/>
              <a:gd name="connsiteY3" fmla="*/ 876300 h 1733550"/>
              <a:gd name="connsiteX4" fmla="*/ 419100 w 3581400"/>
              <a:gd name="connsiteY4" fmla="*/ 533400 h 1733550"/>
              <a:gd name="connsiteX5" fmla="*/ 742950 w 3581400"/>
              <a:gd name="connsiteY5" fmla="*/ 266700 h 1733550"/>
              <a:gd name="connsiteX6" fmla="*/ 1066800 w 3581400"/>
              <a:gd name="connsiteY6" fmla="*/ 95250 h 1733550"/>
              <a:gd name="connsiteX7" fmla="*/ 1447800 w 3581400"/>
              <a:gd name="connsiteY7" fmla="*/ 0 h 1733550"/>
              <a:gd name="connsiteX8" fmla="*/ 1943100 w 3581400"/>
              <a:gd name="connsiteY8" fmla="*/ 0 h 1733550"/>
              <a:gd name="connsiteX9" fmla="*/ 2438400 w 3581400"/>
              <a:gd name="connsiteY9" fmla="*/ 76200 h 1733550"/>
              <a:gd name="connsiteX10" fmla="*/ 2857500 w 3581400"/>
              <a:gd name="connsiteY10" fmla="*/ 304800 h 1733550"/>
              <a:gd name="connsiteX11" fmla="*/ 3276600 w 3581400"/>
              <a:gd name="connsiteY11" fmla="*/ 704850 h 1733550"/>
              <a:gd name="connsiteX12" fmla="*/ 3448050 w 3581400"/>
              <a:gd name="connsiteY12" fmla="*/ 1028700 h 1733550"/>
              <a:gd name="connsiteX13" fmla="*/ 3581400 w 3581400"/>
              <a:gd name="connsiteY13" fmla="*/ 1543050 h 1733550"/>
              <a:gd name="connsiteX14" fmla="*/ 3581400 w 3581400"/>
              <a:gd name="connsiteY14" fmla="*/ 1733550 h 1733550"/>
              <a:gd name="connsiteX0" fmla="*/ 3581400 w 3581400"/>
              <a:gd name="connsiteY0" fmla="*/ 1752600 h 1752600"/>
              <a:gd name="connsiteX1" fmla="*/ 0 w 3581400"/>
              <a:gd name="connsiteY1" fmla="*/ 1733550 h 1752600"/>
              <a:gd name="connsiteX2" fmla="*/ 0 w 3581400"/>
              <a:gd name="connsiteY2" fmla="*/ 1314450 h 1752600"/>
              <a:gd name="connsiteX3" fmla="*/ 190500 w 3581400"/>
              <a:gd name="connsiteY3" fmla="*/ 895350 h 1752600"/>
              <a:gd name="connsiteX4" fmla="*/ 419100 w 3581400"/>
              <a:gd name="connsiteY4" fmla="*/ 552450 h 1752600"/>
              <a:gd name="connsiteX5" fmla="*/ 742950 w 3581400"/>
              <a:gd name="connsiteY5" fmla="*/ 285750 h 1752600"/>
              <a:gd name="connsiteX6" fmla="*/ 1066800 w 3581400"/>
              <a:gd name="connsiteY6" fmla="*/ 114300 h 1752600"/>
              <a:gd name="connsiteX7" fmla="*/ 1447800 w 3581400"/>
              <a:gd name="connsiteY7" fmla="*/ 19050 h 1752600"/>
              <a:gd name="connsiteX8" fmla="*/ 1962150 w 3581400"/>
              <a:gd name="connsiteY8" fmla="*/ 0 h 1752600"/>
              <a:gd name="connsiteX9" fmla="*/ 2438400 w 3581400"/>
              <a:gd name="connsiteY9" fmla="*/ 95250 h 1752600"/>
              <a:gd name="connsiteX10" fmla="*/ 2857500 w 3581400"/>
              <a:gd name="connsiteY10" fmla="*/ 323850 h 1752600"/>
              <a:gd name="connsiteX11" fmla="*/ 3276600 w 3581400"/>
              <a:gd name="connsiteY11" fmla="*/ 723900 h 1752600"/>
              <a:gd name="connsiteX12" fmla="*/ 3448050 w 3581400"/>
              <a:gd name="connsiteY12" fmla="*/ 1047750 h 1752600"/>
              <a:gd name="connsiteX13" fmla="*/ 3581400 w 3581400"/>
              <a:gd name="connsiteY13" fmla="*/ 1562100 h 1752600"/>
              <a:gd name="connsiteX14" fmla="*/ 3581400 w 3581400"/>
              <a:gd name="connsiteY14" fmla="*/ 1752600 h 1752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3581400" h="1752600">
                <a:moveTo>
                  <a:pt x="3581400" y="1752600"/>
                </a:moveTo>
                <a:lnTo>
                  <a:pt x="0" y="1733550"/>
                </a:lnTo>
                <a:lnTo>
                  <a:pt x="0" y="1314450"/>
                </a:lnTo>
                <a:lnTo>
                  <a:pt x="190500" y="895350"/>
                </a:lnTo>
                <a:lnTo>
                  <a:pt x="419100" y="552450"/>
                </a:lnTo>
                <a:lnTo>
                  <a:pt x="742950" y="285750"/>
                </a:lnTo>
                <a:lnTo>
                  <a:pt x="1066800" y="114300"/>
                </a:lnTo>
                <a:lnTo>
                  <a:pt x="1447800" y="19050"/>
                </a:lnTo>
                <a:lnTo>
                  <a:pt x="1962150" y="0"/>
                </a:lnTo>
                <a:lnTo>
                  <a:pt x="2438400" y="95250"/>
                </a:lnTo>
                <a:lnTo>
                  <a:pt x="2857500" y="323850"/>
                </a:lnTo>
                <a:lnTo>
                  <a:pt x="3276600" y="723900"/>
                </a:lnTo>
                <a:lnTo>
                  <a:pt x="3448050" y="1047750"/>
                </a:lnTo>
                <a:lnTo>
                  <a:pt x="3581400" y="1562100"/>
                </a:lnTo>
                <a:lnTo>
                  <a:pt x="3581400" y="1752600"/>
                </a:lnTo>
                <a:close/>
              </a:path>
            </a:pathLst>
          </a:custGeom>
          <a:solidFill>
            <a:srgbClr val="FF330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40" name="Прямая соединительная линия 39"/>
          <p:cNvCxnSpPr/>
          <p:nvPr/>
        </p:nvCxnSpPr>
        <p:spPr>
          <a:xfrm flipH="1" flipV="1">
            <a:off x="6731541" y="4410204"/>
            <a:ext cx="420540" cy="38706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 flipV="1">
            <a:off x="6765216" y="4387219"/>
            <a:ext cx="398712" cy="424149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/>
          <p:nvPr/>
        </p:nvCxnSpPr>
        <p:spPr>
          <a:xfrm flipH="1" flipV="1">
            <a:off x="6718477" y="1902130"/>
            <a:ext cx="420540" cy="38706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/>
          <p:nvPr/>
        </p:nvCxnSpPr>
        <p:spPr>
          <a:xfrm flipV="1">
            <a:off x="6752152" y="1879145"/>
            <a:ext cx="398712" cy="424149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/>
          <p:nvPr/>
        </p:nvCxnSpPr>
        <p:spPr>
          <a:xfrm flipH="1" flipV="1">
            <a:off x="6195962" y="3143100"/>
            <a:ext cx="420540" cy="38706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/>
          <p:nvPr/>
        </p:nvCxnSpPr>
        <p:spPr>
          <a:xfrm flipV="1">
            <a:off x="6229637" y="3120115"/>
            <a:ext cx="398712" cy="424149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033214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500"/>
                            </p:stCondLst>
                            <p:childTnLst>
                              <p:par>
                                <p:cTn id="4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"/>
                            </p:stCondLst>
                            <p:childTnLst>
                              <p:par>
                                <p:cTn id="5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500"/>
                            </p:stCondLst>
                            <p:childTnLst>
                              <p:par>
                                <p:cTn id="5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00"/>
                            </p:stCondLst>
                            <p:childTnLst>
                              <p:par>
                                <p:cTn id="6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500"/>
                            </p:stCondLst>
                            <p:childTnLst>
                              <p:par>
                                <p:cTn id="82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8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1000"/>
                            </p:stCondLst>
                            <p:childTnLst>
                              <p:par>
                                <p:cTn id="86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9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500"/>
                            </p:stCondLst>
                            <p:childTnLst>
                              <p:par>
                                <p:cTn id="9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1000"/>
                            </p:stCondLst>
                            <p:childTnLst>
                              <p:par>
                                <p:cTn id="99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1500"/>
                            </p:stCondLst>
                            <p:childTnLst>
                              <p:par>
                                <p:cTn id="103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2000"/>
                            </p:stCondLst>
                            <p:childTnLst>
                              <p:par>
                                <p:cTn id="107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2500"/>
                            </p:stCondLst>
                            <p:childTnLst>
                              <p:par>
                                <p:cTn id="111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15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3500"/>
                            </p:stCondLst>
                            <p:childTnLst>
                              <p:par>
                                <p:cTn id="119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4000"/>
                            </p:stCondLst>
                            <p:childTnLst>
                              <p:par>
                                <p:cTn id="123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4500"/>
                            </p:stCondLst>
                            <p:childTnLst>
                              <p:par>
                                <p:cTn id="127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6" grpId="0" animBg="1"/>
      <p:bldP spid="17" grpId="0"/>
      <p:bldP spid="19" grpId="0" animBg="1"/>
      <p:bldP spid="20" grpId="0"/>
      <p:bldP spid="23" grpId="0"/>
      <p:bldP spid="24" grpId="0"/>
      <p:bldP spid="25" grpId="0" animBg="1"/>
      <p:bldP spid="26" grpId="0"/>
      <p:bldP spid="29" grpId="0" animBg="1"/>
      <p:bldP spid="31" grpId="0" animBg="1"/>
      <p:bldP spid="32" grpId="0"/>
      <p:bldP spid="33" grpId="0" animBg="1"/>
      <p:bldP spid="34" grpId="0"/>
      <p:bldP spid="35" grpId="0" animBg="1"/>
      <p:bldP spid="37" grpId="0"/>
      <p:bldP spid="39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Скругленный прямоугольник 50"/>
          <p:cNvSpPr/>
          <p:nvPr/>
        </p:nvSpPr>
        <p:spPr>
          <a:xfrm>
            <a:off x="6328406" y="3149976"/>
            <a:ext cx="4790259" cy="1993820"/>
          </a:xfrm>
          <a:prstGeom prst="roundRect">
            <a:avLst/>
          </a:prstGeom>
          <a:solidFill>
            <a:srgbClr val="FF66FF">
              <a:alpha val="49804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Скругленный прямоугольник 47"/>
          <p:cNvSpPr/>
          <p:nvPr/>
        </p:nvSpPr>
        <p:spPr>
          <a:xfrm>
            <a:off x="6132462" y="695035"/>
            <a:ext cx="4213318" cy="1993820"/>
          </a:xfrm>
          <a:prstGeom prst="roundRect">
            <a:avLst/>
          </a:prstGeom>
          <a:solidFill>
            <a:srgbClr val="FFFF00">
              <a:alpha val="49804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Скругленный прямоугольник 43"/>
          <p:cNvSpPr/>
          <p:nvPr/>
        </p:nvSpPr>
        <p:spPr>
          <a:xfrm>
            <a:off x="2158130" y="4833063"/>
            <a:ext cx="4260922" cy="1993820"/>
          </a:xfrm>
          <a:prstGeom prst="roundRect">
            <a:avLst/>
          </a:prstGeom>
          <a:solidFill>
            <a:srgbClr val="66FF66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290106" y="619579"/>
            <a:ext cx="3605349" cy="1993820"/>
          </a:xfrm>
          <a:prstGeom prst="roundRect">
            <a:avLst/>
          </a:prstGeom>
          <a:solidFill>
            <a:srgbClr val="5B9BD5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Скругленный прямоугольник 42"/>
          <p:cNvSpPr/>
          <p:nvPr/>
        </p:nvSpPr>
        <p:spPr>
          <a:xfrm>
            <a:off x="1239339" y="2702948"/>
            <a:ext cx="3605349" cy="1993820"/>
          </a:xfrm>
          <a:prstGeom prst="roundRect">
            <a:avLst/>
          </a:prstGeom>
          <a:solidFill>
            <a:srgbClr val="FF0000">
              <a:alpha val="49804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8610" y="-39885"/>
            <a:ext cx="10515600" cy="457835"/>
          </a:xfrm>
        </p:spPr>
        <p:txBody>
          <a:bodyPr>
            <a:normAutofit/>
          </a:bodyPr>
          <a:lstStyle/>
          <a:p>
            <a:r>
              <a:rPr lang="ru-RU" sz="1600" dirty="0" smtClean="0"/>
              <a:t>Самостоятельная работа:</a:t>
            </a:r>
            <a:endParaRPr lang="ru-RU" sz="1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681989" y="659767"/>
                <a:ext cx="2732316" cy="7512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 smtClean="0"/>
                  <a:t>1.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𝑐𝑜𝑠𝑥</m:t>
                        </m:r>
                      </m:num>
                      <m:den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𝑠𝑖𝑛𝑥</m:t>
                        </m:r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−1</m:t>
                        </m:r>
                      </m:den>
                    </m:f>
                    <m:r>
                      <a:rPr lang="en-US" sz="3200" i="1">
                        <a:latin typeface="Cambria Math" panose="02040503050406030204" pitchFamily="18" charset="0"/>
                      </a:rPr>
                      <m:t>=0;</m:t>
                    </m:r>
                  </m:oMath>
                </a14:m>
                <a:endParaRPr lang="ru-RU" sz="32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1989" y="659767"/>
                <a:ext cx="2732316" cy="751296"/>
              </a:xfrm>
              <a:prstGeom prst="rect">
                <a:avLst/>
              </a:prstGeom>
              <a:blipFill rotWithShape="0">
                <a:blip r:embed="rId2"/>
                <a:stretch>
                  <a:fillRect l="-4688" b="-731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290106" y="1258669"/>
                <a:ext cx="3605349" cy="13547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2.  </m:t>
                      </m:r>
                      <m:f>
                        <m:fPr>
                          <m:ctrlPr>
                            <a:rPr lang="ru-RU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𝑠𝑖𝑛𝑥</m:t>
                          </m:r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ad>
                                <m:radPr>
                                  <m:degHide m:val="on"/>
                                  <m:ctrlP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</m:rad>
                            </m:num>
                            <m:den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num>
                        <m:den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1−</m:t>
                          </m:r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𝑡𝑔𝑥</m:t>
                          </m:r>
                        </m:den>
                      </m:f>
                      <m:r>
                        <a:rPr lang="en-US" sz="2800" i="1">
                          <a:latin typeface="Cambria Math" panose="02040503050406030204" pitchFamily="18" charset="0"/>
                        </a:rPr>
                        <m:t>=0;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0106" y="1258669"/>
                <a:ext cx="3605349" cy="1354730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1503861" y="2416800"/>
                <a:ext cx="4062549" cy="12293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en-US" sz="2800" i="1" dirty="0" smtClean="0">
                  <a:latin typeface="Cambria Math" panose="02040503050406030204" pitchFamily="18" charset="0"/>
                </a:endParaRPr>
              </a:p>
              <a:p>
                <a:r>
                  <a:rPr lang="en-US" sz="3200" dirty="0" smtClean="0">
                    <a:latin typeface="Cambria Math" panose="02040503050406030204" pitchFamily="18" charset="0"/>
                  </a:rPr>
                  <a:t>3.</a:t>
                </a:r>
                <a:r>
                  <a:rPr lang="en-US" sz="3200" i="1" dirty="0" smtClean="0">
                    <a:latin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𝑐𝑜𝑠𝑥</m:t>
                        </m:r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𝑐𝑜𝑠</m:t>
                        </m:r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5</m:t>
                        </m:r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𝑥</m:t>
                        </m:r>
                      </m:num>
                      <m:den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1−</m:t>
                        </m:r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𝑠𝑖𝑛𝑥</m:t>
                        </m:r>
                      </m:den>
                    </m:f>
                    <m:r>
                      <a:rPr lang="en-US" sz="3200" i="1">
                        <a:latin typeface="Cambria Math" panose="02040503050406030204" pitchFamily="18" charset="0"/>
                      </a:rPr>
                      <m:t>=0;</m:t>
                    </m:r>
                  </m:oMath>
                </a14:m>
                <a:endParaRPr lang="ru-RU" sz="32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03861" y="2416800"/>
                <a:ext cx="4062549" cy="1229311"/>
              </a:xfrm>
              <a:prstGeom prst="rect">
                <a:avLst/>
              </a:prstGeom>
              <a:blipFill rotWithShape="0">
                <a:blip r:embed="rId4"/>
                <a:stretch>
                  <a:fillRect l="-3904" b="-594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1503861" y="3356533"/>
                <a:ext cx="4506686" cy="138858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en-US" sz="2800" i="1" dirty="0" smtClean="0">
                  <a:latin typeface="Cambria Math" panose="02040503050406030204" pitchFamily="18" charset="0"/>
                </a:endParaRPr>
              </a:p>
              <a:p>
                <a:r>
                  <a:rPr lang="en-US" sz="3200" dirty="0" smtClean="0"/>
                  <a:t>4.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𝑐𝑜𝑠</m:t>
                        </m:r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𝑐𝑜𝑠𝑥</m:t>
                        </m:r>
                      </m:num>
                      <m:den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𝑠𝑖𝑛</m:t>
                        </m:r>
                        <m:f>
                          <m:fPr>
                            <m:ctrlPr>
                              <a:rPr lang="en-US" sz="32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32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num>
                          <m:den>
                            <m:r>
                              <a:rPr lang="en-US" sz="32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den>
                    </m:f>
                    <m:r>
                      <a:rPr lang="en-US" sz="3200" i="1">
                        <a:latin typeface="Cambria Math" panose="02040503050406030204" pitchFamily="18" charset="0"/>
                      </a:rPr>
                      <m:t>=0;</m:t>
                    </m:r>
                  </m:oMath>
                </a14:m>
                <a:endParaRPr lang="en-US" sz="32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03861" y="3356533"/>
                <a:ext cx="4506686" cy="1388585"/>
              </a:xfrm>
              <a:prstGeom prst="rect">
                <a:avLst/>
              </a:prstGeom>
              <a:blipFill rotWithShape="0">
                <a:blip r:embed="rId5"/>
                <a:stretch>
                  <a:fillRect l="-351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474867" y="4833063"/>
                <a:ext cx="4088674" cy="88909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 smtClean="0"/>
                  <a:t> 5. </a:t>
                </a:r>
                <a:r>
                  <a:rPr lang="en-US" sz="3200" dirty="0" smtClean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2</m:t>
                        </m:r>
                        <m:sSup>
                          <m:sSupPr>
                            <m:ctrlPr>
                              <a:rPr lang="en-US" sz="32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3200" i="1">
                                <a:latin typeface="Cambria Math" panose="02040503050406030204" pitchFamily="18" charset="0"/>
                              </a:rPr>
                              <m:t>𝑠𝑖𝑛</m:t>
                            </m:r>
                          </m:e>
                          <m:sup>
                            <m:r>
                              <a:rPr lang="en-US" sz="32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𝑠𝑖𝑛𝑥</m:t>
                        </m:r>
                      </m:num>
                      <m:den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𝑐𝑜𝑠𝑥</m:t>
                        </m:r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+</m:t>
                        </m:r>
                        <m:rad>
                          <m:radPr>
                            <m:degHide m:val="on"/>
                            <m:ctrlPr>
                              <a:rPr lang="en-US" sz="3200" i="1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3200" i="1"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</m:rad>
                      </m:den>
                    </m:f>
                    <m:r>
                      <a:rPr lang="en-US" sz="3200" i="1">
                        <a:latin typeface="Cambria Math" panose="02040503050406030204" pitchFamily="18" charset="0"/>
                      </a:rPr>
                      <m:t>=0;</m:t>
                    </m:r>
                  </m:oMath>
                </a14:m>
                <a:endParaRPr lang="en-US" sz="32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74867" y="4833063"/>
                <a:ext cx="4088674" cy="889090"/>
              </a:xfrm>
              <a:prstGeom prst="rect">
                <a:avLst/>
              </a:prstGeom>
              <a:blipFill rotWithShape="0">
                <a:blip r:embed="rId6"/>
                <a:stretch>
                  <a:fillRect l="-1192" b="-274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2272937" y="5571577"/>
                <a:ext cx="4339300" cy="105387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600" i="1" smtClean="0"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en-US" sz="2600" b="0" i="1" smtClean="0">
                          <a:latin typeface="Cambria Math" panose="02040503050406030204" pitchFamily="18" charset="0"/>
                        </a:rPr>
                        <m:t>.   </m:t>
                      </m:r>
                      <m:f>
                        <m:fPr>
                          <m:ctrlPr>
                            <a:rPr lang="en-US" sz="2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600" i="1">
                              <a:latin typeface="Cambria Math" panose="02040503050406030204" pitchFamily="18" charset="0"/>
                            </a:rPr>
                            <m:t>𝑐𝑜𝑠</m:t>
                          </m:r>
                          <m:r>
                            <a:rPr lang="en-US" sz="2600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26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600" i="1">
                              <a:latin typeface="Cambria Math" panose="02040503050406030204" pitchFamily="18" charset="0"/>
                            </a:rPr>
                            <m:t>+</m:t>
                          </m:r>
                          <m:rad>
                            <m:radPr>
                              <m:degHide m:val="on"/>
                              <m:ctrlPr>
                                <a:rPr lang="en-US" sz="26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6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  <m:r>
                            <a:rPr lang="en-US" sz="2600" b="0" i="1" smtClean="0">
                              <a:latin typeface="Cambria Math" panose="02040503050406030204" pitchFamily="18" charset="0"/>
                            </a:rPr>
                            <m:t>𝑠𝑖𝑛𝑥</m:t>
                          </m:r>
                          <m:r>
                            <a:rPr lang="en-US" sz="2600" i="1">
                              <a:latin typeface="Cambria Math" panose="02040503050406030204" pitchFamily="18" charset="0"/>
                            </a:rPr>
                            <m:t>−1</m:t>
                          </m:r>
                        </m:num>
                        <m:den>
                          <m:r>
                            <a:rPr lang="en-US" sz="2600" i="1">
                              <a:latin typeface="Cambria Math" panose="02040503050406030204" pitchFamily="18" charset="0"/>
                            </a:rPr>
                            <m:t>𝑡𝑔𝑥</m:t>
                          </m:r>
                          <m:r>
                            <a:rPr lang="en-US" sz="2600" i="1">
                              <a:latin typeface="Cambria Math" panose="02040503050406030204" pitchFamily="18" charset="0"/>
                            </a:rPr>
                            <m:t>−</m:t>
                          </m:r>
                          <m:rad>
                            <m:radPr>
                              <m:degHide m:val="on"/>
                              <m:ctrlPr>
                                <a:rPr lang="en-US" sz="26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6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den>
                      </m:f>
                      <m:r>
                        <a:rPr lang="en-US" sz="2600" i="1">
                          <a:latin typeface="Cambria Math" panose="02040503050406030204" pitchFamily="18" charset="0"/>
                        </a:rPr>
                        <m:t>=0;</m:t>
                      </m:r>
                    </m:oMath>
                  </m:oMathPara>
                </a14:m>
                <a:endParaRPr lang="ru-RU" sz="26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72937" y="5571577"/>
                <a:ext cx="4339300" cy="1053878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6433457" y="511682"/>
                <a:ext cx="3834832" cy="10474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endParaRPr lang="en-US" i="1" dirty="0" smtClean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7.    </m:t>
                      </m:r>
                      <m:f>
                        <m:fPr>
                          <m:ctrlPr>
                            <a:rPr lang="ru-RU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 5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𝑠𝑖𝑛𝑥𝑐𝑜𝑠𝑥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−4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𝑐𝑜𝑠𝑥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ru-RU" sz="240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𝑐𝑡𝑔𝑥</m:t>
                              </m:r>
                            </m:e>
                          </m:rad>
                        </m:den>
                      </m:f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=0;</m:t>
                      </m:r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33457" y="511682"/>
                <a:ext cx="3834832" cy="1047466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6433457" y="1559148"/>
                <a:ext cx="3766416" cy="117314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endParaRPr lang="en-US" i="1" dirty="0" smtClean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8.   </m:t>
                      </m:r>
                      <m:f>
                        <m:fPr>
                          <m:ctrlPr>
                            <a:rPr lang="ru-RU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  <m:sSup>
                            <m:sSup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𝑠𝑖𝑛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+8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𝑐𝑜𝑠𝑥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−8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ru-RU" sz="240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−19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𝑡𝑔𝑥</m:t>
                              </m:r>
                            </m:e>
                          </m:rad>
                        </m:den>
                      </m:f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=0;</m:t>
                      </m:r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33457" y="1559148"/>
                <a:ext cx="3766416" cy="1173142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6612237" y="3045573"/>
                <a:ext cx="4417748" cy="108363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endParaRPr lang="en-US" i="1" dirty="0" smtClean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9.   </m:t>
                      </m:r>
                      <m:f>
                        <m:fPr>
                          <m:ctrlPr>
                            <a:rPr lang="ru-RU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sSup>
                            <m:sSup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𝑐𝑜𝑠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+3</m:t>
                          </m:r>
                          <m:sSup>
                            <m:sSup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𝑐𝑜𝑠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𝑐𝑜𝑠𝑥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n-US" sz="2400" b="0" i="0" smtClean="0">
                              <a:latin typeface="Cambria Math" panose="02040503050406030204" pitchFamily="18" charset="0"/>
                            </a:rPr>
                            <m:t>lg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⁡(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𝑐𝑡𝑔𝑥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=0;</m:t>
                      </m:r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12237" y="3045573"/>
                <a:ext cx="4417748" cy="1083630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6563541" y="4234692"/>
                <a:ext cx="4098943" cy="81964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10.   </m:t>
                      </m:r>
                      <m:f>
                        <m:fPr>
                          <m:ctrlPr>
                            <a:rPr lang="ru-RU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ru-RU" sz="2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ru-RU" sz="24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𝑠𝑖𝑛𝑥</m:t>
                              </m:r>
                            </m:sup>
                          </m:s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−6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p>
                            <m:sSup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𝑠𝑖𝑛𝑥</m:t>
                              </m:r>
                            </m:sup>
                          </m:sSup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+8</m:t>
                          </m:r>
                        </m:num>
                        <m:den>
                          <m:sSub>
                            <m:sSubPr>
                              <m:ctrlPr>
                                <a:rPr lang="ru-RU" sz="24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𝑙𝑜𝑔</m:t>
                              </m:r>
                            </m:e>
                            <m:sub>
                              <m:r>
                                <a:rPr lang="ru-RU" sz="24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sub>
                          </m:s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(1−2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𝑐𝑜𝑠𝑥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=0;</m:t>
                      </m:r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63541" y="4234692"/>
                <a:ext cx="4098943" cy="819648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Ромб 34">
            <a:hlinkClick r:id="rId12" action="ppaction://hlinksldjump"/>
          </p:cNvPr>
          <p:cNvSpPr/>
          <p:nvPr/>
        </p:nvSpPr>
        <p:spPr>
          <a:xfrm>
            <a:off x="555709" y="629720"/>
            <a:ext cx="605252" cy="877772"/>
          </a:xfrm>
          <a:prstGeom prst="diamond">
            <a:avLst/>
          </a:prstGeom>
          <a:solidFill>
            <a:srgbClr val="5B9BD5">
              <a:alpha val="3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Ромб 52">
            <a:hlinkClick r:id="rId13" action="ppaction://hlinksldjump"/>
          </p:cNvPr>
          <p:cNvSpPr/>
          <p:nvPr/>
        </p:nvSpPr>
        <p:spPr>
          <a:xfrm>
            <a:off x="551353" y="1696520"/>
            <a:ext cx="605252" cy="877772"/>
          </a:xfrm>
          <a:prstGeom prst="diamond">
            <a:avLst/>
          </a:prstGeom>
          <a:solidFill>
            <a:srgbClr val="5B9BD5">
              <a:alpha val="3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Ромб 53">
            <a:hlinkClick r:id="rId14" action="ppaction://hlinksldjump"/>
          </p:cNvPr>
          <p:cNvSpPr/>
          <p:nvPr/>
        </p:nvSpPr>
        <p:spPr>
          <a:xfrm>
            <a:off x="1400446" y="2832990"/>
            <a:ext cx="605252" cy="877772"/>
          </a:xfrm>
          <a:prstGeom prst="diamond">
            <a:avLst/>
          </a:prstGeom>
          <a:solidFill>
            <a:srgbClr val="FF0000">
              <a:alpha val="30196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Ромб 54">
            <a:hlinkClick r:id="rId15" action="ppaction://hlinksldjump"/>
          </p:cNvPr>
          <p:cNvSpPr/>
          <p:nvPr/>
        </p:nvSpPr>
        <p:spPr>
          <a:xfrm>
            <a:off x="1400446" y="3771130"/>
            <a:ext cx="605252" cy="877772"/>
          </a:xfrm>
          <a:prstGeom prst="diamond">
            <a:avLst/>
          </a:prstGeom>
          <a:solidFill>
            <a:srgbClr val="FF0000">
              <a:alpha val="30196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Ромб 56">
            <a:hlinkClick r:id="rId16" action="ppaction://hlinksldjump"/>
          </p:cNvPr>
          <p:cNvSpPr/>
          <p:nvPr/>
        </p:nvSpPr>
        <p:spPr>
          <a:xfrm>
            <a:off x="2254010" y="5706922"/>
            <a:ext cx="605252" cy="877772"/>
          </a:xfrm>
          <a:prstGeom prst="diamond">
            <a:avLst/>
          </a:prstGeom>
          <a:solidFill>
            <a:srgbClr val="92D050">
              <a:alpha val="67843"/>
            </a:srgb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Ромб 55">
            <a:hlinkClick r:id="rId17" action="ppaction://hlinksldjump"/>
          </p:cNvPr>
          <p:cNvSpPr/>
          <p:nvPr/>
        </p:nvSpPr>
        <p:spPr>
          <a:xfrm>
            <a:off x="2428059" y="4877122"/>
            <a:ext cx="605252" cy="877772"/>
          </a:xfrm>
          <a:prstGeom prst="diamond">
            <a:avLst/>
          </a:prstGeom>
          <a:solidFill>
            <a:srgbClr val="92D050">
              <a:alpha val="67843"/>
            </a:srgb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Ромб 58">
            <a:hlinkClick r:id="rId18" action="ppaction://hlinksldjump"/>
          </p:cNvPr>
          <p:cNvSpPr/>
          <p:nvPr/>
        </p:nvSpPr>
        <p:spPr>
          <a:xfrm>
            <a:off x="6296257" y="1762521"/>
            <a:ext cx="605252" cy="877772"/>
          </a:xfrm>
          <a:prstGeom prst="diamond">
            <a:avLst/>
          </a:prstGeom>
          <a:solidFill>
            <a:srgbClr val="FFFF00">
              <a:alpha val="30196"/>
            </a:srgbClr>
          </a:solidFill>
          <a:ln>
            <a:solidFill>
              <a:srgbClr val="66FF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8" name="Ромб 57">
            <a:hlinkClick r:id="rId19" action="ppaction://hlinksldjump"/>
          </p:cNvPr>
          <p:cNvSpPr/>
          <p:nvPr/>
        </p:nvSpPr>
        <p:spPr>
          <a:xfrm>
            <a:off x="6287550" y="747975"/>
            <a:ext cx="605252" cy="877772"/>
          </a:xfrm>
          <a:prstGeom prst="diamond">
            <a:avLst/>
          </a:prstGeom>
          <a:solidFill>
            <a:srgbClr val="FFFF00">
              <a:alpha val="30196"/>
            </a:srgbClr>
          </a:solidFill>
          <a:ln>
            <a:solidFill>
              <a:srgbClr val="66FF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" name="Ромб 60">
            <a:hlinkClick r:id="rId20" action="ppaction://hlinksldjump"/>
          </p:cNvPr>
          <p:cNvSpPr/>
          <p:nvPr/>
        </p:nvSpPr>
        <p:spPr>
          <a:xfrm>
            <a:off x="6489006" y="4210061"/>
            <a:ext cx="605252" cy="877772"/>
          </a:xfrm>
          <a:prstGeom prst="diamond">
            <a:avLst/>
          </a:prstGeom>
          <a:solidFill>
            <a:srgbClr val="FF66FF">
              <a:alpha val="60000"/>
            </a:srgbClr>
          </a:solidFill>
          <a:ln>
            <a:solidFill>
              <a:srgbClr val="FF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0" name="Ромб 59">
            <a:hlinkClick r:id="rId21" action="ppaction://hlinksldjump"/>
          </p:cNvPr>
          <p:cNvSpPr/>
          <p:nvPr/>
        </p:nvSpPr>
        <p:spPr>
          <a:xfrm>
            <a:off x="6464476" y="3259838"/>
            <a:ext cx="605252" cy="877772"/>
          </a:xfrm>
          <a:prstGeom prst="diamond">
            <a:avLst/>
          </a:prstGeom>
          <a:solidFill>
            <a:srgbClr val="FF66FF">
              <a:alpha val="60000"/>
            </a:srgbClr>
          </a:solidFill>
          <a:ln>
            <a:solidFill>
              <a:srgbClr val="FF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3904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063240" y="2592976"/>
                <a:ext cx="5832566" cy="156895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6000" b="0" i="1" smtClean="0">
                          <a:latin typeface="Cambria Math" panose="02040503050406030204" pitchFamily="18" charset="0"/>
                        </a:rPr>
                        <m:t>1. х=−</m:t>
                      </m:r>
                      <m:f>
                        <m:fPr>
                          <m:ctrlPr>
                            <a:rPr lang="ru-RU" sz="6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6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ru-RU" sz="6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ru-RU" sz="6000" b="0" i="1" smtClean="0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ru-RU" sz="6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r>
                        <a:rPr lang="en-US" sz="6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𝑛</m:t>
                      </m:r>
                    </m:oMath>
                  </m:oMathPara>
                </a14:m>
                <a:endParaRPr lang="ru-RU" sz="60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63240" y="2592976"/>
                <a:ext cx="5832566" cy="1568956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Управляющая кнопка: назад 5">
            <a:hlinkClick r:id="rId3" action="ppaction://hlinksldjump" highlightClick="1"/>
          </p:cNvPr>
          <p:cNvSpPr/>
          <p:nvPr/>
        </p:nvSpPr>
        <p:spPr>
          <a:xfrm>
            <a:off x="9548949" y="5682343"/>
            <a:ext cx="2643051" cy="1175657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1422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063240" y="2592976"/>
                <a:ext cx="5832566" cy="156895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60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ru-RU" sz="6000" b="0" i="1" smtClean="0">
                          <a:latin typeface="Cambria Math" panose="02040503050406030204" pitchFamily="18" charset="0"/>
                        </a:rPr>
                        <m:t>. х=−</m:t>
                      </m:r>
                      <m:f>
                        <m:fPr>
                          <m:ctrlPr>
                            <a:rPr lang="ru-RU" sz="6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6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sz="60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ru-RU" sz="6000" b="0" i="1" smtClean="0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ru-RU" sz="6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r>
                        <a:rPr lang="en-US" sz="6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𝑛</m:t>
                      </m:r>
                    </m:oMath>
                  </m:oMathPara>
                </a14:m>
                <a:endParaRPr lang="ru-RU" sz="60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63240" y="2592976"/>
                <a:ext cx="5832566" cy="1568956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Управляющая кнопка: назад 5">
            <a:hlinkClick r:id="rId3" action="ppaction://hlinksldjump" highlightClick="1"/>
          </p:cNvPr>
          <p:cNvSpPr/>
          <p:nvPr/>
        </p:nvSpPr>
        <p:spPr>
          <a:xfrm>
            <a:off x="9548949" y="5682343"/>
            <a:ext cx="2643051" cy="1175657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49468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063240" y="2592976"/>
                <a:ext cx="5832566" cy="338329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6000" b="0" i="1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ru-RU" sz="6000" b="0" i="1" smtClean="0">
                        <a:latin typeface="Cambria Math" panose="02040503050406030204" pitchFamily="18" charset="0"/>
                      </a:rPr>
                      <m:t>. </m:t>
                    </m:r>
                    <m:r>
                      <a:rPr lang="en-US" sz="6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ru-RU" sz="6000" b="0" i="1" smtClean="0">
                        <a:latin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ru-RU" sz="6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6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ru-RU" sz="6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ru-RU" sz="6000" b="0" i="1" smtClean="0">
                        <a:latin typeface="Cambria Math" panose="02040503050406030204" pitchFamily="18" charset="0"/>
                      </a:rPr>
                      <m:t>+2</m:t>
                    </m:r>
                    <m:r>
                      <a:rPr lang="ru-RU" sz="6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  <m:r>
                      <a:rPr lang="en-US" sz="6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sz="6000" dirty="0" smtClean="0"/>
                  <a:t>;</a:t>
                </a:r>
              </a:p>
              <a:p>
                <a:r>
                  <a:rPr lang="en-US" sz="6000" dirty="0"/>
                  <a:t> </a:t>
                </a:r>
                <a:r>
                  <a:rPr lang="en-US" sz="6000" dirty="0" smtClean="0"/>
                  <a:t>   </a:t>
                </a:r>
                <a14:m>
                  <m:oMath xmlns:m="http://schemas.openxmlformats.org/officeDocument/2006/math">
                    <m:r>
                      <a:rPr lang="en-US" sz="60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6000" b="0" i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6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6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  <m:r>
                          <a:rPr lang="en-US" sz="6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</m:num>
                      <m:den>
                        <m:r>
                          <a:rPr lang="en-US" sz="60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en-US" sz="6000" b="0" i="1" smtClean="0">
                        <a:latin typeface="Cambria Math" panose="02040503050406030204" pitchFamily="18" charset="0"/>
                      </a:rPr>
                      <m:t>;</m:t>
                    </m:r>
                  </m:oMath>
                </a14:m>
                <a:endParaRPr lang="en-US" sz="6000" b="0" i="1" dirty="0" smtClean="0">
                  <a:latin typeface="Cambria Math" panose="02040503050406030204" pitchFamily="18" charset="0"/>
                </a:endParaRPr>
              </a:p>
              <a:p>
                <a:r>
                  <a:rPr lang="en-US" sz="6000" b="0" dirty="0" smtClean="0"/>
                  <a:t>    </a:t>
                </a:r>
                <a14:m>
                  <m:oMath xmlns:m="http://schemas.openxmlformats.org/officeDocument/2006/math">
                    <m:r>
                      <a:rPr lang="en-US" sz="6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60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6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  <m:r>
                      <a:rPr lang="en-US" sz="6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𝑛</m:t>
                    </m:r>
                    <m:r>
                      <a:rPr lang="en-US" sz="60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</m:oMath>
                </a14:m>
                <a:endParaRPr lang="ru-RU" sz="60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63240" y="2592976"/>
                <a:ext cx="5832566" cy="3383298"/>
              </a:xfrm>
              <a:prstGeom prst="rect">
                <a:avLst/>
              </a:prstGeom>
              <a:blipFill rotWithShape="0">
                <a:blip r:embed="rId2"/>
                <a:stretch>
                  <a:fillRect t="-3423" r="-449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Управляющая кнопка: назад 5">
            <a:hlinkClick r:id="rId3" action="ppaction://hlinksldjump" highlightClick="1"/>
          </p:cNvPr>
          <p:cNvSpPr/>
          <p:nvPr/>
        </p:nvSpPr>
        <p:spPr>
          <a:xfrm>
            <a:off x="9548949" y="5682343"/>
            <a:ext cx="2643051" cy="1175657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9768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33697" y="37985"/>
            <a:ext cx="10515600" cy="1325563"/>
          </a:xfrm>
        </p:spPr>
        <p:txBody>
          <a:bodyPr/>
          <a:lstStyle/>
          <a:p>
            <a:r>
              <a:rPr lang="ru-RU" dirty="0" smtClean="0"/>
              <a:t>Ограничения в области определения: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33697" y="1276985"/>
            <a:ext cx="10515600" cy="4862558"/>
          </a:xfrm>
        </p:spPr>
        <p:txBody>
          <a:bodyPr>
            <a:normAutofit lnSpcReduction="10000"/>
          </a:bodyPr>
          <a:lstStyle/>
          <a:p>
            <a:pPr marL="514350" indent="-514350">
              <a:buAutoNum type="arabicPeriod"/>
            </a:pPr>
            <a:r>
              <a:rPr lang="ru-RU" dirty="0" smtClean="0"/>
              <a:t>Знаменатель.</a:t>
            </a:r>
            <a:endParaRPr lang="en-US" dirty="0" smtClean="0"/>
          </a:p>
          <a:p>
            <a:pPr marL="514350" indent="-514350">
              <a:buAutoNum type="arabicPeriod"/>
            </a:pPr>
            <a:endParaRPr lang="ru-RU" dirty="0" smtClean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en-US" dirty="0" smtClean="0"/>
              <a:t>2.  </a:t>
            </a:r>
            <a:r>
              <a:rPr lang="ru-RU" dirty="0" smtClean="0"/>
              <a:t>Корень четной степени.</a:t>
            </a:r>
          </a:p>
          <a:p>
            <a:pPr marL="514350" indent="-514350">
              <a:buAutoNum type="arabicPeriod"/>
            </a:pPr>
            <a:endParaRPr lang="ru-RU" dirty="0"/>
          </a:p>
          <a:p>
            <a:pPr marL="514350" indent="-514350">
              <a:buAutoNum type="arabicPeriod"/>
            </a:pPr>
            <a:endParaRPr lang="ru-RU" dirty="0" smtClean="0"/>
          </a:p>
          <a:p>
            <a:pPr marL="0" indent="0">
              <a:buNone/>
            </a:pPr>
            <a:r>
              <a:rPr lang="en-US" dirty="0" smtClean="0"/>
              <a:t>3. </a:t>
            </a:r>
            <a:r>
              <a:rPr lang="ru-RU" dirty="0" smtClean="0"/>
              <a:t>Тангенс, котангенс.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en-US" dirty="0" smtClean="0"/>
              <a:t>4. </a:t>
            </a:r>
            <a:r>
              <a:rPr lang="ru-RU" dirty="0" smtClean="0"/>
              <a:t>Логарифм.</a:t>
            </a:r>
          </a:p>
          <a:p>
            <a:pPr marL="514350" indent="-514350">
              <a:buAutoNum type="arabicPeriod"/>
            </a:pPr>
            <a:endParaRPr lang="ru-RU" dirty="0"/>
          </a:p>
          <a:p>
            <a:pPr marL="514350" indent="-514350">
              <a:buAutoNum type="arabicPeriod"/>
            </a:pPr>
            <a:endParaRPr lang="ru-RU" dirty="0" smtClean="0"/>
          </a:p>
          <a:p>
            <a:pPr marL="514350" indent="-514350">
              <a:buAutoNum type="arabicPeriod"/>
            </a:pP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240971" y="365125"/>
            <a:ext cx="2272938" cy="5492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423851" y="1726133"/>
                <a:ext cx="1606733" cy="8768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ru-RU" sz="3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𝑃</m:t>
                        </m:r>
                        <m:r>
                          <a:rPr lang="ru-RU" sz="3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3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ru-RU" sz="3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a:rPr lang="en-US" sz="3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𝑄</m:t>
                        </m:r>
                        <m:r>
                          <a:rPr lang="en-US" sz="3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3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3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den>
                    </m:f>
                  </m:oMath>
                </a14:m>
                <a:r>
                  <a:rPr lang="en-US" sz="3200" dirty="0" smtClean="0">
                    <a:solidFill>
                      <a:srgbClr val="FF0000"/>
                    </a:solidFill>
                  </a:rPr>
                  <a:t>;        </a:t>
                </a:r>
                <a:endParaRPr lang="ru-RU" sz="3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23851" y="1726133"/>
                <a:ext cx="1606733" cy="876843"/>
              </a:xfrm>
              <a:prstGeom prst="rect">
                <a:avLst/>
              </a:prstGeom>
              <a:blipFill rotWithShape="0">
                <a:blip r:embed="rId2"/>
                <a:stretch>
                  <a:fillRect r="-14068" b="-347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3030584" y="1861012"/>
                <a:ext cx="2625633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i="1" dirty="0" smtClean="0">
                    <a:solidFill>
                      <a:srgbClr val="FF0000"/>
                    </a:solidFill>
                  </a:rPr>
                  <a:t>Q(x)</a:t>
                </a:r>
                <a14:m>
                  <m:oMath xmlns:m="http://schemas.openxmlformats.org/officeDocument/2006/math">
                    <m:r>
                      <a:rPr lang="en-US" sz="32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</m:t>
                    </m:r>
                    <m:r>
                      <a:rPr lang="en-US" sz="3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</m:oMath>
                </a14:m>
                <a:r>
                  <a:rPr lang="en-US" sz="3200" i="1" dirty="0" smtClean="0">
                    <a:solidFill>
                      <a:srgbClr val="FF0000"/>
                    </a:solidFill>
                  </a:rPr>
                  <a:t>;        </a:t>
                </a:r>
                <a:endParaRPr lang="ru-RU" sz="3200" i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30584" y="1861012"/>
                <a:ext cx="2625633" cy="584775"/>
              </a:xfrm>
              <a:prstGeom prst="rect">
                <a:avLst/>
              </a:prstGeom>
              <a:blipFill rotWithShape="0">
                <a:blip r:embed="rId3"/>
                <a:stretch>
                  <a:fillRect l="-5800" t="-12500" b="-3437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332418" y="3257041"/>
                <a:ext cx="2272938" cy="6887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ru-RU" sz="3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3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𝑃</m:t>
                        </m:r>
                        <m:r>
                          <a:rPr lang="en-US" sz="3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3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3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rad>
                  </m:oMath>
                </a14:m>
                <a:r>
                  <a:rPr lang="en-US" sz="3200" dirty="0" smtClean="0">
                    <a:solidFill>
                      <a:srgbClr val="FF0000"/>
                    </a:solidFill>
                  </a:rPr>
                  <a:t>;</a:t>
                </a:r>
                <a:endParaRPr lang="ru-RU" sz="3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2418" y="3257041"/>
                <a:ext cx="2272938" cy="688715"/>
              </a:xfrm>
              <a:prstGeom prst="rect">
                <a:avLst/>
              </a:prstGeom>
              <a:blipFill rotWithShape="0">
                <a:blip r:embed="rId4"/>
                <a:stretch>
                  <a:fillRect b="-2566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2756263" y="3309010"/>
                <a:ext cx="2272938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sz="3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3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3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)≥0</m:t>
                      </m:r>
                    </m:oMath>
                  </m:oMathPara>
                </a14:m>
                <a:endParaRPr lang="ru-RU" sz="32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56263" y="3309010"/>
                <a:ext cx="2272938" cy="584775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733697" y="4496469"/>
                <a:ext cx="2272938" cy="1077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3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𝑔𝑥</m:t>
                      </m:r>
                      <m:r>
                        <a:rPr lang="en-US" sz="3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;</m:t>
                      </m:r>
                    </m:oMath>
                  </m:oMathPara>
                </a14:m>
                <a:endParaRPr lang="en-US" sz="3200" b="0" dirty="0" smtClean="0">
                  <a:solidFill>
                    <a:srgbClr val="FF0000"/>
                  </a:solidFill>
                </a:endParaRPr>
              </a:p>
              <a:p>
                <a:r>
                  <a:rPr lang="en-US" sz="3200" i="1" dirty="0" smtClean="0">
                    <a:solidFill>
                      <a:srgbClr val="FF0000"/>
                    </a:solidFill>
                  </a:rPr>
                  <a:t>      c</a:t>
                </a:r>
                <a14:m>
                  <m:oMath xmlns:m="http://schemas.openxmlformats.org/officeDocument/2006/math">
                    <m:r>
                      <a:rPr lang="en-US" sz="3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𝑡𝑔𝑥</m:t>
                    </m:r>
                    <m:r>
                      <a:rPr lang="en-US" sz="3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;</m:t>
                    </m:r>
                  </m:oMath>
                </a14:m>
                <a:endParaRPr lang="ru-RU" sz="32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3697" y="4496469"/>
                <a:ext cx="2272938" cy="1077218"/>
              </a:xfrm>
              <a:prstGeom prst="rect">
                <a:avLst/>
              </a:prstGeom>
              <a:blipFill rotWithShape="0">
                <a:blip r:embed="rId6"/>
                <a:stretch>
                  <a:fillRect b="-1875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2993572" y="4549265"/>
                <a:ext cx="2272938" cy="15696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n-US" sz="3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𝑜𝑠𝑥</m:t>
                      </m:r>
                      <m:r>
                        <a:rPr lang="en-US" sz="3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≠0</m:t>
                      </m:r>
                      <m:r>
                        <a:rPr lang="en-US" sz="3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;</m:t>
                      </m:r>
                    </m:oMath>
                  </m:oMathPara>
                </a14:m>
                <a:endParaRPr lang="en-US" sz="3200" b="0" dirty="0" smtClean="0">
                  <a:solidFill>
                    <a:srgbClr val="FF0000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𝑠𝑖𝑛𝑥</m:t>
                      </m:r>
                      <m:r>
                        <a:rPr lang="en-US" sz="3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≠0;</m:t>
                      </m:r>
                    </m:oMath>
                  </m:oMathPara>
                </a14:m>
                <a:endParaRPr lang="en-US" sz="3200" b="0" dirty="0" smtClean="0">
                  <a:solidFill>
                    <a:srgbClr val="FF0000"/>
                  </a:solidFill>
                </a:endParaRPr>
              </a:p>
              <a:p>
                <a:r>
                  <a:rPr lang="en-US" sz="3200" i="1" dirty="0" smtClean="0">
                    <a:solidFill>
                      <a:srgbClr val="FF0000"/>
                    </a:solidFill>
                  </a:rPr>
                  <a:t>      </a:t>
                </a:r>
                <a:endParaRPr lang="ru-RU" sz="32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93572" y="4549265"/>
                <a:ext cx="2272938" cy="1569660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1240971" y="5936779"/>
                <a:ext cx="2272938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sz="3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𝑙𝑜𝑔</m:t>
                        </m:r>
                      </m:e>
                      <m:sub>
                        <m:r>
                          <a:rPr lang="en-US" sz="3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sub>
                    </m:sSub>
                    <m:r>
                      <a:rPr lang="en-US" sz="3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US" sz="3200" dirty="0" smtClean="0">
                    <a:solidFill>
                      <a:srgbClr val="FF0000"/>
                    </a:solidFill>
                  </a:rPr>
                  <a:t>;</a:t>
                </a:r>
                <a:endParaRPr lang="ru-RU" sz="3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40971" y="5936779"/>
                <a:ext cx="2272938" cy="584775"/>
              </a:xfrm>
              <a:prstGeom prst="rect">
                <a:avLst/>
              </a:prstGeom>
              <a:blipFill rotWithShape="0">
                <a:blip r:embed="rId8"/>
                <a:stretch>
                  <a:fillRect t="-12500" b="-3437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3253740" y="5936779"/>
                <a:ext cx="4388031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32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US" sz="3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&gt;0</m:t>
                    </m:r>
                  </m:oMath>
                </a14:m>
                <a:r>
                  <a:rPr lang="en-US" sz="3200" dirty="0" smtClean="0">
                    <a:solidFill>
                      <a:srgbClr val="FF0000"/>
                    </a:solidFill>
                  </a:rPr>
                  <a:t>;   </a:t>
                </a:r>
                <a:r>
                  <a:rPr lang="en-US" sz="3200" i="1" dirty="0" smtClean="0">
                    <a:solidFill>
                      <a:srgbClr val="FF0000"/>
                    </a:solidFill>
                  </a:rPr>
                  <a:t>a &gt; 0;    a</a:t>
                </a:r>
                <a14:m>
                  <m:oMath xmlns:m="http://schemas.openxmlformats.org/officeDocument/2006/math">
                    <m:r>
                      <a:rPr lang="en-US" sz="32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</m:t>
                    </m:r>
                    <m:r>
                      <a:rPr lang="en-US" sz="3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</m:oMath>
                </a14:m>
                <a:endParaRPr lang="ru-RU" sz="3200" i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53740" y="5936779"/>
                <a:ext cx="4388031" cy="584775"/>
              </a:xfrm>
              <a:prstGeom prst="rect">
                <a:avLst/>
              </a:prstGeom>
              <a:blipFill rotWithShape="0">
                <a:blip r:embed="rId9"/>
                <a:stretch>
                  <a:fillRect t="-12500" b="-3437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93837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  <p:bldP spid="5" grpId="0"/>
      <p:bldP spid="6" grpId="0"/>
      <p:bldP spid="7" grpId="0" build="allAtOnce"/>
      <p:bldP spid="8" grpId="0" build="allAtOnce"/>
      <p:bldP spid="9" grpId="0" build="allAtOnce"/>
      <p:bldP spid="10" grpId="0" build="allAtOnce"/>
      <p:bldP spid="11" grpId="0" build="allAtOnce"/>
      <p:bldP spid="12" grpId="0" build="allAtOnce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063240" y="2592976"/>
                <a:ext cx="5832566" cy="249228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6000" b="0" i="1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ru-RU" sz="6000" b="0" i="1" smtClean="0">
                          <a:latin typeface="Cambria Math" panose="02040503050406030204" pitchFamily="18" charset="0"/>
                        </a:rPr>
                        <m:t>. </m:t>
                      </m:r>
                      <m:r>
                        <a:rPr lang="en-US" sz="6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ru-RU" sz="6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sz="6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6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ru-RU" sz="6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ru-RU" sz="60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ru-RU" sz="6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r>
                        <a:rPr lang="en-US" sz="6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𝑛</m:t>
                      </m:r>
                      <m:r>
                        <a:rPr lang="en-US" sz="6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;</m:t>
                      </m:r>
                    </m:oMath>
                  </m:oMathPara>
                </a14:m>
                <a:endParaRPr lang="en-US" sz="6000" b="0" dirty="0" smtClean="0">
                  <a:ea typeface="Cambria Math" panose="02040503050406030204" pitchFamily="18" charset="0"/>
                </a:endParaRPr>
              </a:p>
              <a:p>
                <a:r>
                  <a:rPr lang="en-US" sz="6000" dirty="0" smtClean="0"/>
                  <a:t>      </a:t>
                </a:r>
                <a14:m>
                  <m:oMath xmlns:m="http://schemas.openxmlformats.org/officeDocument/2006/math">
                    <m:r>
                      <a:rPr lang="en-US" sz="6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60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6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  <m:r>
                      <a:rPr lang="ru-RU" sz="6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sz="6000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6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  <m:r>
                      <a:rPr lang="en-US" sz="6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𝑛</m:t>
                    </m:r>
                    <m:r>
                      <a:rPr lang="en-US" sz="6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</m:oMath>
                </a14:m>
                <a:endParaRPr lang="ru-RU" sz="60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63240" y="2592976"/>
                <a:ext cx="5832566" cy="2492285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Управляющая кнопка: назад 5">
            <a:hlinkClick r:id="rId3" action="ppaction://hlinksldjump" highlightClick="1"/>
          </p:cNvPr>
          <p:cNvSpPr/>
          <p:nvPr/>
        </p:nvSpPr>
        <p:spPr>
          <a:xfrm>
            <a:off x="9548949" y="5682343"/>
            <a:ext cx="2643051" cy="1175657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8379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063240" y="2592976"/>
                <a:ext cx="5832566" cy="249831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6000" i="1" smtClean="0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ru-RU" sz="6000" b="0" i="1" smtClean="0">
                          <a:latin typeface="Cambria Math" panose="02040503050406030204" pitchFamily="18" charset="0"/>
                        </a:rPr>
                        <m:t>. </m:t>
                      </m:r>
                      <m:r>
                        <a:rPr lang="en-US" sz="6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6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sz="6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6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sz="60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r>
                        <a:rPr lang="ru-RU" sz="60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ru-RU" sz="6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r>
                        <a:rPr lang="en-US" sz="6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𝑛</m:t>
                      </m:r>
                      <m:r>
                        <a:rPr lang="en-US" sz="6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;</m:t>
                      </m:r>
                    </m:oMath>
                  </m:oMathPara>
                </a14:m>
                <a:endParaRPr lang="en-US" sz="6000" b="0" dirty="0" smtClean="0">
                  <a:ea typeface="Cambria Math" panose="02040503050406030204" pitchFamily="18" charset="0"/>
                </a:endParaRPr>
              </a:p>
              <a:p>
                <a:r>
                  <a:rPr lang="en-US" sz="6000" dirty="0" smtClean="0"/>
                  <a:t>      </a:t>
                </a:r>
                <a14:m>
                  <m:oMath xmlns:m="http://schemas.openxmlformats.org/officeDocument/2006/math">
                    <m:r>
                      <a:rPr lang="en-US" sz="6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60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6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  <m:r>
                      <a:rPr lang="en-US" sz="6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𝑛</m:t>
                    </m:r>
                    <m:r>
                      <a:rPr lang="en-US" sz="6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</m:oMath>
                </a14:m>
                <a:endParaRPr lang="ru-RU" sz="60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63240" y="2592976"/>
                <a:ext cx="5832566" cy="2498313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Управляющая кнопка: назад 5">
            <a:hlinkClick r:id="rId3" action="ppaction://hlinksldjump" highlightClick="1"/>
          </p:cNvPr>
          <p:cNvSpPr/>
          <p:nvPr/>
        </p:nvSpPr>
        <p:spPr>
          <a:xfrm>
            <a:off x="9548949" y="5682343"/>
            <a:ext cx="2643051" cy="1175657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39519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063240" y="2592976"/>
                <a:ext cx="5832566" cy="265797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6000" i="1" smtClean="0"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ru-RU" sz="6000" b="0" i="1" smtClean="0">
                          <a:latin typeface="Cambria Math" panose="02040503050406030204" pitchFamily="18" charset="0"/>
                        </a:rPr>
                        <m:t>. </m:t>
                      </m:r>
                      <m:r>
                        <a:rPr lang="en-US" sz="6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ru-RU" sz="6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sz="6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6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ru-RU" sz="6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sz="6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ru-RU" sz="6000" b="0" i="1" smtClean="0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ru-RU" sz="6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r>
                        <a:rPr lang="en-US" sz="6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𝑛</m:t>
                      </m:r>
                      <m:r>
                        <a:rPr lang="en-US" sz="6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;</m:t>
                      </m:r>
                    </m:oMath>
                  </m:oMathPara>
                </a14:m>
                <a:endParaRPr lang="en-US" sz="6000" b="0" i="1" dirty="0" smtClean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r>
                  <a:rPr lang="en-US" sz="6000" b="0" dirty="0" smtClean="0"/>
                  <a:t>     </a:t>
                </a:r>
                <a14:m>
                  <m:oMath xmlns:m="http://schemas.openxmlformats.org/officeDocument/2006/math">
                    <m:r>
                      <a:rPr lang="en-US" sz="6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60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6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  <m:r>
                      <a:rPr lang="en-US" sz="6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𝑛</m:t>
                    </m:r>
                    <m:r>
                      <a:rPr lang="en-US" sz="6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</m:oMath>
                </a14:m>
                <a:endParaRPr lang="ru-RU" sz="60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63240" y="2592976"/>
                <a:ext cx="5832566" cy="2657972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Управляющая кнопка: назад 5">
            <a:hlinkClick r:id="rId3" action="ppaction://hlinksldjump" highlightClick="1"/>
          </p:cNvPr>
          <p:cNvSpPr/>
          <p:nvPr/>
        </p:nvSpPr>
        <p:spPr>
          <a:xfrm>
            <a:off x="9548949" y="5682343"/>
            <a:ext cx="2643051" cy="1175657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29966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854927" y="2592976"/>
                <a:ext cx="7916090" cy="173124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6000" b="0" i="1" smtClean="0">
                          <a:latin typeface="Cambria Math" panose="02040503050406030204" pitchFamily="18" charset="0"/>
                        </a:rPr>
                        <m:t>7</m:t>
                      </m:r>
                      <m:r>
                        <a:rPr lang="ru-RU" sz="6000" b="0" i="1" smtClean="0">
                          <a:latin typeface="Cambria Math" panose="02040503050406030204" pitchFamily="18" charset="0"/>
                        </a:rPr>
                        <m:t>. </m:t>
                      </m:r>
                      <m:r>
                        <a:rPr lang="en-US" sz="6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ru-RU" sz="6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6000" b="0" i="1" smtClean="0">
                          <a:latin typeface="Cambria Math" panose="02040503050406030204" pitchFamily="18" charset="0"/>
                        </a:rPr>
                        <m:t>𝑎𝑟𝑐𝑠𝑖𝑛</m:t>
                      </m:r>
                      <m:f>
                        <m:fPr>
                          <m:ctrlPr>
                            <a:rPr lang="ru-RU" sz="6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60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US" sz="60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ru-RU" sz="6000" b="0" i="1" smtClean="0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ru-RU" sz="6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r>
                        <a:rPr lang="en-US" sz="6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𝑛</m:t>
                      </m:r>
                    </m:oMath>
                  </m:oMathPara>
                </a14:m>
                <a:endParaRPr lang="ru-RU" sz="60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54927" y="2592976"/>
                <a:ext cx="7916090" cy="1731243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Управляющая кнопка: назад 5">
            <a:hlinkClick r:id="rId3" action="ppaction://hlinksldjump" highlightClick="1"/>
          </p:cNvPr>
          <p:cNvSpPr/>
          <p:nvPr/>
        </p:nvSpPr>
        <p:spPr>
          <a:xfrm>
            <a:off x="9548949" y="5682343"/>
            <a:ext cx="2643051" cy="1175657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76817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2214154" y="2070461"/>
                <a:ext cx="7934398" cy="173124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6000" b="0" i="1" smtClean="0">
                          <a:latin typeface="Cambria Math" panose="02040503050406030204" pitchFamily="18" charset="0"/>
                        </a:rPr>
                        <m:t>8</m:t>
                      </m:r>
                      <m:r>
                        <a:rPr lang="ru-RU" sz="6000" b="0" i="1" smtClean="0">
                          <a:latin typeface="Cambria Math" panose="02040503050406030204" pitchFamily="18" charset="0"/>
                        </a:rPr>
                        <m:t>. </m:t>
                      </m:r>
                      <m:r>
                        <a:rPr lang="en-US" sz="6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6000" b="0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sz="6000" b="0" i="1" smtClean="0">
                          <a:latin typeface="Cambria Math" panose="02040503050406030204" pitchFamily="18" charset="0"/>
                        </a:rPr>
                        <m:t>𝑎𝑟𝑐𝑠𝑖𝑛</m:t>
                      </m:r>
                      <m:f>
                        <m:fPr>
                          <m:ctrlPr>
                            <a:rPr lang="en-US" sz="6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6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6000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den>
                      </m:f>
                      <m:r>
                        <a:rPr lang="en-US" sz="6000" b="0" i="1" smtClean="0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US" sz="6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r>
                        <a:rPr lang="en-US" sz="6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𝑛</m:t>
                      </m:r>
                      <m:r>
                        <a:rPr lang="en-US" sz="6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lang="ru-RU" sz="60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14154" y="2070461"/>
                <a:ext cx="7934398" cy="1731243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Управляющая кнопка: назад 5">
            <a:hlinkClick r:id="rId3" action="ppaction://hlinksldjump" highlightClick="1"/>
          </p:cNvPr>
          <p:cNvSpPr/>
          <p:nvPr/>
        </p:nvSpPr>
        <p:spPr>
          <a:xfrm>
            <a:off x="9548949" y="5682343"/>
            <a:ext cx="2643051" cy="1175657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96190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063239" y="2592976"/>
                <a:ext cx="6485709" cy="173464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6000" i="1" smtClean="0">
                          <a:latin typeface="Cambria Math" panose="02040503050406030204" pitchFamily="18" charset="0"/>
                        </a:rPr>
                        <m:t>9</m:t>
                      </m:r>
                      <m:r>
                        <a:rPr lang="ru-RU" sz="6000" b="0" i="1" smtClean="0">
                          <a:latin typeface="Cambria Math" panose="02040503050406030204" pitchFamily="18" charset="0"/>
                        </a:rPr>
                        <m:t>. </m:t>
                      </m:r>
                      <m:r>
                        <a:rPr lang="en-US" sz="6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ru-RU" sz="6000" b="0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ru-RU" sz="6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6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ru-RU" sz="6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sz="6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ru-RU" sz="6000" b="0" i="1" smtClean="0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ru-RU" sz="6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r>
                        <a:rPr lang="en-US" sz="6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𝑛</m:t>
                      </m:r>
                    </m:oMath>
                  </m:oMathPara>
                </a14:m>
                <a:endParaRPr lang="ru-RU" sz="60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63239" y="2592976"/>
                <a:ext cx="6485709" cy="1734642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Управляющая кнопка: назад 5">
            <a:hlinkClick r:id="rId3" action="ppaction://hlinksldjump" highlightClick="1"/>
          </p:cNvPr>
          <p:cNvSpPr/>
          <p:nvPr/>
        </p:nvSpPr>
        <p:spPr>
          <a:xfrm>
            <a:off x="9548949" y="5682343"/>
            <a:ext cx="2643051" cy="1175657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5447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2325189" y="2592976"/>
                <a:ext cx="6570617" cy="174740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6000" b="0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sz="6000" b="0" i="1" smtClean="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ru-RU" sz="6000" b="0" i="1" smtClean="0">
                          <a:latin typeface="Cambria Math" panose="02040503050406030204" pitchFamily="18" charset="0"/>
                        </a:rPr>
                        <m:t>. </m:t>
                      </m:r>
                      <m:r>
                        <a:rPr lang="en-US" sz="6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ru-RU" sz="6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sz="6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60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ru-RU" sz="6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sz="60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r>
                        <a:rPr lang="ru-RU" sz="6000" b="0" i="1" smtClean="0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ru-RU" sz="6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r>
                        <a:rPr lang="en-US" sz="6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𝑛</m:t>
                      </m:r>
                    </m:oMath>
                  </m:oMathPara>
                </a14:m>
                <a:endParaRPr lang="ru-RU" sz="60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25189" y="2592976"/>
                <a:ext cx="6570617" cy="1747401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Управляющая кнопка: назад 5">
            <a:hlinkClick r:id="rId3" action="ppaction://hlinksldjump" highlightClick="1"/>
          </p:cNvPr>
          <p:cNvSpPr/>
          <p:nvPr/>
        </p:nvSpPr>
        <p:spPr>
          <a:xfrm>
            <a:off x="9548949" y="5682343"/>
            <a:ext cx="2643051" cy="1175657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1889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3203095" y="5103222"/>
                <a:ext cx="4718663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 smtClean="0"/>
                  <a:t>x=</a:t>
                </a:r>
                <a14:m>
                  <m:oMath xmlns:m="http://schemas.openxmlformats.org/officeDocument/2006/math">
                    <m:r>
                      <a:rPr lang="en-US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±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m:rPr>
                        <m:sty m:val="p"/>
                      </m:rPr>
                      <a:rPr lang="el-GR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π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m:rPr>
                        <m:sty m:val="p"/>
                      </m:rPr>
                      <a:rPr lang="en-US" sz="320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a</m:t>
                    </m:r>
                  </m:oMath>
                </a14:m>
                <a:r>
                  <a:rPr lang="en-US" sz="3200" dirty="0" smtClean="0"/>
                  <a:t>rccos|</a:t>
                </a:r>
                <a:r>
                  <a:rPr lang="en-US" sz="3200" i="1" dirty="0" smtClean="0"/>
                  <a:t>a</a:t>
                </a:r>
                <a:r>
                  <a:rPr lang="en-US" sz="3200" dirty="0" smtClean="0"/>
                  <a:t>|)+2</a:t>
                </a:r>
                <a:r>
                  <a:rPr lang="el-GR" sz="3200" dirty="0" smtClean="0"/>
                  <a:t>π</a:t>
                </a:r>
                <a:r>
                  <a:rPr lang="en-US" sz="3200" dirty="0" smtClean="0"/>
                  <a:t>n</a:t>
                </a:r>
                <a:endParaRPr lang="ru-RU" sz="3200" i="1" dirty="0"/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3095" y="5103222"/>
                <a:ext cx="4718663" cy="584775"/>
              </a:xfrm>
              <a:prstGeom prst="rect">
                <a:avLst/>
              </a:prstGeom>
              <a:blipFill rotWithShape="0">
                <a:blip r:embed="rId2"/>
                <a:stretch>
                  <a:fillRect l="-3226" t="-12500" b="-3437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5" name="Скругленный прямоугольник 64"/>
          <p:cNvSpPr/>
          <p:nvPr/>
        </p:nvSpPr>
        <p:spPr>
          <a:xfrm>
            <a:off x="3173265" y="5099684"/>
            <a:ext cx="4386633" cy="586897"/>
          </a:xfrm>
          <a:prstGeom prst="roundRect">
            <a:avLst/>
          </a:prstGeom>
          <a:solidFill>
            <a:srgbClr val="66FF66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4" name="TextBox 73"/>
              <p:cNvSpPr txBox="1"/>
              <p:nvPr/>
            </p:nvSpPr>
            <p:spPr>
              <a:xfrm>
                <a:off x="3404086" y="5858740"/>
                <a:ext cx="4376739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 smtClean="0"/>
                  <a:t>x=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π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m:rPr>
                        <m:sty m:val="p"/>
                      </m:rPr>
                      <a:rPr lang="en-US" sz="320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a</m:t>
                    </m:r>
                  </m:oMath>
                </a14:m>
                <a:r>
                  <a:rPr lang="en-US" sz="3200" dirty="0" smtClean="0"/>
                  <a:t>rccos|</a:t>
                </a:r>
                <a:r>
                  <a:rPr lang="en-US" sz="3200" i="1" dirty="0" smtClean="0"/>
                  <a:t>a</a:t>
                </a:r>
                <a:r>
                  <a:rPr lang="en-US" sz="3200" dirty="0" smtClean="0"/>
                  <a:t>|+2</a:t>
                </a:r>
                <a:r>
                  <a:rPr lang="el-GR" sz="3200" dirty="0" smtClean="0"/>
                  <a:t>π</a:t>
                </a:r>
                <a:r>
                  <a:rPr lang="en-US" sz="3200" dirty="0" smtClean="0"/>
                  <a:t>n</a:t>
                </a:r>
                <a:endParaRPr lang="ru-RU" sz="3200" i="1" dirty="0"/>
              </a:p>
            </p:txBody>
          </p:sp>
        </mc:Choice>
        <mc:Fallback xmlns="">
          <p:sp>
            <p:nvSpPr>
              <p:cNvPr id="74" name="TextBox 7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04086" y="5858740"/>
                <a:ext cx="4376739" cy="584775"/>
              </a:xfrm>
              <a:prstGeom prst="rect">
                <a:avLst/>
              </a:prstGeom>
              <a:blipFill rotWithShape="0">
                <a:blip r:embed="rId3"/>
                <a:stretch>
                  <a:fillRect l="-3482" t="-12500" b="-3437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101464" y="3789559"/>
                <a:ext cx="3019847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 smtClean="0"/>
                  <a:t>x=</a:t>
                </a:r>
                <a14:m>
                  <m:oMath xmlns:m="http://schemas.openxmlformats.org/officeDocument/2006/math">
                    <m:r>
                      <a:rPr lang="en-US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±</m:t>
                    </m:r>
                    <m:r>
                      <m:rPr>
                        <m:sty m:val="p"/>
                      </m:rPr>
                      <a:rPr lang="en-US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a</m:t>
                    </m:r>
                  </m:oMath>
                </a14:m>
                <a:r>
                  <a:rPr lang="en-US" sz="3200" dirty="0" smtClean="0"/>
                  <a:t>rccos</a:t>
                </a:r>
                <a:r>
                  <a:rPr lang="en-US" sz="3200" i="1" dirty="0" smtClean="0"/>
                  <a:t>a</a:t>
                </a:r>
                <a:r>
                  <a:rPr lang="en-US" sz="3200" dirty="0" smtClean="0"/>
                  <a:t>+2</a:t>
                </a:r>
                <a:r>
                  <a:rPr lang="el-GR" sz="3200" dirty="0" smtClean="0"/>
                  <a:t>π</a:t>
                </a:r>
                <a:r>
                  <a:rPr lang="en-US" sz="3200" dirty="0" smtClean="0"/>
                  <a:t>n</a:t>
                </a:r>
                <a:endParaRPr lang="ru-RU" sz="3200" i="1" dirty="0"/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464" y="3789559"/>
                <a:ext cx="3019847" cy="584775"/>
              </a:xfrm>
              <a:prstGeom prst="rect">
                <a:avLst/>
              </a:prstGeom>
              <a:blipFill rotWithShape="0">
                <a:blip r:embed="rId4"/>
                <a:stretch>
                  <a:fillRect l="-5253" t="-12500" r="-3030" b="-3437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4" name="Скругленный прямоугольник 63"/>
          <p:cNvSpPr/>
          <p:nvPr/>
        </p:nvSpPr>
        <p:spPr>
          <a:xfrm>
            <a:off x="101464" y="3875447"/>
            <a:ext cx="3019847" cy="505566"/>
          </a:xfrm>
          <a:prstGeom prst="roundRect">
            <a:avLst/>
          </a:prstGeom>
          <a:solidFill>
            <a:srgbClr val="FF66F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4803820" y="154546"/>
            <a:ext cx="275607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/>
              <a:t>cos x = </a:t>
            </a:r>
            <a:r>
              <a:rPr lang="en-US" sz="5400" i="1" dirty="0" smtClean="0"/>
              <a:t>a</a:t>
            </a:r>
            <a:endParaRPr lang="ru-RU" sz="5400" i="1" dirty="0"/>
          </a:p>
        </p:txBody>
      </p:sp>
      <p:cxnSp>
        <p:nvCxnSpPr>
          <p:cNvPr id="6" name="Прямая со стрелкой 5"/>
          <p:cNvCxnSpPr/>
          <p:nvPr/>
        </p:nvCxnSpPr>
        <p:spPr>
          <a:xfrm>
            <a:off x="7529281" y="1077876"/>
            <a:ext cx="759853" cy="408174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 rot="7200000">
            <a:off x="3844207" y="1050395"/>
            <a:ext cx="759853" cy="408174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796677" y="1318627"/>
            <a:ext cx="275607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/>
              <a:t>|</a:t>
            </a:r>
            <a:r>
              <a:rPr lang="en-US" sz="5400" i="1" dirty="0"/>
              <a:t>a</a:t>
            </a:r>
            <a:r>
              <a:rPr lang="en-US" sz="5400" dirty="0" smtClean="0"/>
              <a:t>|≤1</a:t>
            </a:r>
            <a:endParaRPr lang="ru-RU" sz="5400" dirty="0"/>
          </a:p>
        </p:txBody>
      </p:sp>
      <p:sp>
        <p:nvSpPr>
          <p:cNvPr id="11" name="TextBox 10"/>
          <p:cNvSpPr txBox="1"/>
          <p:nvPr/>
        </p:nvSpPr>
        <p:spPr>
          <a:xfrm>
            <a:off x="8202011" y="1315384"/>
            <a:ext cx="211306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/>
              <a:t>|</a:t>
            </a:r>
            <a:r>
              <a:rPr lang="en-US" sz="5400" i="1" dirty="0"/>
              <a:t>a</a:t>
            </a:r>
            <a:r>
              <a:rPr lang="en-US" sz="5400" dirty="0" smtClean="0"/>
              <a:t>|&gt;1</a:t>
            </a:r>
            <a:endParaRPr lang="ru-RU" sz="5400" dirty="0"/>
          </a:p>
        </p:txBody>
      </p:sp>
      <p:cxnSp>
        <p:nvCxnSpPr>
          <p:cNvPr id="12" name="Прямая со стрелкой 11"/>
          <p:cNvCxnSpPr/>
          <p:nvPr/>
        </p:nvCxnSpPr>
        <p:spPr>
          <a:xfrm>
            <a:off x="9938498" y="2203044"/>
            <a:ext cx="759853" cy="408174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0163754" y="2498916"/>
            <a:ext cx="24432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/>
              <a:t>к</a:t>
            </a:r>
            <a:r>
              <a:rPr lang="ru-RU" sz="3200" dirty="0" smtClean="0"/>
              <a:t>орней нет</a:t>
            </a:r>
            <a:endParaRPr lang="ru-RU" sz="3200" dirty="0"/>
          </a:p>
        </p:txBody>
      </p:sp>
      <p:grpSp>
        <p:nvGrpSpPr>
          <p:cNvPr id="36" name="Группа 35"/>
          <p:cNvGrpSpPr/>
          <p:nvPr/>
        </p:nvGrpSpPr>
        <p:grpSpPr>
          <a:xfrm>
            <a:off x="5193955" y="1898053"/>
            <a:ext cx="3213320" cy="1393033"/>
            <a:chOff x="4590841" y="1878598"/>
            <a:chExt cx="3213320" cy="1393033"/>
          </a:xfrm>
        </p:grpSpPr>
        <p:cxnSp>
          <p:nvCxnSpPr>
            <p:cNvPr id="22" name="Прямая соединительная линия 21"/>
            <p:cNvCxnSpPr/>
            <p:nvPr/>
          </p:nvCxnSpPr>
          <p:spPr>
            <a:xfrm>
              <a:off x="4590841" y="1906621"/>
              <a:ext cx="1908000" cy="0"/>
            </a:xfrm>
            <a:prstGeom prst="line">
              <a:avLst/>
            </a:prstGeom>
            <a:ln w="571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4" name="Прямая соединительная линия 23"/>
            <p:cNvCxnSpPr/>
            <p:nvPr/>
          </p:nvCxnSpPr>
          <p:spPr>
            <a:xfrm flipH="1">
              <a:off x="6479386" y="1878598"/>
              <a:ext cx="0" cy="343901"/>
            </a:xfrm>
            <a:prstGeom prst="line">
              <a:avLst/>
            </a:prstGeom>
            <a:ln w="571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5" name="Прямая соединительная линия 24"/>
            <p:cNvCxnSpPr/>
            <p:nvPr/>
          </p:nvCxnSpPr>
          <p:spPr>
            <a:xfrm flipV="1">
              <a:off x="4996161" y="2237361"/>
              <a:ext cx="2808000" cy="0"/>
            </a:xfrm>
            <a:prstGeom prst="line">
              <a:avLst/>
            </a:prstGeom>
            <a:ln w="571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Прямая со стрелкой 31"/>
            <p:cNvCxnSpPr/>
            <p:nvPr/>
          </p:nvCxnSpPr>
          <p:spPr>
            <a:xfrm>
              <a:off x="5015617" y="2253570"/>
              <a:ext cx="0" cy="396000"/>
            </a:xfrm>
            <a:prstGeom prst="straightConnector1">
              <a:avLst/>
            </a:prstGeom>
            <a:ln w="57150"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Прямая со стрелкой 32"/>
            <p:cNvCxnSpPr/>
            <p:nvPr/>
          </p:nvCxnSpPr>
          <p:spPr>
            <a:xfrm>
              <a:off x="6471520" y="2250329"/>
              <a:ext cx="0" cy="720000"/>
            </a:xfrm>
            <a:prstGeom prst="straightConnector1">
              <a:avLst/>
            </a:prstGeom>
            <a:ln w="57150"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4" name="Прямая со стрелкой 33"/>
            <p:cNvCxnSpPr/>
            <p:nvPr/>
          </p:nvCxnSpPr>
          <p:spPr>
            <a:xfrm>
              <a:off x="7791239" y="2227631"/>
              <a:ext cx="0" cy="1044000"/>
            </a:xfrm>
            <a:prstGeom prst="straightConnector1">
              <a:avLst/>
            </a:prstGeom>
            <a:ln w="57150"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7" name="TextBox 36"/>
          <p:cNvSpPr txBox="1"/>
          <p:nvPr/>
        </p:nvSpPr>
        <p:spPr>
          <a:xfrm>
            <a:off x="4936804" y="2446103"/>
            <a:ext cx="17270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cos x = </a:t>
            </a:r>
            <a:r>
              <a:rPr lang="ru-RU" sz="3200" dirty="0" smtClean="0"/>
              <a:t>-1</a:t>
            </a:r>
            <a:endParaRPr lang="ru-RU" sz="3200" dirty="0"/>
          </a:p>
        </p:txBody>
      </p:sp>
      <p:sp>
        <p:nvSpPr>
          <p:cNvPr id="38" name="TextBox 37"/>
          <p:cNvSpPr txBox="1"/>
          <p:nvPr/>
        </p:nvSpPr>
        <p:spPr>
          <a:xfrm>
            <a:off x="6528899" y="2851418"/>
            <a:ext cx="17270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cos x = </a:t>
            </a:r>
            <a:r>
              <a:rPr lang="ru-RU" sz="3200" dirty="0" smtClean="0"/>
              <a:t>0</a:t>
            </a:r>
            <a:endParaRPr lang="ru-RU" sz="3200" dirty="0"/>
          </a:p>
        </p:txBody>
      </p:sp>
      <p:sp>
        <p:nvSpPr>
          <p:cNvPr id="39" name="TextBox 38"/>
          <p:cNvSpPr txBox="1"/>
          <p:nvPr/>
        </p:nvSpPr>
        <p:spPr>
          <a:xfrm>
            <a:off x="8279879" y="3084889"/>
            <a:ext cx="17270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cos x = </a:t>
            </a:r>
            <a:r>
              <a:rPr lang="ru-RU" sz="3200" dirty="0" smtClean="0"/>
              <a:t>1</a:t>
            </a:r>
            <a:endParaRPr lang="ru-RU" sz="3200" dirty="0"/>
          </a:p>
        </p:txBody>
      </p:sp>
      <p:cxnSp>
        <p:nvCxnSpPr>
          <p:cNvPr id="40" name="Прямая со стрелкой 39"/>
          <p:cNvCxnSpPr/>
          <p:nvPr/>
        </p:nvCxnSpPr>
        <p:spPr>
          <a:xfrm>
            <a:off x="5615489" y="2989630"/>
            <a:ext cx="0" cy="396000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1" name="Прямая со стрелкой 40"/>
          <p:cNvCxnSpPr/>
          <p:nvPr/>
        </p:nvCxnSpPr>
        <p:spPr>
          <a:xfrm>
            <a:off x="7071399" y="3414403"/>
            <a:ext cx="0" cy="396000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2" name="Прямая со стрелкой 41"/>
          <p:cNvCxnSpPr/>
          <p:nvPr/>
        </p:nvCxnSpPr>
        <p:spPr>
          <a:xfrm>
            <a:off x="8955315" y="3605716"/>
            <a:ext cx="0" cy="396000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4661186" y="3201625"/>
            <a:ext cx="21043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 x = </a:t>
            </a:r>
            <a:r>
              <a:rPr lang="ru-RU" sz="3200" dirty="0" smtClean="0"/>
              <a:t>π + </a:t>
            </a:r>
            <a:r>
              <a:rPr lang="en-US" sz="3200" dirty="0" smtClean="0"/>
              <a:t>2</a:t>
            </a:r>
            <a:r>
              <a:rPr lang="el-GR" sz="3200" dirty="0" smtClean="0"/>
              <a:t>π</a:t>
            </a:r>
            <a:r>
              <a:rPr lang="en-US" sz="3200" dirty="0" smtClean="0"/>
              <a:t>n</a:t>
            </a:r>
            <a:endParaRPr lang="ru-RU" sz="3200" dirty="0"/>
          </a:p>
        </p:txBody>
      </p:sp>
      <p:sp>
        <p:nvSpPr>
          <p:cNvPr id="44" name="TextBox 43"/>
          <p:cNvSpPr txBox="1"/>
          <p:nvPr/>
        </p:nvSpPr>
        <p:spPr>
          <a:xfrm>
            <a:off x="5941992" y="3665307"/>
            <a:ext cx="243511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 x = </a:t>
            </a:r>
            <a:r>
              <a:rPr lang="ru-RU" sz="3200" dirty="0" smtClean="0"/>
              <a:t>π</a:t>
            </a:r>
            <a:r>
              <a:rPr lang="en-US" sz="3200" dirty="0" smtClean="0"/>
              <a:t>/2</a:t>
            </a:r>
            <a:r>
              <a:rPr lang="ru-RU" sz="3200" dirty="0" smtClean="0"/>
              <a:t> + </a:t>
            </a:r>
            <a:r>
              <a:rPr lang="el-GR" sz="3200" dirty="0" smtClean="0"/>
              <a:t>π</a:t>
            </a:r>
            <a:r>
              <a:rPr lang="en-US" sz="3200" dirty="0" smtClean="0"/>
              <a:t>n</a:t>
            </a:r>
            <a:endParaRPr lang="ru-RU" sz="3200" dirty="0"/>
          </a:p>
        </p:txBody>
      </p:sp>
      <p:sp>
        <p:nvSpPr>
          <p:cNvPr id="45" name="TextBox 44"/>
          <p:cNvSpPr txBox="1"/>
          <p:nvPr/>
        </p:nvSpPr>
        <p:spPr>
          <a:xfrm>
            <a:off x="8143691" y="3843651"/>
            <a:ext cx="19810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 x = 2</a:t>
            </a:r>
            <a:r>
              <a:rPr lang="el-GR" sz="3200" dirty="0" smtClean="0"/>
              <a:t>π</a:t>
            </a:r>
            <a:r>
              <a:rPr lang="en-US" sz="3200" dirty="0" smtClean="0"/>
              <a:t>n</a:t>
            </a:r>
            <a:endParaRPr lang="ru-RU" sz="3200" dirty="0"/>
          </a:p>
        </p:txBody>
      </p:sp>
      <p:sp>
        <p:nvSpPr>
          <p:cNvPr id="46" name="Скругленный прямоугольник 45"/>
          <p:cNvSpPr/>
          <p:nvPr/>
        </p:nvSpPr>
        <p:spPr>
          <a:xfrm>
            <a:off x="4469882" y="2533398"/>
            <a:ext cx="5471790" cy="2336939"/>
          </a:xfrm>
          <a:prstGeom prst="roundRect">
            <a:avLst/>
          </a:prstGeom>
          <a:solidFill>
            <a:srgbClr val="5B9BD5">
              <a:alpha val="3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TextBox 46"/>
          <p:cNvSpPr txBox="1"/>
          <p:nvPr/>
        </p:nvSpPr>
        <p:spPr>
          <a:xfrm>
            <a:off x="5860886" y="4285562"/>
            <a:ext cx="303136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chemeClr val="accent1">
                    <a:lumMod val="50000"/>
                  </a:schemeClr>
                </a:solidFill>
              </a:rPr>
              <a:t>частные случаи</a:t>
            </a:r>
            <a:endParaRPr lang="ru-RU" sz="3200" dirty="0">
              <a:solidFill>
                <a:schemeClr val="accent1">
                  <a:lumMod val="50000"/>
                </a:schemeClr>
              </a:solidFill>
            </a:endParaRPr>
          </a:p>
        </p:txBody>
      </p:sp>
      <p:grpSp>
        <p:nvGrpSpPr>
          <p:cNvPr id="55" name="Группа 54"/>
          <p:cNvGrpSpPr/>
          <p:nvPr/>
        </p:nvGrpSpPr>
        <p:grpSpPr>
          <a:xfrm>
            <a:off x="907301" y="1906625"/>
            <a:ext cx="1913721" cy="859667"/>
            <a:chOff x="907301" y="1906625"/>
            <a:chExt cx="1913721" cy="859667"/>
          </a:xfrm>
        </p:grpSpPr>
        <p:cxnSp>
          <p:nvCxnSpPr>
            <p:cNvPr id="14" name="Прямая со стрелкой 13"/>
            <p:cNvCxnSpPr/>
            <p:nvPr/>
          </p:nvCxnSpPr>
          <p:spPr>
            <a:xfrm>
              <a:off x="926756" y="2250533"/>
              <a:ext cx="0" cy="515759"/>
            </a:xfrm>
            <a:prstGeom prst="straightConnector1">
              <a:avLst/>
            </a:prstGeom>
            <a:ln w="5715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0" name="Прямая соединительная линия 49"/>
            <p:cNvCxnSpPr/>
            <p:nvPr/>
          </p:nvCxnSpPr>
          <p:spPr>
            <a:xfrm flipH="1">
              <a:off x="2060664" y="1906625"/>
              <a:ext cx="760358" cy="0"/>
            </a:xfrm>
            <a:prstGeom prst="line">
              <a:avLst/>
            </a:prstGeom>
            <a:ln w="571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2" name="Прямая соединительная линия 51"/>
            <p:cNvCxnSpPr/>
            <p:nvPr/>
          </p:nvCxnSpPr>
          <p:spPr>
            <a:xfrm flipH="1">
              <a:off x="2079241" y="1933723"/>
              <a:ext cx="0" cy="343901"/>
            </a:xfrm>
            <a:prstGeom prst="line">
              <a:avLst/>
            </a:prstGeom>
            <a:ln w="571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3" name="Прямая соединительная линия 52"/>
            <p:cNvCxnSpPr/>
            <p:nvPr/>
          </p:nvCxnSpPr>
          <p:spPr>
            <a:xfrm flipV="1">
              <a:off x="907301" y="2234121"/>
              <a:ext cx="1800000" cy="0"/>
            </a:xfrm>
            <a:prstGeom prst="line">
              <a:avLst/>
            </a:prstGeom>
            <a:ln w="571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4" name="Прямая со стрелкой 53"/>
            <p:cNvCxnSpPr/>
            <p:nvPr/>
          </p:nvCxnSpPr>
          <p:spPr>
            <a:xfrm>
              <a:off x="2693948" y="2247293"/>
              <a:ext cx="0" cy="515759"/>
            </a:xfrm>
            <a:prstGeom prst="straightConnector1">
              <a:avLst/>
            </a:prstGeom>
            <a:ln w="5715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6" name="TextBox 55"/>
          <p:cNvSpPr txBox="1"/>
          <p:nvPr/>
        </p:nvSpPr>
        <p:spPr>
          <a:xfrm>
            <a:off x="611243" y="2770364"/>
            <a:ext cx="9646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/>
              <a:t>a</a:t>
            </a:r>
            <a:r>
              <a:rPr lang="en-US" sz="3200" dirty="0" smtClean="0"/>
              <a:t>&gt;0</a:t>
            </a:r>
            <a:endParaRPr lang="ru-RU" sz="3200" dirty="0"/>
          </a:p>
        </p:txBody>
      </p:sp>
      <p:sp>
        <p:nvSpPr>
          <p:cNvPr id="57" name="TextBox 56"/>
          <p:cNvSpPr txBox="1"/>
          <p:nvPr/>
        </p:nvSpPr>
        <p:spPr>
          <a:xfrm>
            <a:off x="2631358" y="2747669"/>
            <a:ext cx="9646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 smtClean="0"/>
              <a:t>a</a:t>
            </a:r>
            <a:r>
              <a:rPr lang="en-US" sz="3200" dirty="0" smtClean="0"/>
              <a:t>&lt;0</a:t>
            </a:r>
            <a:endParaRPr lang="ru-RU" sz="3200" dirty="0"/>
          </a:p>
        </p:txBody>
      </p:sp>
      <p:cxnSp>
        <p:nvCxnSpPr>
          <p:cNvPr id="58" name="Прямая со стрелкой 57"/>
          <p:cNvCxnSpPr/>
          <p:nvPr/>
        </p:nvCxnSpPr>
        <p:spPr>
          <a:xfrm>
            <a:off x="962423" y="3278423"/>
            <a:ext cx="0" cy="515759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9" name="Прямая со стрелкой 58"/>
          <p:cNvCxnSpPr/>
          <p:nvPr/>
        </p:nvCxnSpPr>
        <p:spPr>
          <a:xfrm flipH="1">
            <a:off x="3326860" y="3333545"/>
            <a:ext cx="3007" cy="1867514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6" name="TextBox 65"/>
          <p:cNvSpPr txBox="1"/>
          <p:nvPr/>
        </p:nvSpPr>
        <p:spPr>
          <a:xfrm>
            <a:off x="860867" y="4266109"/>
            <a:ext cx="100684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или</a:t>
            </a:r>
            <a:endParaRPr lang="ru-RU" sz="3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Box 69"/>
              <p:cNvSpPr txBox="1"/>
              <p:nvPr/>
            </p:nvSpPr>
            <p:spPr>
              <a:xfrm>
                <a:off x="98222" y="4700719"/>
                <a:ext cx="3019847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 smtClean="0"/>
                  <a:t>x=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a</m:t>
                    </m:r>
                  </m:oMath>
                </a14:m>
                <a:r>
                  <a:rPr lang="en-US" sz="3200" dirty="0" smtClean="0"/>
                  <a:t>rccos</a:t>
                </a:r>
                <a:r>
                  <a:rPr lang="en-US" sz="3200" i="1" dirty="0" smtClean="0"/>
                  <a:t>a</a:t>
                </a:r>
                <a:r>
                  <a:rPr lang="en-US" sz="3200" dirty="0" smtClean="0"/>
                  <a:t>+2</a:t>
                </a:r>
                <a:r>
                  <a:rPr lang="el-GR" sz="3200" dirty="0" smtClean="0"/>
                  <a:t>π</a:t>
                </a:r>
                <a:r>
                  <a:rPr lang="en-US" sz="3200" dirty="0" smtClean="0"/>
                  <a:t>n</a:t>
                </a:r>
                <a:endParaRPr lang="ru-RU" sz="3200" i="1" dirty="0"/>
              </a:p>
            </p:txBody>
          </p:sp>
        </mc:Choice>
        <mc:Fallback xmlns="">
          <p:sp>
            <p:nvSpPr>
              <p:cNvPr id="70" name="TextBox 6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222" y="4700719"/>
                <a:ext cx="3019847" cy="584775"/>
              </a:xfrm>
              <a:prstGeom prst="rect">
                <a:avLst/>
              </a:prstGeom>
              <a:blipFill rotWithShape="0">
                <a:blip r:embed="rId5"/>
                <a:stretch>
                  <a:fillRect l="-5051" t="-12500" b="-3437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Box 70"/>
              <p:cNvSpPr txBox="1"/>
              <p:nvPr/>
            </p:nvSpPr>
            <p:spPr>
              <a:xfrm>
                <a:off x="94981" y="5086581"/>
                <a:ext cx="3019847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 smtClean="0"/>
                  <a:t>x=</a:t>
                </a:r>
                <a:r>
                  <a:rPr lang="ru-RU" sz="3200" dirty="0" smtClean="0"/>
                  <a:t>-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a</m:t>
                    </m:r>
                  </m:oMath>
                </a14:m>
                <a:r>
                  <a:rPr lang="en-US" sz="3200" dirty="0" smtClean="0"/>
                  <a:t>rccos</a:t>
                </a:r>
                <a:r>
                  <a:rPr lang="en-US" sz="3200" i="1" dirty="0" smtClean="0"/>
                  <a:t>a</a:t>
                </a:r>
                <a:r>
                  <a:rPr lang="en-US" sz="3200" dirty="0" smtClean="0"/>
                  <a:t>+2</a:t>
                </a:r>
                <a:r>
                  <a:rPr lang="el-GR" sz="3200" dirty="0" smtClean="0"/>
                  <a:t>π</a:t>
                </a:r>
                <a:r>
                  <a:rPr lang="en-US" sz="3200" dirty="0" smtClean="0"/>
                  <a:t>n</a:t>
                </a:r>
                <a:endParaRPr lang="ru-RU" sz="3200" i="1" dirty="0"/>
              </a:p>
            </p:txBody>
          </p:sp>
        </mc:Choice>
        <mc:Fallback xmlns="">
          <p:sp>
            <p:nvSpPr>
              <p:cNvPr id="71" name="TextBox 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981" y="5086581"/>
                <a:ext cx="3019847" cy="584775"/>
              </a:xfrm>
              <a:prstGeom prst="rect">
                <a:avLst/>
              </a:prstGeom>
              <a:blipFill rotWithShape="0">
                <a:blip r:embed="rId6"/>
                <a:stretch>
                  <a:fillRect l="-5253" t="-12500" b="-3437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2" name="Скругленный прямоугольник 71"/>
          <p:cNvSpPr/>
          <p:nvPr/>
        </p:nvSpPr>
        <p:spPr>
          <a:xfrm>
            <a:off x="29714" y="4773062"/>
            <a:ext cx="2774862" cy="1005169"/>
          </a:xfrm>
          <a:prstGeom prst="roundRect">
            <a:avLst/>
          </a:prstGeom>
          <a:solidFill>
            <a:srgbClr val="FF66F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3" name="TextBox 72"/>
          <p:cNvSpPr txBox="1"/>
          <p:nvPr/>
        </p:nvSpPr>
        <p:spPr>
          <a:xfrm>
            <a:off x="4670868" y="5488546"/>
            <a:ext cx="100684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или</a:t>
            </a:r>
            <a:endParaRPr lang="ru-RU" sz="3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6" name="TextBox 75"/>
              <p:cNvSpPr txBox="1"/>
              <p:nvPr/>
            </p:nvSpPr>
            <p:spPr>
              <a:xfrm>
                <a:off x="3413859" y="6267301"/>
                <a:ext cx="4729831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 smtClean="0"/>
                  <a:t>x=</a:t>
                </a:r>
                <a:r>
                  <a:rPr lang="ru-RU" sz="3200" dirty="0" smtClean="0"/>
                  <a:t> </a:t>
                </a:r>
                <a14:m>
                  <m:oMath xmlns:m="http://schemas.openxmlformats.org/officeDocument/2006/math">
                    <m:r>
                      <a:rPr lang="ru-RU" sz="3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lang="ru-RU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m:rPr>
                        <m:sty m:val="p"/>
                      </m:rPr>
                      <a:rPr lang="el-GR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π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m:rPr>
                        <m:sty m:val="p"/>
                      </m:rPr>
                      <a:rPr lang="en-US" sz="320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a</m:t>
                    </m:r>
                  </m:oMath>
                </a14:m>
                <a:r>
                  <a:rPr lang="en-US" sz="3200" dirty="0" smtClean="0"/>
                  <a:t>rccos|</a:t>
                </a:r>
                <a:r>
                  <a:rPr lang="en-US" sz="3200" i="1" dirty="0" smtClean="0"/>
                  <a:t>a</a:t>
                </a:r>
                <a:r>
                  <a:rPr lang="en-US" sz="3200" dirty="0" smtClean="0"/>
                  <a:t>|)+2</a:t>
                </a:r>
                <a:r>
                  <a:rPr lang="el-GR" sz="3200" dirty="0" smtClean="0"/>
                  <a:t>π</a:t>
                </a:r>
                <a:r>
                  <a:rPr lang="en-US" sz="3200" dirty="0" smtClean="0"/>
                  <a:t>n</a:t>
                </a:r>
                <a:endParaRPr lang="ru-RU" sz="3200" i="1" dirty="0"/>
              </a:p>
            </p:txBody>
          </p:sp>
        </mc:Choice>
        <mc:Fallback xmlns="">
          <p:sp>
            <p:nvSpPr>
              <p:cNvPr id="76" name="TextBox 7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3859" y="6267301"/>
                <a:ext cx="4729831" cy="584775"/>
              </a:xfrm>
              <a:prstGeom prst="rect">
                <a:avLst/>
              </a:prstGeom>
              <a:blipFill rotWithShape="0">
                <a:blip r:embed="rId7"/>
                <a:stretch>
                  <a:fillRect l="-3222" t="-12500" b="-3437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9" name="Левая круглая скобка 78"/>
          <p:cNvSpPr/>
          <p:nvPr/>
        </p:nvSpPr>
        <p:spPr>
          <a:xfrm>
            <a:off x="101464" y="4870337"/>
            <a:ext cx="248732" cy="817660"/>
          </a:xfrm>
          <a:prstGeom prst="leftBracket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80" name="Левая круглая скобка 79"/>
          <p:cNvSpPr/>
          <p:nvPr/>
        </p:nvSpPr>
        <p:spPr>
          <a:xfrm>
            <a:off x="3386172" y="5976045"/>
            <a:ext cx="248732" cy="817660"/>
          </a:xfrm>
          <a:prstGeom prst="leftBracket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accent1">
                  <a:lumMod val="50000"/>
                </a:schemeClr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1" name="TextBox 80"/>
              <p:cNvSpPr txBox="1"/>
              <p:nvPr/>
            </p:nvSpPr>
            <p:spPr>
              <a:xfrm>
                <a:off x="9396261" y="4993106"/>
                <a:ext cx="2443292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7200" dirty="0" smtClean="0"/>
                  <a:t>n </a:t>
                </a:r>
                <a14:m>
                  <m:oMath xmlns:m="http://schemas.openxmlformats.org/officeDocument/2006/math">
                    <m:r>
                      <a:rPr lang="en-US" sz="7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en-US" sz="7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𝑍</m:t>
                    </m:r>
                  </m:oMath>
                </a14:m>
                <a:endParaRPr lang="ru-RU" sz="7200" dirty="0"/>
              </a:p>
            </p:txBody>
          </p:sp>
        </mc:Choice>
        <mc:Fallback xmlns="">
          <p:sp>
            <p:nvSpPr>
              <p:cNvPr id="81" name="TextBox 8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96261" y="4993106"/>
                <a:ext cx="2443292" cy="1200329"/>
              </a:xfrm>
              <a:prstGeom prst="rect">
                <a:avLst/>
              </a:prstGeom>
              <a:blipFill rotWithShape="0">
                <a:blip r:embed="rId8"/>
                <a:stretch>
                  <a:fillRect l="-18703" t="-19289" b="-4111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8" name="Скругленный прямоугольник 77"/>
          <p:cNvSpPr/>
          <p:nvPr/>
        </p:nvSpPr>
        <p:spPr>
          <a:xfrm>
            <a:off x="3173538" y="5853529"/>
            <a:ext cx="5082421" cy="935474"/>
          </a:xfrm>
          <a:prstGeom prst="roundRect">
            <a:avLst/>
          </a:prstGeom>
          <a:solidFill>
            <a:srgbClr val="66FF66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9802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9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9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4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9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2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0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5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6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8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26" presetClass="emph" presetSubtype="0" repeatCount="3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2" dur="500" tmFilter="0, 0; .2, .5; .8, .5; 1, 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3" dur="250" autoRev="1" fill="hold"/>
                                        <p:tgtEl>
                                          <p:spTgt spid="8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/>
      <p:bldP spid="65" grpId="0" animBg="1"/>
      <p:bldP spid="74" grpId="0"/>
      <p:bldP spid="61" grpId="0"/>
      <p:bldP spid="64" grpId="0" animBg="1"/>
      <p:bldP spid="4" grpId="0"/>
      <p:bldP spid="10" grpId="0"/>
      <p:bldP spid="11" grpId="0"/>
      <p:bldP spid="13" grpId="0"/>
      <p:bldP spid="37" grpId="0"/>
      <p:bldP spid="38" grpId="0"/>
      <p:bldP spid="39" grpId="0"/>
      <p:bldP spid="43" grpId="0"/>
      <p:bldP spid="44" grpId="0"/>
      <p:bldP spid="45" grpId="0"/>
      <p:bldP spid="46" grpId="0" animBg="1"/>
      <p:bldP spid="47" grpId="0"/>
      <p:bldP spid="56" grpId="0"/>
      <p:bldP spid="57" grpId="0"/>
      <p:bldP spid="66" grpId="0"/>
      <p:bldP spid="70" grpId="0"/>
      <p:bldP spid="71" grpId="0"/>
      <p:bldP spid="72" grpId="0" animBg="1"/>
      <p:bldP spid="73" grpId="0"/>
      <p:bldP spid="76" grpId="0"/>
      <p:bldP spid="79" grpId="0" animBg="1"/>
      <p:bldP spid="80" grpId="0" animBg="1"/>
      <p:bldP spid="81" grpId="0"/>
      <p:bldP spid="81" grpId="1"/>
      <p:bldP spid="7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74" name="TextBox 73"/>
              <p:cNvSpPr txBox="1"/>
              <p:nvPr/>
            </p:nvSpPr>
            <p:spPr>
              <a:xfrm>
                <a:off x="3427119" y="5798424"/>
                <a:ext cx="4376739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 smtClean="0"/>
                  <a:t>x=</a:t>
                </a:r>
                <a14:m>
                  <m:oMath xmlns:m="http://schemas.openxmlformats.org/officeDocument/2006/math">
                    <m:r>
                      <a:rPr lang="en-US" sz="3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320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a</m:t>
                    </m:r>
                  </m:oMath>
                </a14:m>
                <a:r>
                  <a:rPr lang="en-US" sz="3200" dirty="0" smtClean="0"/>
                  <a:t>rcsin|</a:t>
                </a:r>
                <a:r>
                  <a:rPr lang="en-US" sz="3200" i="1" dirty="0" smtClean="0"/>
                  <a:t>a</a:t>
                </a:r>
                <a:r>
                  <a:rPr lang="en-US" sz="3200" dirty="0" smtClean="0"/>
                  <a:t>|+2</a:t>
                </a:r>
                <a:r>
                  <a:rPr lang="el-GR" sz="3200" dirty="0" smtClean="0"/>
                  <a:t>π</a:t>
                </a:r>
                <a:r>
                  <a:rPr lang="en-US" sz="3200" dirty="0" smtClean="0"/>
                  <a:t>n</a:t>
                </a:r>
                <a:endParaRPr lang="ru-RU" sz="3200" i="1" dirty="0"/>
              </a:p>
            </p:txBody>
          </p:sp>
        </mc:Choice>
        <mc:Fallback xmlns="">
          <p:sp>
            <p:nvSpPr>
              <p:cNvPr id="74" name="TextBox 7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7119" y="5798424"/>
                <a:ext cx="4376739" cy="584775"/>
              </a:xfrm>
              <a:prstGeom prst="rect">
                <a:avLst/>
              </a:prstGeom>
              <a:blipFill rotWithShape="0">
                <a:blip r:embed="rId2"/>
                <a:stretch>
                  <a:fillRect l="-3482" t="-12500" b="-3437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3203095" y="5103222"/>
                <a:ext cx="4718663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 smtClean="0"/>
                  <a:t>x=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(−1)</m:t>
                        </m:r>
                      </m:e>
                      <m:sup>
                        <m:r>
                          <a:rPr lang="en-US" sz="32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  <m:r>
                          <a:rPr lang="en-US" sz="32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+1</m:t>
                        </m:r>
                      </m:sup>
                    </m:sSup>
                    <m:r>
                      <a:rPr lang="en-US" sz="32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320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a</m:t>
                    </m:r>
                  </m:oMath>
                </a14:m>
                <a:r>
                  <a:rPr lang="en-US" sz="3200" dirty="0" smtClean="0"/>
                  <a:t>rcsin|</a:t>
                </a:r>
                <a:r>
                  <a:rPr lang="en-US" sz="3200" i="1" dirty="0" smtClean="0"/>
                  <a:t>a</a:t>
                </a:r>
                <a:r>
                  <a:rPr lang="en-US" sz="3200" dirty="0" smtClean="0"/>
                  <a:t>|+</a:t>
                </a:r>
                <a:r>
                  <a:rPr lang="el-GR" sz="3200" dirty="0" smtClean="0"/>
                  <a:t>π</a:t>
                </a:r>
                <a:r>
                  <a:rPr lang="en-US" sz="3200" dirty="0" smtClean="0"/>
                  <a:t>n</a:t>
                </a:r>
                <a:endParaRPr lang="ru-RU" sz="3200" i="1" dirty="0"/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3095" y="5103222"/>
                <a:ext cx="4718663" cy="584775"/>
              </a:xfrm>
              <a:prstGeom prst="rect">
                <a:avLst/>
              </a:prstGeom>
              <a:blipFill rotWithShape="0">
                <a:blip r:embed="rId3"/>
                <a:stretch>
                  <a:fillRect l="-3226" t="-12500" b="-3437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5" name="Скругленный прямоугольник 64"/>
          <p:cNvSpPr/>
          <p:nvPr/>
        </p:nvSpPr>
        <p:spPr>
          <a:xfrm>
            <a:off x="3293640" y="5100021"/>
            <a:ext cx="4282598" cy="586897"/>
          </a:xfrm>
          <a:prstGeom prst="roundRect">
            <a:avLst/>
          </a:prstGeom>
          <a:solidFill>
            <a:srgbClr val="66FF66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101463" y="3789559"/>
                <a:ext cx="3494529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 smtClean="0"/>
                  <a:t>X=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(−1)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en-US" sz="3200" dirty="0" smtClean="0"/>
                  <a:t>arcsin</a:t>
                </a:r>
                <a:r>
                  <a:rPr lang="en-US" sz="3200" i="1" dirty="0" smtClean="0"/>
                  <a:t>a</a:t>
                </a:r>
                <a:r>
                  <a:rPr lang="en-US" sz="3200" dirty="0" smtClean="0"/>
                  <a:t>+</a:t>
                </a:r>
                <a:r>
                  <a:rPr lang="el-GR" sz="3200" dirty="0" smtClean="0"/>
                  <a:t>π</a:t>
                </a:r>
                <a:r>
                  <a:rPr lang="en-US" sz="3200" dirty="0" smtClean="0"/>
                  <a:t>n</a:t>
                </a:r>
                <a:endParaRPr lang="ru-RU" sz="3200" i="1" dirty="0"/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463" y="3789559"/>
                <a:ext cx="3494529" cy="584775"/>
              </a:xfrm>
              <a:prstGeom prst="rect">
                <a:avLst/>
              </a:prstGeom>
              <a:blipFill rotWithShape="0">
                <a:blip r:embed="rId4"/>
                <a:stretch>
                  <a:fillRect l="-3665" t="-13542" b="-3333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4" name="Скругленный прямоугольник 63"/>
          <p:cNvSpPr/>
          <p:nvPr/>
        </p:nvSpPr>
        <p:spPr>
          <a:xfrm>
            <a:off x="74940" y="3797383"/>
            <a:ext cx="3225396" cy="505566"/>
          </a:xfrm>
          <a:prstGeom prst="roundRect">
            <a:avLst/>
          </a:prstGeom>
          <a:solidFill>
            <a:srgbClr val="FF66F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Box 69"/>
              <p:cNvSpPr txBox="1"/>
              <p:nvPr/>
            </p:nvSpPr>
            <p:spPr>
              <a:xfrm>
                <a:off x="98222" y="4700719"/>
                <a:ext cx="3019847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 smtClean="0"/>
                  <a:t>x=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a</m:t>
                    </m:r>
                  </m:oMath>
                </a14:m>
                <a:r>
                  <a:rPr lang="en-US" sz="3200" dirty="0" smtClean="0"/>
                  <a:t>rcsin</a:t>
                </a:r>
                <a:r>
                  <a:rPr lang="en-US" sz="3200" i="1" dirty="0" smtClean="0"/>
                  <a:t>a</a:t>
                </a:r>
                <a:r>
                  <a:rPr lang="en-US" sz="3200" dirty="0" smtClean="0"/>
                  <a:t>+2</a:t>
                </a:r>
                <a:r>
                  <a:rPr lang="el-GR" sz="3200" dirty="0" smtClean="0"/>
                  <a:t>π</a:t>
                </a:r>
                <a:r>
                  <a:rPr lang="en-US" sz="3200" dirty="0" smtClean="0"/>
                  <a:t>n</a:t>
                </a:r>
                <a:endParaRPr lang="ru-RU" sz="3200" i="1" dirty="0"/>
              </a:p>
            </p:txBody>
          </p:sp>
        </mc:Choice>
        <mc:Fallback xmlns="">
          <p:sp>
            <p:nvSpPr>
              <p:cNvPr id="70" name="TextBox 6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222" y="4700719"/>
                <a:ext cx="3019847" cy="584775"/>
              </a:xfrm>
              <a:prstGeom prst="rect">
                <a:avLst/>
              </a:prstGeom>
              <a:blipFill rotWithShape="0">
                <a:blip r:embed="rId5"/>
                <a:stretch>
                  <a:fillRect l="-5051" t="-12500" b="-3437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Box 70"/>
              <p:cNvSpPr txBox="1"/>
              <p:nvPr/>
            </p:nvSpPr>
            <p:spPr>
              <a:xfrm>
                <a:off x="95462" y="5161412"/>
                <a:ext cx="3019847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 smtClean="0"/>
                  <a:t>x=</a:t>
                </a:r>
                <a:r>
                  <a:rPr lang="el-GR" sz="3200" dirty="0" smtClean="0"/>
                  <a:t>π</a:t>
                </a:r>
                <a:r>
                  <a:rPr lang="ru-RU" sz="3200" dirty="0" smtClean="0"/>
                  <a:t>-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a</m:t>
                    </m:r>
                  </m:oMath>
                </a14:m>
                <a:r>
                  <a:rPr lang="en-US" sz="3200" dirty="0" smtClean="0"/>
                  <a:t>rcsin</a:t>
                </a:r>
                <a:r>
                  <a:rPr lang="en-US" sz="3200" i="1" dirty="0" smtClean="0"/>
                  <a:t>a</a:t>
                </a:r>
                <a:r>
                  <a:rPr lang="en-US" sz="3200" dirty="0" smtClean="0"/>
                  <a:t>+2</a:t>
                </a:r>
                <a:r>
                  <a:rPr lang="el-GR" sz="3200" dirty="0" smtClean="0"/>
                  <a:t>π</a:t>
                </a:r>
                <a:r>
                  <a:rPr lang="en-US" sz="3200" dirty="0" smtClean="0"/>
                  <a:t>n</a:t>
                </a:r>
                <a:endParaRPr lang="ru-RU" sz="3200" i="1" dirty="0"/>
              </a:p>
            </p:txBody>
          </p:sp>
        </mc:Choice>
        <mc:Fallback xmlns="">
          <p:sp>
            <p:nvSpPr>
              <p:cNvPr id="71" name="TextBox 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462" y="5161412"/>
                <a:ext cx="3019847" cy="584775"/>
              </a:xfrm>
              <a:prstGeom prst="rect">
                <a:avLst/>
              </a:prstGeom>
              <a:blipFill rotWithShape="0">
                <a:blip r:embed="rId6"/>
                <a:stretch>
                  <a:fillRect l="-5253" t="-12500" r="-2424" b="-3437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4803820" y="154546"/>
            <a:ext cx="275607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/>
              <a:t>sin x = </a:t>
            </a:r>
            <a:r>
              <a:rPr lang="en-US" sz="5400" i="1" dirty="0" smtClean="0"/>
              <a:t>a</a:t>
            </a:r>
            <a:endParaRPr lang="ru-RU" sz="5400" i="1" dirty="0"/>
          </a:p>
        </p:txBody>
      </p:sp>
      <p:cxnSp>
        <p:nvCxnSpPr>
          <p:cNvPr id="6" name="Прямая со стрелкой 5"/>
          <p:cNvCxnSpPr/>
          <p:nvPr/>
        </p:nvCxnSpPr>
        <p:spPr>
          <a:xfrm>
            <a:off x="7529281" y="1077876"/>
            <a:ext cx="759853" cy="408174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 rot="7200000">
            <a:off x="3844207" y="1050395"/>
            <a:ext cx="759853" cy="408174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796677" y="1318627"/>
            <a:ext cx="275607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/>
              <a:t>|</a:t>
            </a:r>
            <a:r>
              <a:rPr lang="en-US" sz="5400" i="1" dirty="0"/>
              <a:t>a</a:t>
            </a:r>
            <a:r>
              <a:rPr lang="en-US" sz="5400" dirty="0" smtClean="0"/>
              <a:t>|≤1</a:t>
            </a:r>
            <a:endParaRPr lang="ru-RU" sz="5400" dirty="0"/>
          </a:p>
        </p:txBody>
      </p:sp>
      <p:sp>
        <p:nvSpPr>
          <p:cNvPr id="11" name="TextBox 10"/>
          <p:cNvSpPr txBox="1"/>
          <p:nvPr/>
        </p:nvSpPr>
        <p:spPr>
          <a:xfrm>
            <a:off x="8202011" y="1315384"/>
            <a:ext cx="211306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/>
              <a:t>|</a:t>
            </a:r>
            <a:r>
              <a:rPr lang="en-US" sz="5400" i="1" dirty="0"/>
              <a:t>a</a:t>
            </a:r>
            <a:r>
              <a:rPr lang="en-US" sz="5400" dirty="0" smtClean="0"/>
              <a:t>|&gt;1</a:t>
            </a:r>
            <a:endParaRPr lang="ru-RU" sz="5400" dirty="0"/>
          </a:p>
        </p:txBody>
      </p:sp>
      <p:cxnSp>
        <p:nvCxnSpPr>
          <p:cNvPr id="12" name="Прямая со стрелкой 11"/>
          <p:cNvCxnSpPr/>
          <p:nvPr/>
        </p:nvCxnSpPr>
        <p:spPr>
          <a:xfrm>
            <a:off x="9938498" y="2203044"/>
            <a:ext cx="759853" cy="408174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0163754" y="2498916"/>
            <a:ext cx="24432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/>
              <a:t>к</a:t>
            </a:r>
            <a:r>
              <a:rPr lang="ru-RU" sz="3200" dirty="0" smtClean="0"/>
              <a:t>орней нет</a:t>
            </a:r>
            <a:endParaRPr lang="ru-RU" sz="3200" dirty="0"/>
          </a:p>
        </p:txBody>
      </p:sp>
      <p:grpSp>
        <p:nvGrpSpPr>
          <p:cNvPr id="36" name="Группа 35"/>
          <p:cNvGrpSpPr/>
          <p:nvPr/>
        </p:nvGrpSpPr>
        <p:grpSpPr>
          <a:xfrm>
            <a:off x="5193955" y="1898053"/>
            <a:ext cx="3213320" cy="1393033"/>
            <a:chOff x="4590841" y="1878598"/>
            <a:chExt cx="3213320" cy="1393033"/>
          </a:xfrm>
        </p:grpSpPr>
        <p:cxnSp>
          <p:nvCxnSpPr>
            <p:cNvPr id="22" name="Прямая соединительная линия 21"/>
            <p:cNvCxnSpPr/>
            <p:nvPr/>
          </p:nvCxnSpPr>
          <p:spPr>
            <a:xfrm>
              <a:off x="4590841" y="1906621"/>
              <a:ext cx="1908000" cy="0"/>
            </a:xfrm>
            <a:prstGeom prst="line">
              <a:avLst/>
            </a:prstGeom>
            <a:ln w="571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4" name="Прямая соединительная линия 23"/>
            <p:cNvCxnSpPr/>
            <p:nvPr/>
          </p:nvCxnSpPr>
          <p:spPr>
            <a:xfrm flipH="1">
              <a:off x="6479386" y="1878598"/>
              <a:ext cx="0" cy="343901"/>
            </a:xfrm>
            <a:prstGeom prst="line">
              <a:avLst/>
            </a:prstGeom>
            <a:ln w="571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5" name="Прямая соединительная линия 24"/>
            <p:cNvCxnSpPr/>
            <p:nvPr/>
          </p:nvCxnSpPr>
          <p:spPr>
            <a:xfrm flipV="1">
              <a:off x="4996161" y="2237361"/>
              <a:ext cx="2808000" cy="0"/>
            </a:xfrm>
            <a:prstGeom prst="line">
              <a:avLst/>
            </a:prstGeom>
            <a:ln w="571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Прямая со стрелкой 31"/>
            <p:cNvCxnSpPr/>
            <p:nvPr/>
          </p:nvCxnSpPr>
          <p:spPr>
            <a:xfrm>
              <a:off x="5015617" y="2253570"/>
              <a:ext cx="0" cy="396000"/>
            </a:xfrm>
            <a:prstGeom prst="straightConnector1">
              <a:avLst/>
            </a:prstGeom>
            <a:ln w="57150"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Прямая со стрелкой 32"/>
            <p:cNvCxnSpPr/>
            <p:nvPr/>
          </p:nvCxnSpPr>
          <p:spPr>
            <a:xfrm>
              <a:off x="6471520" y="2250329"/>
              <a:ext cx="0" cy="720000"/>
            </a:xfrm>
            <a:prstGeom prst="straightConnector1">
              <a:avLst/>
            </a:prstGeom>
            <a:ln w="57150"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4" name="Прямая со стрелкой 33"/>
            <p:cNvCxnSpPr/>
            <p:nvPr/>
          </p:nvCxnSpPr>
          <p:spPr>
            <a:xfrm>
              <a:off x="7791239" y="2227631"/>
              <a:ext cx="0" cy="1044000"/>
            </a:xfrm>
            <a:prstGeom prst="straightConnector1">
              <a:avLst/>
            </a:prstGeom>
            <a:ln w="57150"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7" name="TextBox 36"/>
          <p:cNvSpPr txBox="1"/>
          <p:nvPr/>
        </p:nvSpPr>
        <p:spPr>
          <a:xfrm>
            <a:off x="4936804" y="2446103"/>
            <a:ext cx="17270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sin x = </a:t>
            </a:r>
            <a:r>
              <a:rPr lang="ru-RU" sz="3200" dirty="0" smtClean="0"/>
              <a:t>-1</a:t>
            </a:r>
            <a:endParaRPr lang="ru-RU" sz="3200" dirty="0"/>
          </a:p>
        </p:txBody>
      </p:sp>
      <p:sp>
        <p:nvSpPr>
          <p:cNvPr id="38" name="TextBox 37"/>
          <p:cNvSpPr txBox="1"/>
          <p:nvPr/>
        </p:nvSpPr>
        <p:spPr>
          <a:xfrm>
            <a:off x="6528899" y="2851418"/>
            <a:ext cx="17270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sin x = </a:t>
            </a:r>
            <a:r>
              <a:rPr lang="ru-RU" sz="3200" dirty="0" smtClean="0"/>
              <a:t>0</a:t>
            </a:r>
            <a:endParaRPr lang="ru-RU" sz="3200" dirty="0"/>
          </a:p>
        </p:txBody>
      </p:sp>
      <p:sp>
        <p:nvSpPr>
          <p:cNvPr id="39" name="TextBox 38"/>
          <p:cNvSpPr txBox="1"/>
          <p:nvPr/>
        </p:nvSpPr>
        <p:spPr>
          <a:xfrm>
            <a:off x="8279879" y="3084889"/>
            <a:ext cx="17270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sin x = </a:t>
            </a:r>
            <a:r>
              <a:rPr lang="ru-RU" sz="3200" dirty="0" smtClean="0"/>
              <a:t>1</a:t>
            </a:r>
            <a:endParaRPr lang="ru-RU" sz="3200" dirty="0"/>
          </a:p>
        </p:txBody>
      </p:sp>
      <p:cxnSp>
        <p:nvCxnSpPr>
          <p:cNvPr id="40" name="Прямая со стрелкой 39"/>
          <p:cNvCxnSpPr/>
          <p:nvPr/>
        </p:nvCxnSpPr>
        <p:spPr>
          <a:xfrm>
            <a:off x="5615489" y="2989630"/>
            <a:ext cx="0" cy="396000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1" name="Прямая со стрелкой 40"/>
          <p:cNvCxnSpPr/>
          <p:nvPr/>
        </p:nvCxnSpPr>
        <p:spPr>
          <a:xfrm>
            <a:off x="7071399" y="3414403"/>
            <a:ext cx="0" cy="396000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2" name="Прямая со стрелкой 41"/>
          <p:cNvCxnSpPr/>
          <p:nvPr/>
        </p:nvCxnSpPr>
        <p:spPr>
          <a:xfrm>
            <a:off x="8955315" y="3605716"/>
            <a:ext cx="0" cy="396000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4342545" y="3221080"/>
            <a:ext cx="25882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 x = -</a:t>
            </a:r>
            <a:r>
              <a:rPr lang="ru-RU" sz="3200" dirty="0" smtClean="0"/>
              <a:t>π</a:t>
            </a:r>
            <a:r>
              <a:rPr lang="en-US" sz="3200" dirty="0" smtClean="0"/>
              <a:t>/2</a:t>
            </a:r>
            <a:r>
              <a:rPr lang="ru-RU" sz="3200" dirty="0" smtClean="0"/>
              <a:t> + </a:t>
            </a:r>
            <a:r>
              <a:rPr lang="en-US" sz="3200" dirty="0" smtClean="0"/>
              <a:t>2</a:t>
            </a:r>
            <a:r>
              <a:rPr lang="el-GR" sz="3200" dirty="0" smtClean="0"/>
              <a:t>π</a:t>
            </a:r>
            <a:r>
              <a:rPr lang="en-US" sz="3200" dirty="0" smtClean="0"/>
              <a:t>n</a:t>
            </a:r>
            <a:endParaRPr lang="ru-RU" sz="3200" dirty="0"/>
          </a:p>
        </p:txBody>
      </p:sp>
      <p:sp>
        <p:nvSpPr>
          <p:cNvPr id="44" name="TextBox 43"/>
          <p:cNvSpPr txBox="1"/>
          <p:nvPr/>
        </p:nvSpPr>
        <p:spPr>
          <a:xfrm>
            <a:off x="6642386" y="3665307"/>
            <a:ext cx="135153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 x = </a:t>
            </a:r>
            <a:r>
              <a:rPr lang="el-GR" sz="3200" dirty="0" smtClean="0"/>
              <a:t>π</a:t>
            </a:r>
            <a:r>
              <a:rPr lang="en-US" sz="3200" dirty="0" smtClean="0"/>
              <a:t>n</a:t>
            </a:r>
            <a:endParaRPr lang="ru-RU" sz="3200" dirty="0"/>
          </a:p>
        </p:txBody>
      </p:sp>
      <p:sp>
        <p:nvSpPr>
          <p:cNvPr id="45" name="TextBox 44"/>
          <p:cNvSpPr txBox="1"/>
          <p:nvPr/>
        </p:nvSpPr>
        <p:spPr>
          <a:xfrm>
            <a:off x="8143691" y="3843651"/>
            <a:ext cx="236218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 x = </a:t>
            </a:r>
            <a:r>
              <a:rPr lang="el-GR" sz="3200" dirty="0" smtClean="0"/>
              <a:t>π</a:t>
            </a:r>
            <a:r>
              <a:rPr lang="en-US" sz="3200" dirty="0" smtClean="0"/>
              <a:t>/2+2</a:t>
            </a:r>
            <a:r>
              <a:rPr lang="el-GR" sz="3200" dirty="0" smtClean="0"/>
              <a:t>π</a:t>
            </a:r>
            <a:r>
              <a:rPr lang="en-US" sz="3200" dirty="0" smtClean="0"/>
              <a:t>n</a:t>
            </a:r>
            <a:endParaRPr lang="ru-RU" sz="3200" dirty="0"/>
          </a:p>
        </p:txBody>
      </p:sp>
      <p:sp>
        <p:nvSpPr>
          <p:cNvPr id="47" name="TextBox 46"/>
          <p:cNvSpPr txBox="1"/>
          <p:nvPr/>
        </p:nvSpPr>
        <p:spPr>
          <a:xfrm>
            <a:off x="5860886" y="4285562"/>
            <a:ext cx="303136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chemeClr val="accent1">
                    <a:lumMod val="50000"/>
                  </a:schemeClr>
                </a:solidFill>
              </a:rPr>
              <a:t>частные случаи</a:t>
            </a:r>
            <a:endParaRPr lang="ru-RU" sz="3200" dirty="0">
              <a:solidFill>
                <a:schemeClr val="accent1">
                  <a:lumMod val="50000"/>
                </a:schemeClr>
              </a:solidFill>
            </a:endParaRPr>
          </a:p>
        </p:txBody>
      </p:sp>
      <p:grpSp>
        <p:nvGrpSpPr>
          <p:cNvPr id="55" name="Группа 54"/>
          <p:cNvGrpSpPr/>
          <p:nvPr/>
        </p:nvGrpSpPr>
        <p:grpSpPr>
          <a:xfrm>
            <a:off x="907301" y="1906625"/>
            <a:ext cx="1913721" cy="859667"/>
            <a:chOff x="907301" y="1906625"/>
            <a:chExt cx="1913721" cy="859667"/>
          </a:xfrm>
        </p:grpSpPr>
        <p:cxnSp>
          <p:nvCxnSpPr>
            <p:cNvPr id="14" name="Прямая со стрелкой 13"/>
            <p:cNvCxnSpPr/>
            <p:nvPr/>
          </p:nvCxnSpPr>
          <p:spPr>
            <a:xfrm>
              <a:off x="926756" y="2250533"/>
              <a:ext cx="0" cy="515759"/>
            </a:xfrm>
            <a:prstGeom prst="straightConnector1">
              <a:avLst/>
            </a:prstGeom>
            <a:ln w="5715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0" name="Прямая соединительная линия 49"/>
            <p:cNvCxnSpPr/>
            <p:nvPr/>
          </p:nvCxnSpPr>
          <p:spPr>
            <a:xfrm flipH="1">
              <a:off x="2060664" y="1906625"/>
              <a:ext cx="760358" cy="0"/>
            </a:xfrm>
            <a:prstGeom prst="line">
              <a:avLst/>
            </a:prstGeom>
            <a:ln w="571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2" name="Прямая соединительная линия 51"/>
            <p:cNvCxnSpPr/>
            <p:nvPr/>
          </p:nvCxnSpPr>
          <p:spPr>
            <a:xfrm flipH="1">
              <a:off x="2079241" y="1933723"/>
              <a:ext cx="0" cy="343901"/>
            </a:xfrm>
            <a:prstGeom prst="line">
              <a:avLst/>
            </a:prstGeom>
            <a:ln w="571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3" name="Прямая соединительная линия 52"/>
            <p:cNvCxnSpPr/>
            <p:nvPr/>
          </p:nvCxnSpPr>
          <p:spPr>
            <a:xfrm flipV="1">
              <a:off x="907301" y="2234121"/>
              <a:ext cx="1800000" cy="0"/>
            </a:xfrm>
            <a:prstGeom prst="line">
              <a:avLst/>
            </a:prstGeom>
            <a:ln w="571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4" name="Прямая со стрелкой 53"/>
            <p:cNvCxnSpPr/>
            <p:nvPr/>
          </p:nvCxnSpPr>
          <p:spPr>
            <a:xfrm>
              <a:off x="2693948" y="2247293"/>
              <a:ext cx="0" cy="515759"/>
            </a:xfrm>
            <a:prstGeom prst="straightConnector1">
              <a:avLst/>
            </a:prstGeom>
            <a:ln w="5715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6" name="TextBox 55"/>
          <p:cNvSpPr txBox="1"/>
          <p:nvPr/>
        </p:nvSpPr>
        <p:spPr>
          <a:xfrm>
            <a:off x="611243" y="2770364"/>
            <a:ext cx="9646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/>
              <a:t>a</a:t>
            </a:r>
            <a:r>
              <a:rPr lang="en-US" sz="3200" dirty="0" smtClean="0"/>
              <a:t>&gt;0</a:t>
            </a:r>
            <a:endParaRPr lang="ru-RU" sz="3200" dirty="0"/>
          </a:p>
        </p:txBody>
      </p:sp>
      <p:sp>
        <p:nvSpPr>
          <p:cNvPr id="57" name="TextBox 56"/>
          <p:cNvSpPr txBox="1"/>
          <p:nvPr/>
        </p:nvSpPr>
        <p:spPr>
          <a:xfrm>
            <a:off x="2767543" y="2747669"/>
            <a:ext cx="9646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 smtClean="0"/>
              <a:t>a</a:t>
            </a:r>
            <a:r>
              <a:rPr lang="en-US" sz="3200" dirty="0" smtClean="0"/>
              <a:t>&lt;0</a:t>
            </a:r>
            <a:endParaRPr lang="ru-RU" sz="3200" dirty="0"/>
          </a:p>
        </p:txBody>
      </p:sp>
      <p:cxnSp>
        <p:nvCxnSpPr>
          <p:cNvPr id="58" name="Прямая со стрелкой 57"/>
          <p:cNvCxnSpPr/>
          <p:nvPr/>
        </p:nvCxnSpPr>
        <p:spPr>
          <a:xfrm>
            <a:off x="962423" y="3278423"/>
            <a:ext cx="0" cy="515759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9" name="Прямая со стрелкой 58"/>
          <p:cNvCxnSpPr/>
          <p:nvPr/>
        </p:nvCxnSpPr>
        <p:spPr>
          <a:xfrm flipH="1">
            <a:off x="3443590" y="3236270"/>
            <a:ext cx="3007" cy="1867514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6" name="TextBox 65"/>
          <p:cNvSpPr txBox="1"/>
          <p:nvPr/>
        </p:nvSpPr>
        <p:spPr>
          <a:xfrm>
            <a:off x="860867" y="4266109"/>
            <a:ext cx="100684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или</a:t>
            </a:r>
            <a:endParaRPr lang="ru-RU" sz="3200" dirty="0"/>
          </a:p>
        </p:txBody>
      </p:sp>
      <p:sp>
        <p:nvSpPr>
          <p:cNvPr id="73" name="TextBox 72"/>
          <p:cNvSpPr txBox="1"/>
          <p:nvPr/>
        </p:nvSpPr>
        <p:spPr>
          <a:xfrm>
            <a:off x="4670868" y="5488546"/>
            <a:ext cx="100684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или</a:t>
            </a:r>
            <a:endParaRPr lang="ru-RU" sz="3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6" name="TextBox 75"/>
              <p:cNvSpPr txBox="1"/>
              <p:nvPr/>
            </p:nvSpPr>
            <p:spPr>
              <a:xfrm>
                <a:off x="3413860" y="6267301"/>
                <a:ext cx="4507898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 smtClean="0"/>
                  <a:t>x=</a:t>
                </a:r>
                <a:r>
                  <a:rPr lang="ru-RU" sz="3200" dirty="0" smtClean="0"/>
                  <a:t> </a:t>
                </a:r>
                <a14:m>
                  <m:oMath xmlns:m="http://schemas.openxmlformats.org/officeDocument/2006/math">
                    <m:r>
                      <a:rPr lang="ru-RU" sz="3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lang="ru-RU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m:rPr>
                        <m:sty m:val="p"/>
                      </m:rPr>
                      <a:rPr lang="el-GR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π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m:rPr>
                        <m:sty m:val="p"/>
                      </m:rPr>
                      <a:rPr lang="en-US" sz="320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a</m:t>
                    </m:r>
                  </m:oMath>
                </a14:m>
                <a:r>
                  <a:rPr lang="en-US" sz="3200" dirty="0" smtClean="0"/>
                  <a:t>rcsin|</a:t>
                </a:r>
                <a:r>
                  <a:rPr lang="en-US" sz="3200" i="1" dirty="0" smtClean="0"/>
                  <a:t>a</a:t>
                </a:r>
                <a:r>
                  <a:rPr lang="en-US" sz="3200" dirty="0" smtClean="0"/>
                  <a:t>|)+2</a:t>
                </a:r>
                <a:r>
                  <a:rPr lang="el-GR" sz="3200" dirty="0" smtClean="0"/>
                  <a:t>π</a:t>
                </a:r>
                <a:r>
                  <a:rPr lang="en-US" sz="3200" dirty="0" smtClean="0"/>
                  <a:t>n</a:t>
                </a:r>
                <a:endParaRPr lang="ru-RU" sz="3200" i="1" dirty="0"/>
              </a:p>
            </p:txBody>
          </p:sp>
        </mc:Choice>
        <mc:Fallback xmlns="">
          <p:sp>
            <p:nvSpPr>
              <p:cNvPr id="76" name="TextBox 7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3860" y="6267301"/>
                <a:ext cx="4507898" cy="584775"/>
              </a:xfrm>
              <a:prstGeom prst="rect">
                <a:avLst/>
              </a:prstGeom>
              <a:blipFill rotWithShape="0">
                <a:blip r:embed="rId7"/>
                <a:stretch>
                  <a:fillRect l="-3378" t="-12500" b="-3437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9" name="Левая круглая скобка 78"/>
          <p:cNvSpPr/>
          <p:nvPr/>
        </p:nvSpPr>
        <p:spPr>
          <a:xfrm>
            <a:off x="101464" y="4870337"/>
            <a:ext cx="248732" cy="817660"/>
          </a:xfrm>
          <a:prstGeom prst="leftBracket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80" name="Левая круглая скобка 79"/>
          <p:cNvSpPr/>
          <p:nvPr/>
        </p:nvSpPr>
        <p:spPr>
          <a:xfrm>
            <a:off x="3386172" y="5976045"/>
            <a:ext cx="248732" cy="817660"/>
          </a:xfrm>
          <a:prstGeom prst="leftBracket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accent1">
                  <a:lumMod val="50000"/>
                </a:schemeClr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1" name="TextBox 80"/>
              <p:cNvSpPr txBox="1"/>
              <p:nvPr/>
            </p:nvSpPr>
            <p:spPr>
              <a:xfrm>
                <a:off x="9396261" y="4993106"/>
                <a:ext cx="2443292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7200" dirty="0" smtClean="0"/>
                  <a:t>n </a:t>
                </a:r>
                <a14:m>
                  <m:oMath xmlns:m="http://schemas.openxmlformats.org/officeDocument/2006/math">
                    <m:r>
                      <a:rPr lang="en-US" sz="7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en-US" sz="7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𝑍</m:t>
                    </m:r>
                  </m:oMath>
                </a14:m>
                <a:endParaRPr lang="ru-RU" sz="7200" dirty="0"/>
              </a:p>
            </p:txBody>
          </p:sp>
        </mc:Choice>
        <mc:Fallback xmlns="">
          <p:sp>
            <p:nvSpPr>
              <p:cNvPr id="81" name="TextBox 8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96261" y="4993106"/>
                <a:ext cx="2443292" cy="1200329"/>
              </a:xfrm>
              <a:prstGeom prst="rect">
                <a:avLst/>
              </a:prstGeom>
              <a:blipFill rotWithShape="0">
                <a:blip r:embed="rId8"/>
                <a:stretch>
                  <a:fillRect l="-18703" t="-19289" b="-4111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Скругленный прямоугольник 45"/>
          <p:cNvSpPr/>
          <p:nvPr/>
        </p:nvSpPr>
        <p:spPr>
          <a:xfrm>
            <a:off x="4469882" y="2533398"/>
            <a:ext cx="5892736" cy="2336939"/>
          </a:xfrm>
          <a:prstGeom prst="roundRect">
            <a:avLst/>
          </a:prstGeom>
          <a:solidFill>
            <a:srgbClr val="5B9BD5">
              <a:alpha val="3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2" name="Скругленный прямоугольник 71"/>
          <p:cNvSpPr/>
          <p:nvPr/>
        </p:nvSpPr>
        <p:spPr>
          <a:xfrm>
            <a:off x="29714" y="4773062"/>
            <a:ext cx="2997800" cy="1005169"/>
          </a:xfrm>
          <a:prstGeom prst="roundRect">
            <a:avLst/>
          </a:prstGeom>
          <a:solidFill>
            <a:srgbClr val="FF66F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8" name="Скругленный прямоугольник 77"/>
          <p:cNvSpPr/>
          <p:nvPr/>
        </p:nvSpPr>
        <p:spPr>
          <a:xfrm>
            <a:off x="3173538" y="5853529"/>
            <a:ext cx="4646197" cy="935474"/>
          </a:xfrm>
          <a:prstGeom prst="roundRect">
            <a:avLst/>
          </a:prstGeom>
          <a:solidFill>
            <a:srgbClr val="66FF66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2807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9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9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4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9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2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0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5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6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8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26" presetClass="emph" presetSubtype="0" repeatCount="3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2" dur="500" tmFilter="0, 0; .2, .5; .8, .5; 1, 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3" dur="250" autoRev="1" fill="hold"/>
                                        <p:tgtEl>
                                          <p:spTgt spid="8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" grpId="0"/>
      <p:bldP spid="62" grpId="0"/>
      <p:bldP spid="65" grpId="0" animBg="1"/>
      <p:bldP spid="61" grpId="0"/>
      <p:bldP spid="64" grpId="0" animBg="1"/>
      <p:bldP spid="70" grpId="0"/>
      <p:bldP spid="71" grpId="0"/>
      <p:bldP spid="4" grpId="0"/>
      <p:bldP spid="10" grpId="0"/>
      <p:bldP spid="11" grpId="0"/>
      <p:bldP spid="13" grpId="0"/>
      <p:bldP spid="37" grpId="0"/>
      <p:bldP spid="38" grpId="0"/>
      <p:bldP spid="39" grpId="0"/>
      <p:bldP spid="43" grpId="0"/>
      <p:bldP spid="44" grpId="0"/>
      <p:bldP spid="45" grpId="0"/>
      <p:bldP spid="47" grpId="0"/>
      <p:bldP spid="56" grpId="0"/>
      <p:bldP spid="57" grpId="0"/>
      <p:bldP spid="66" grpId="0"/>
      <p:bldP spid="73" grpId="0"/>
      <p:bldP spid="76" grpId="0"/>
      <p:bldP spid="79" grpId="0" animBg="1"/>
      <p:bldP spid="80" grpId="0" animBg="1"/>
      <p:bldP spid="81" grpId="0"/>
      <p:bldP spid="81" grpId="1"/>
      <p:bldP spid="46" grpId="0" animBg="1"/>
      <p:bldP spid="72" grpId="0" animBg="1"/>
      <p:bldP spid="7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74" name="TextBox 73"/>
              <p:cNvSpPr txBox="1"/>
              <p:nvPr/>
            </p:nvSpPr>
            <p:spPr>
              <a:xfrm>
                <a:off x="3427119" y="5646024"/>
                <a:ext cx="4376739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 smtClean="0"/>
                  <a:t>x=</a:t>
                </a:r>
                <a14:m>
                  <m:oMath xmlns:m="http://schemas.openxmlformats.org/officeDocument/2006/math">
                    <m:r>
                      <a:rPr lang="en-US" sz="3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320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a</m:t>
                    </m:r>
                  </m:oMath>
                </a14:m>
                <a:r>
                  <a:rPr lang="en-US" sz="3200" dirty="0" smtClean="0"/>
                  <a:t>rctg|</a:t>
                </a:r>
                <a:r>
                  <a:rPr lang="en-US" sz="3200" i="1" dirty="0" smtClean="0"/>
                  <a:t>a</a:t>
                </a:r>
                <a:r>
                  <a:rPr lang="en-US" sz="3200" dirty="0" smtClean="0"/>
                  <a:t>|+2</a:t>
                </a:r>
                <a:r>
                  <a:rPr lang="el-GR" sz="3200" dirty="0" smtClean="0"/>
                  <a:t>π</a:t>
                </a:r>
                <a:r>
                  <a:rPr lang="en-US" sz="3200" dirty="0" smtClean="0"/>
                  <a:t>n</a:t>
                </a:r>
                <a:endParaRPr lang="ru-RU" sz="3200" i="1" dirty="0"/>
              </a:p>
            </p:txBody>
          </p:sp>
        </mc:Choice>
        <mc:Fallback xmlns="">
          <p:sp>
            <p:nvSpPr>
              <p:cNvPr id="74" name="TextBox 7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7119" y="5646024"/>
                <a:ext cx="4376739" cy="584775"/>
              </a:xfrm>
              <a:prstGeom prst="rect">
                <a:avLst/>
              </a:prstGeom>
              <a:blipFill rotWithShape="0">
                <a:blip r:embed="rId2"/>
                <a:stretch>
                  <a:fillRect l="-3482" t="-12500" b="-3437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3869846" y="4741272"/>
                <a:ext cx="3630766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 smtClean="0"/>
                  <a:t>x=</a:t>
                </a:r>
                <a14:m>
                  <m:oMath xmlns:m="http://schemas.openxmlformats.org/officeDocument/2006/math">
                    <m:r>
                      <a:rPr lang="en-US" sz="3200" b="0" i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lang="en-US" sz="32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320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a</m:t>
                    </m:r>
                  </m:oMath>
                </a14:m>
                <a:r>
                  <a:rPr lang="en-US" sz="3200" dirty="0" smtClean="0"/>
                  <a:t>rctg|</a:t>
                </a:r>
                <a:r>
                  <a:rPr lang="en-US" sz="3200" i="1" dirty="0" smtClean="0"/>
                  <a:t>a</a:t>
                </a:r>
                <a:r>
                  <a:rPr lang="en-US" sz="3200" dirty="0" smtClean="0"/>
                  <a:t>|+</a:t>
                </a:r>
                <a:r>
                  <a:rPr lang="el-GR" sz="3200" dirty="0" smtClean="0"/>
                  <a:t>π</a:t>
                </a:r>
                <a:r>
                  <a:rPr lang="en-US" sz="3200" dirty="0" smtClean="0"/>
                  <a:t>n</a:t>
                </a:r>
                <a:endParaRPr lang="ru-RU" sz="3200" i="1" dirty="0"/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69846" y="4741272"/>
                <a:ext cx="3630766" cy="584775"/>
              </a:xfrm>
              <a:prstGeom prst="rect">
                <a:avLst/>
              </a:prstGeom>
              <a:blipFill rotWithShape="0">
                <a:blip r:embed="rId3"/>
                <a:stretch>
                  <a:fillRect l="-4370" t="-12500" b="-3437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5" name="Скругленный прямоугольник 64"/>
          <p:cNvSpPr/>
          <p:nvPr/>
        </p:nvSpPr>
        <p:spPr>
          <a:xfrm>
            <a:off x="3293640" y="4738071"/>
            <a:ext cx="4282598" cy="586897"/>
          </a:xfrm>
          <a:prstGeom prst="roundRect">
            <a:avLst/>
          </a:prstGeom>
          <a:solidFill>
            <a:srgbClr val="66FF66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Box 69"/>
              <p:cNvSpPr txBox="1"/>
              <p:nvPr/>
            </p:nvSpPr>
            <p:spPr>
              <a:xfrm>
                <a:off x="98222" y="4700719"/>
                <a:ext cx="3019847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 smtClean="0"/>
                  <a:t>x=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a</m:t>
                    </m:r>
                  </m:oMath>
                </a14:m>
                <a:r>
                  <a:rPr lang="en-US" sz="3200" dirty="0" smtClean="0"/>
                  <a:t>rcstg</a:t>
                </a:r>
                <a:r>
                  <a:rPr lang="en-US" sz="3200" i="1" dirty="0" smtClean="0"/>
                  <a:t>a</a:t>
                </a:r>
                <a:r>
                  <a:rPr lang="en-US" sz="3200" dirty="0" smtClean="0"/>
                  <a:t>+2</a:t>
                </a:r>
                <a:r>
                  <a:rPr lang="el-GR" sz="3200" dirty="0" smtClean="0"/>
                  <a:t>π</a:t>
                </a:r>
                <a:r>
                  <a:rPr lang="en-US" sz="3200" dirty="0" smtClean="0"/>
                  <a:t>n</a:t>
                </a:r>
                <a:endParaRPr lang="ru-RU" sz="3200" i="1" dirty="0"/>
              </a:p>
            </p:txBody>
          </p:sp>
        </mc:Choice>
        <mc:Fallback xmlns="">
          <p:sp>
            <p:nvSpPr>
              <p:cNvPr id="70" name="TextBox 6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222" y="4700719"/>
                <a:ext cx="3019847" cy="584775"/>
              </a:xfrm>
              <a:prstGeom prst="rect">
                <a:avLst/>
              </a:prstGeom>
              <a:blipFill rotWithShape="0">
                <a:blip r:embed="rId4"/>
                <a:stretch>
                  <a:fillRect l="-5051" t="-12500" b="-3437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1" name="TextBox 60"/>
          <p:cNvSpPr txBox="1"/>
          <p:nvPr/>
        </p:nvSpPr>
        <p:spPr>
          <a:xfrm>
            <a:off x="301714" y="3390957"/>
            <a:ext cx="34945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x</a:t>
            </a:r>
            <a:r>
              <a:rPr lang="en-US" sz="3200" dirty="0" smtClean="0"/>
              <a:t>=</a:t>
            </a:r>
            <a:r>
              <a:rPr lang="en-US" sz="3200" dirty="0" err="1" smtClean="0"/>
              <a:t>arctg</a:t>
            </a:r>
            <a:r>
              <a:rPr lang="en-US" sz="3200" i="1" dirty="0" err="1" smtClean="0"/>
              <a:t>a</a:t>
            </a:r>
            <a:r>
              <a:rPr lang="en-US" sz="3200" dirty="0" smtClean="0"/>
              <a:t>+</a:t>
            </a:r>
            <a:r>
              <a:rPr lang="el-GR" sz="3200" dirty="0" smtClean="0"/>
              <a:t>π</a:t>
            </a:r>
            <a:r>
              <a:rPr lang="en-US" sz="3200" dirty="0" smtClean="0"/>
              <a:t>n</a:t>
            </a:r>
            <a:endParaRPr lang="ru-RU" sz="3200" i="1" dirty="0"/>
          </a:p>
        </p:txBody>
      </p:sp>
      <p:sp>
        <p:nvSpPr>
          <p:cNvPr id="64" name="Скругленный прямоугольник 63"/>
          <p:cNvSpPr/>
          <p:nvPr/>
        </p:nvSpPr>
        <p:spPr>
          <a:xfrm>
            <a:off x="301714" y="3471589"/>
            <a:ext cx="2725800" cy="505566"/>
          </a:xfrm>
          <a:prstGeom prst="roundRect">
            <a:avLst/>
          </a:prstGeom>
          <a:solidFill>
            <a:srgbClr val="FF66F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Скругленный прямоугольник 45"/>
          <p:cNvSpPr/>
          <p:nvPr/>
        </p:nvSpPr>
        <p:spPr>
          <a:xfrm>
            <a:off x="5949625" y="1789546"/>
            <a:ext cx="5892736" cy="2000013"/>
          </a:xfrm>
          <a:prstGeom prst="roundRect">
            <a:avLst/>
          </a:prstGeom>
          <a:solidFill>
            <a:srgbClr val="5B9BD5">
              <a:alpha val="3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Box 70"/>
              <p:cNvSpPr txBox="1"/>
              <p:nvPr/>
            </p:nvSpPr>
            <p:spPr>
              <a:xfrm>
                <a:off x="95462" y="5161412"/>
                <a:ext cx="3019847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 smtClean="0"/>
                  <a:t>x=</a:t>
                </a:r>
                <a:r>
                  <a:rPr lang="el-GR" sz="3200" dirty="0" smtClean="0"/>
                  <a:t>π</a:t>
                </a:r>
                <a:r>
                  <a:rPr lang="en-US" sz="3200" dirty="0"/>
                  <a:t>+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a</m:t>
                    </m:r>
                  </m:oMath>
                </a14:m>
                <a:r>
                  <a:rPr lang="en-US" sz="3200" dirty="0" smtClean="0"/>
                  <a:t>rctg</a:t>
                </a:r>
                <a:r>
                  <a:rPr lang="en-US" sz="3200" i="1" dirty="0" smtClean="0"/>
                  <a:t>a</a:t>
                </a:r>
                <a:r>
                  <a:rPr lang="en-US" sz="3200" dirty="0" smtClean="0"/>
                  <a:t>+2</a:t>
                </a:r>
                <a:r>
                  <a:rPr lang="el-GR" sz="3200" dirty="0" smtClean="0"/>
                  <a:t>π</a:t>
                </a:r>
                <a:r>
                  <a:rPr lang="en-US" sz="3200" dirty="0" smtClean="0"/>
                  <a:t>n</a:t>
                </a:r>
                <a:endParaRPr lang="ru-RU" sz="3200" i="1" dirty="0"/>
              </a:p>
            </p:txBody>
          </p:sp>
        </mc:Choice>
        <mc:Fallback xmlns="">
          <p:sp>
            <p:nvSpPr>
              <p:cNvPr id="71" name="TextBox 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462" y="5161412"/>
                <a:ext cx="3019847" cy="584775"/>
              </a:xfrm>
              <a:prstGeom prst="rect">
                <a:avLst/>
              </a:prstGeom>
              <a:blipFill rotWithShape="0">
                <a:blip r:embed="rId5"/>
                <a:stretch>
                  <a:fillRect l="-5253" t="-12500" r="-404" b="-3437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4803820" y="154546"/>
            <a:ext cx="275607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err="1" smtClean="0"/>
              <a:t>tgx</a:t>
            </a:r>
            <a:r>
              <a:rPr lang="en-US" sz="5400" dirty="0" smtClean="0"/>
              <a:t> = </a:t>
            </a:r>
            <a:r>
              <a:rPr lang="en-US" sz="5400" i="1" dirty="0" smtClean="0"/>
              <a:t>a</a:t>
            </a:r>
            <a:endParaRPr lang="ru-RU" sz="5400" i="1" dirty="0"/>
          </a:p>
        </p:txBody>
      </p:sp>
      <p:cxnSp>
        <p:nvCxnSpPr>
          <p:cNvPr id="6" name="Прямая со стрелкой 5"/>
          <p:cNvCxnSpPr/>
          <p:nvPr/>
        </p:nvCxnSpPr>
        <p:spPr>
          <a:xfrm>
            <a:off x="7529281" y="1077876"/>
            <a:ext cx="759853" cy="408174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 rot="7200000">
            <a:off x="3844207" y="1050395"/>
            <a:ext cx="759853" cy="408174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7921758" y="1892601"/>
            <a:ext cx="17270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/>
              <a:t>tg</a:t>
            </a:r>
            <a:r>
              <a:rPr lang="en-US" sz="3200" dirty="0" smtClean="0"/>
              <a:t> x = </a:t>
            </a:r>
            <a:r>
              <a:rPr lang="en-US" sz="3200" dirty="0"/>
              <a:t>0</a:t>
            </a:r>
            <a:endParaRPr lang="ru-RU" sz="3200" dirty="0"/>
          </a:p>
        </p:txBody>
      </p:sp>
      <p:cxnSp>
        <p:nvCxnSpPr>
          <p:cNvPr id="40" name="Прямая со стрелкой 39"/>
          <p:cNvCxnSpPr/>
          <p:nvPr/>
        </p:nvCxnSpPr>
        <p:spPr>
          <a:xfrm>
            <a:off x="8644439" y="2381660"/>
            <a:ext cx="0" cy="396000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8091388" y="2809347"/>
            <a:ext cx="15479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 x =</a:t>
            </a:r>
            <a:r>
              <a:rPr lang="el-GR" sz="3200" dirty="0" smtClean="0"/>
              <a:t>π</a:t>
            </a:r>
            <a:r>
              <a:rPr lang="en-US" sz="3200" dirty="0" smtClean="0"/>
              <a:t>n</a:t>
            </a:r>
            <a:endParaRPr lang="ru-RU" sz="3200" dirty="0"/>
          </a:p>
        </p:txBody>
      </p:sp>
      <p:sp>
        <p:nvSpPr>
          <p:cNvPr id="47" name="TextBox 46"/>
          <p:cNvSpPr txBox="1"/>
          <p:nvPr/>
        </p:nvSpPr>
        <p:spPr>
          <a:xfrm>
            <a:off x="7380312" y="3296671"/>
            <a:ext cx="303136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chemeClr val="accent1">
                    <a:lumMod val="50000"/>
                  </a:schemeClr>
                </a:solidFill>
              </a:rPr>
              <a:t>частный случай</a:t>
            </a:r>
            <a:endParaRPr lang="ru-RU" sz="3200" dirty="0">
              <a:solidFill>
                <a:schemeClr val="accent1">
                  <a:lumMod val="50000"/>
                </a:schemeClr>
              </a:solidFill>
            </a:endParaRPr>
          </a:p>
        </p:txBody>
      </p:sp>
      <p:grpSp>
        <p:nvGrpSpPr>
          <p:cNvPr id="55" name="Группа 54"/>
          <p:cNvGrpSpPr/>
          <p:nvPr/>
        </p:nvGrpSpPr>
        <p:grpSpPr>
          <a:xfrm>
            <a:off x="2092977" y="1449698"/>
            <a:ext cx="1913721" cy="859667"/>
            <a:chOff x="907301" y="1906625"/>
            <a:chExt cx="1913721" cy="859667"/>
          </a:xfrm>
        </p:grpSpPr>
        <p:cxnSp>
          <p:nvCxnSpPr>
            <p:cNvPr id="14" name="Прямая со стрелкой 13"/>
            <p:cNvCxnSpPr/>
            <p:nvPr/>
          </p:nvCxnSpPr>
          <p:spPr>
            <a:xfrm>
              <a:off x="926756" y="2250533"/>
              <a:ext cx="0" cy="515759"/>
            </a:xfrm>
            <a:prstGeom prst="straightConnector1">
              <a:avLst/>
            </a:prstGeom>
            <a:ln w="5715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0" name="Прямая соединительная линия 49"/>
            <p:cNvCxnSpPr/>
            <p:nvPr/>
          </p:nvCxnSpPr>
          <p:spPr>
            <a:xfrm flipH="1">
              <a:off x="2060664" y="1906625"/>
              <a:ext cx="760358" cy="0"/>
            </a:xfrm>
            <a:prstGeom prst="line">
              <a:avLst/>
            </a:prstGeom>
            <a:ln w="571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2" name="Прямая соединительная линия 51"/>
            <p:cNvCxnSpPr/>
            <p:nvPr/>
          </p:nvCxnSpPr>
          <p:spPr>
            <a:xfrm flipH="1">
              <a:off x="2079241" y="1933723"/>
              <a:ext cx="0" cy="343901"/>
            </a:xfrm>
            <a:prstGeom prst="line">
              <a:avLst/>
            </a:prstGeom>
            <a:ln w="571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3" name="Прямая соединительная линия 52"/>
            <p:cNvCxnSpPr/>
            <p:nvPr/>
          </p:nvCxnSpPr>
          <p:spPr>
            <a:xfrm flipV="1">
              <a:off x="907301" y="2234121"/>
              <a:ext cx="1800000" cy="0"/>
            </a:xfrm>
            <a:prstGeom prst="line">
              <a:avLst/>
            </a:prstGeom>
            <a:ln w="571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4" name="Прямая со стрелкой 53"/>
            <p:cNvCxnSpPr/>
            <p:nvPr/>
          </p:nvCxnSpPr>
          <p:spPr>
            <a:xfrm>
              <a:off x="2693948" y="2247293"/>
              <a:ext cx="0" cy="515759"/>
            </a:xfrm>
            <a:prstGeom prst="straightConnector1">
              <a:avLst/>
            </a:prstGeom>
            <a:ln w="5715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6" name="TextBox 55"/>
          <p:cNvSpPr txBox="1"/>
          <p:nvPr/>
        </p:nvSpPr>
        <p:spPr>
          <a:xfrm>
            <a:off x="1639943" y="2389364"/>
            <a:ext cx="9646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/>
              <a:t>a</a:t>
            </a:r>
            <a:r>
              <a:rPr lang="en-US" sz="3200" dirty="0" smtClean="0"/>
              <a:t>&gt;0</a:t>
            </a:r>
            <a:endParaRPr lang="ru-RU" sz="3200" dirty="0"/>
          </a:p>
        </p:txBody>
      </p:sp>
      <p:sp>
        <p:nvSpPr>
          <p:cNvPr id="57" name="TextBox 56"/>
          <p:cNvSpPr txBox="1"/>
          <p:nvPr/>
        </p:nvSpPr>
        <p:spPr>
          <a:xfrm>
            <a:off x="3796243" y="2366669"/>
            <a:ext cx="9646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 smtClean="0"/>
              <a:t>a</a:t>
            </a:r>
            <a:r>
              <a:rPr lang="en-US" sz="3200" dirty="0" smtClean="0"/>
              <a:t>&lt;0</a:t>
            </a:r>
            <a:endParaRPr lang="ru-RU" sz="3200" dirty="0"/>
          </a:p>
        </p:txBody>
      </p:sp>
      <p:cxnSp>
        <p:nvCxnSpPr>
          <p:cNvPr id="58" name="Прямая со стрелкой 57"/>
          <p:cNvCxnSpPr/>
          <p:nvPr/>
        </p:nvCxnSpPr>
        <p:spPr>
          <a:xfrm>
            <a:off x="1705373" y="2916473"/>
            <a:ext cx="0" cy="515759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9" name="Прямая со стрелкой 58"/>
          <p:cNvCxnSpPr/>
          <p:nvPr/>
        </p:nvCxnSpPr>
        <p:spPr>
          <a:xfrm flipH="1">
            <a:off x="3427119" y="3143551"/>
            <a:ext cx="3008" cy="1557168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6" name="TextBox 65"/>
          <p:cNvSpPr txBox="1"/>
          <p:nvPr/>
        </p:nvSpPr>
        <p:spPr>
          <a:xfrm>
            <a:off x="860867" y="4266109"/>
            <a:ext cx="100684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или</a:t>
            </a:r>
            <a:endParaRPr lang="ru-RU" sz="3200" dirty="0"/>
          </a:p>
        </p:txBody>
      </p:sp>
      <p:sp>
        <p:nvSpPr>
          <p:cNvPr id="73" name="TextBox 72"/>
          <p:cNvSpPr txBox="1"/>
          <p:nvPr/>
        </p:nvSpPr>
        <p:spPr>
          <a:xfrm>
            <a:off x="4670868" y="5126596"/>
            <a:ext cx="100684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или</a:t>
            </a:r>
            <a:endParaRPr lang="ru-RU" sz="3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6" name="TextBox 75"/>
              <p:cNvSpPr txBox="1"/>
              <p:nvPr/>
            </p:nvSpPr>
            <p:spPr>
              <a:xfrm>
                <a:off x="3413860" y="6057751"/>
                <a:ext cx="4507898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 smtClean="0"/>
                  <a:t>x=</a:t>
                </a:r>
                <a:r>
                  <a:rPr lang="ru-RU" sz="3200" dirty="0" smtClean="0"/>
                  <a:t> </a:t>
                </a:r>
                <a14:m>
                  <m:oMath xmlns:m="http://schemas.openxmlformats.org/officeDocument/2006/math">
                    <m:r>
                      <a:rPr lang="ru-RU" sz="3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lang="ru-RU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m:rPr>
                        <m:sty m:val="p"/>
                      </m:rPr>
                      <a:rPr lang="el-GR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π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m:rPr>
                        <m:sty m:val="p"/>
                      </m:rPr>
                      <a:rPr lang="en-US" sz="320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a</m:t>
                    </m:r>
                  </m:oMath>
                </a14:m>
                <a:r>
                  <a:rPr lang="en-US" sz="3200" dirty="0" smtClean="0"/>
                  <a:t>rctg|</a:t>
                </a:r>
                <a:r>
                  <a:rPr lang="en-US" sz="3200" i="1" dirty="0" smtClean="0"/>
                  <a:t>a</a:t>
                </a:r>
                <a:r>
                  <a:rPr lang="en-US" sz="3200" dirty="0" smtClean="0"/>
                  <a:t>|)+2</a:t>
                </a:r>
                <a:r>
                  <a:rPr lang="el-GR" sz="3200" dirty="0" smtClean="0"/>
                  <a:t>π</a:t>
                </a:r>
                <a:r>
                  <a:rPr lang="en-US" sz="3200" dirty="0" smtClean="0"/>
                  <a:t>n</a:t>
                </a:r>
                <a:endParaRPr lang="ru-RU" sz="3200" i="1" dirty="0"/>
              </a:p>
            </p:txBody>
          </p:sp>
        </mc:Choice>
        <mc:Fallback xmlns="">
          <p:sp>
            <p:nvSpPr>
              <p:cNvPr id="76" name="TextBox 7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3860" y="6057751"/>
                <a:ext cx="4507898" cy="584775"/>
              </a:xfrm>
              <a:prstGeom prst="rect">
                <a:avLst/>
              </a:prstGeom>
              <a:blipFill rotWithShape="0">
                <a:blip r:embed="rId6"/>
                <a:stretch>
                  <a:fillRect l="-3378" t="-12500" b="-3437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9" name="Левая круглая скобка 78"/>
          <p:cNvSpPr/>
          <p:nvPr/>
        </p:nvSpPr>
        <p:spPr>
          <a:xfrm>
            <a:off x="101464" y="4870337"/>
            <a:ext cx="248732" cy="817660"/>
          </a:xfrm>
          <a:prstGeom prst="leftBracket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80" name="Левая круглая скобка 79"/>
          <p:cNvSpPr/>
          <p:nvPr/>
        </p:nvSpPr>
        <p:spPr>
          <a:xfrm>
            <a:off x="3386172" y="5766495"/>
            <a:ext cx="248732" cy="817660"/>
          </a:xfrm>
          <a:prstGeom prst="leftBracket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accent1">
                  <a:lumMod val="50000"/>
                </a:schemeClr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1" name="TextBox 80"/>
              <p:cNvSpPr txBox="1"/>
              <p:nvPr/>
            </p:nvSpPr>
            <p:spPr>
              <a:xfrm>
                <a:off x="9396261" y="4993106"/>
                <a:ext cx="2443292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7200" dirty="0" smtClean="0"/>
                  <a:t>n </a:t>
                </a:r>
                <a14:m>
                  <m:oMath xmlns:m="http://schemas.openxmlformats.org/officeDocument/2006/math">
                    <m:r>
                      <a:rPr lang="en-US" sz="7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en-US" sz="7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𝑍</m:t>
                    </m:r>
                  </m:oMath>
                </a14:m>
                <a:endParaRPr lang="ru-RU" sz="7200" dirty="0"/>
              </a:p>
            </p:txBody>
          </p:sp>
        </mc:Choice>
        <mc:Fallback xmlns="">
          <p:sp>
            <p:nvSpPr>
              <p:cNvPr id="81" name="TextBox 8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96261" y="4993106"/>
                <a:ext cx="2443292" cy="1200329"/>
              </a:xfrm>
              <a:prstGeom prst="rect">
                <a:avLst/>
              </a:prstGeom>
              <a:blipFill rotWithShape="0">
                <a:blip r:embed="rId7"/>
                <a:stretch>
                  <a:fillRect l="-18703" t="-19289" b="-4111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2" name="Скругленный прямоугольник 71"/>
          <p:cNvSpPr/>
          <p:nvPr/>
        </p:nvSpPr>
        <p:spPr>
          <a:xfrm>
            <a:off x="29714" y="4773062"/>
            <a:ext cx="2997800" cy="1005169"/>
          </a:xfrm>
          <a:prstGeom prst="roundRect">
            <a:avLst/>
          </a:prstGeom>
          <a:solidFill>
            <a:srgbClr val="FF66F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8" name="Скругленный прямоугольник 77"/>
          <p:cNvSpPr/>
          <p:nvPr/>
        </p:nvSpPr>
        <p:spPr>
          <a:xfrm>
            <a:off x="3173538" y="5643979"/>
            <a:ext cx="4646197" cy="935474"/>
          </a:xfrm>
          <a:prstGeom prst="roundRect">
            <a:avLst/>
          </a:prstGeom>
          <a:solidFill>
            <a:srgbClr val="66FF66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3766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8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26" presetClass="emph" presetSubtype="0" repeatCount="3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2" dur="500" tmFilter="0, 0; .2, .5; .8, .5; 1, 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3" dur="250" autoRev="1" fill="hold"/>
                                        <p:tgtEl>
                                          <p:spTgt spid="8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" grpId="0"/>
      <p:bldP spid="62" grpId="0"/>
      <p:bldP spid="65" grpId="0" animBg="1"/>
      <p:bldP spid="70" grpId="0"/>
      <p:bldP spid="61" grpId="0"/>
      <p:bldP spid="64" grpId="0" animBg="1"/>
      <p:bldP spid="46" grpId="0" animBg="1"/>
      <p:bldP spid="71" grpId="0"/>
      <p:bldP spid="4" grpId="0"/>
      <p:bldP spid="37" grpId="0"/>
      <p:bldP spid="43" grpId="0"/>
      <p:bldP spid="47" grpId="0"/>
      <p:bldP spid="56" grpId="0"/>
      <p:bldP spid="57" grpId="0"/>
      <p:bldP spid="66" grpId="0"/>
      <p:bldP spid="73" grpId="0"/>
      <p:bldP spid="76" grpId="0"/>
      <p:bldP spid="79" grpId="0" animBg="1"/>
      <p:bldP spid="80" grpId="0" animBg="1"/>
      <p:bldP spid="81" grpId="0"/>
      <p:bldP spid="81" grpId="1"/>
      <p:bldP spid="72" grpId="0" animBg="1"/>
      <p:bldP spid="7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76" name="TextBox 75"/>
              <p:cNvSpPr txBox="1"/>
              <p:nvPr/>
            </p:nvSpPr>
            <p:spPr>
              <a:xfrm>
                <a:off x="3413860" y="6057751"/>
                <a:ext cx="4507898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 smtClean="0"/>
                  <a:t>x=</a:t>
                </a:r>
                <a:r>
                  <a:rPr lang="ru-RU" sz="3200" dirty="0" smtClean="0"/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π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m:rPr>
                        <m:sty m:val="p"/>
                      </m:rPr>
                      <a:rPr lang="en-US" sz="320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a</m:t>
                    </m:r>
                  </m:oMath>
                </a14:m>
                <a:r>
                  <a:rPr lang="en-US" sz="3200" dirty="0" smtClean="0"/>
                  <a:t>rcctg|</a:t>
                </a:r>
                <a:r>
                  <a:rPr lang="en-US" sz="3200" i="1" dirty="0" smtClean="0"/>
                  <a:t>a</a:t>
                </a:r>
                <a:r>
                  <a:rPr lang="en-US" sz="3200" dirty="0" smtClean="0"/>
                  <a:t>|+2</a:t>
                </a:r>
                <a:r>
                  <a:rPr lang="el-GR" sz="3200" dirty="0" smtClean="0"/>
                  <a:t>π</a:t>
                </a:r>
                <a:r>
                  <a:rPr lang="en-US" sz="3200" dirty="0" smtClean="0"/>
                  <a:t>n</a:t>
                </a:r>
                <a:endParaRPr lang="ru-RU" sz="3200" i="1" dirty="0"/>
              </a:p>
            </p:txBody>
          </p:sp>
        </mc:Choice>
        <mc:Fallback xmlns="">
          <p:sp>
            <p:nvSpPr>
              <p:cNvPr id="76" name="TextBox 7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3860" y="6057751"/>
                <a:ext cx="4507898" cy="584775"/>
              </a:xfrm>
              <a:prstGeom prst="rect">
                <a:avLst/>
              </a:prstGeom>
              <a:blipFill rotWithShape="0">
                <a:blip r:embed="rId2"/>
                <a:stretch>
                  <a:fillRect l="-3378" t="-12500" b="-3437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3869845" y="4741272"/>
                <a:ext cx="3893363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 smtClean="0"/>
                  <a:t>x=</a:t>
                </a:r>
                <a14:m>
                  <m:oMath xmlns:m="http://schemas.openxmlformats.org/officeDocument/2006/math">
                    <m:r>
                      <a:rPr lang="en-US" sz="3200" b="0" i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l-GR" sz="32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π</m:t>
                    </m:r>
                    <m:r>
                      <a:rPr lang="en-US" sz="32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lang="en-US" sz="32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320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a</m:t>
                    </m:r>
                  </m:oMath>
                </a14:m>
                <a:r>
                  <a:rPr lang="en-US" sz="3200" dirty="0" smtClean="0"/>
                  <a:t>rcctg|</a:t>
                </a:r>
                <a:r>
                  <a:rPr lang="en-US" sz="3200" i="1" dirty="0" smtClean="0"/>
                  <a:t>a</a:t>
                </a:r>
                <a:r>
                  <a:rPr lang="en-US" sz="3200" dirty="0" smtClean="0"/>
                  <a:t>|+</a:t>
                </a:r>
                <a:r>
                  <a:rPr lang="el-GR" sz="3200" dirty="0" smtClean="0"/>
                  <a:t>π</a:t>
                </a:r>
                <a:r>
                  <a:rPr lang="en-US" sz="3200" dirty="0" smtClean="0"/>
                  <a:t>n</a:t>
                </a:r>
                <a:endParaRPr lang="ru-RU" sz="3200" i="1" dirty="0"/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69845" y="4741272"/>
                <a:ext cx="3893363" cy="584775"/>
              </a:xfrm>
              <a:prstGeom prst="rect">
                <a:avLst/>
              </a:prstGeom>
              <a:blipFill rotWithShape="0">
                <a:blip r:embed="rId3"/>
                <a:stretch>
                  <a:fillRect l="-4075" t="-12500" b="-3437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5" name="Скругленный прямоугольник 64"/>
          <p:cNvSpPr/>
          <p:nvPr/>
        </p:nvSpPr>
        <p:spPr>
          <a:xfrm>
            <a:off x="3293640" y="4738071"/>
            <a:ext cx="4282598" cy="586897"/>
          </a:xfrm>
          <a:prstGeom prst="roundRect">
            <a:avLst/>
          </a:prstGeom>
          <a:solidFill>
            <a:srgbClr val="66FF66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Box 69"/>
              <p:cNvSpPr txBox="1"/>
              <p:nvPr/>
            </p:nvSpPr>
            <p:spPr>
              <a:xfrm>
                <a:off x="98222" y="4700719"/>
                <a:ext cx="3019847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 smtClean="0"/>
                  <a:t>x=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a</m:t>
                    </m:r>
                  </m:oMath>
                </a14:m>
                <a:r>
                  <a:rPr lang="en-US" sz="3200" dirty="0" smtClean="0"/>
                  <a:t>rcctg</a:t>
                </a:r>
                <a:r>
                  <a:rPr lang="en-US" sz="3200" i="1" dirty="0" smtClean="0"/>
                  <a:t>a</a:t>
                </a:r>
                <a:r>
                  <a:rPr lang="en-US" sz="3200" dirty="0" smtClean="0"/>
                  <a:t>+2</a:t>
                </a:r>
                <a:r>
                  <a:rPr lang="el-GR" sz="3200" dirty="0" smtClean="0"/>
                  <a:t>π</a:t>
                </a:r>
                <a:r>
                  <a:rPr lang="en-US" sz="3200" dirty="0" smtClean="0"/>
                  <a:t>n</a:t>
                </a:r>
                <a:endParaRPr lang="ru-RU" sz="3200" i="1" dirty="0"/>
              </a:p>
            </p:txBody>
          </p:sp>
        </mc:Choice>
        <mc:Fallback xmlns="">
          <p:sp>
            <p:nvSpPr>
              <p:cNvPr id="70" name="TextBox 6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222" y="4700719"/>
                <a:ext cx="3019847" cy="584775"/>
              </a:xfrm>
              <a:prstGeom prst="rect">
                <a:avLst/>
              </a:prstGeom>
              <a:blipFill rotWithShape="0">
                <a:blip r:embed="rId4"/>
                <a:stretch>
                  <a:fillRect l="-5051" t="-12500" b="-3437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1" name="TextBox 60"/>
          <p:cNvSpPr txBox="1"/>
          <p:nvPr/>
        </p:nvSpPr>
        <p:spPr>
          <a:xfrm>
            <a:off x="301714" y="3390957"/>
            <a:ext cx="34945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x=</a:t>
            </a:r>
            <a:r>
              <a:rPr lang="en-US" sz="3200" dirty="0" err="1" smtClean="0"/>
              <a:t>arcctg</a:t>
            </a:r>
            <a:r>
              <a:rPr lang="en-US" sz="3200" i="1" dirty="0" err="1" smtClean="0"/>
              <a:t>a</a:t>
            </a:r>
            <a:r>
              <a:rPr lang="en-US" sz="3200" dirty="0" smtClean="0"/>
              <a:t>+</a:t>
            </a:r>
            <a:r>
              <a:rPr lang="el-GR" sz="3200" dirty="0" smtClean="0"/>
              <a:t>π</a:t>
            </a:r>
            <a:r>
              <a:rPr lang="en-US" sz="3200" dirty="0" smtClean="0"/>
              <a:t>n</a:t>
            </a:r>
            <a:endParaRPr lang="ru-RU" sz="3200" i="1" dirty="0"/>
          </a:p>
        </p:txBody>
      </p:sp>
      <p:sp>
        <p:nvSpPr>
          <p:cNvPr id="64" name="Скругленный прямоугольник 63"/>
          <p:cNvSpPr/>
          <p:nvPr/>
        </p:nvSpPr>
        <p:spPr>
          <a:xfrm>
            <a:off x="301714" y="3471589"/>
            <a:ext cx="2725800" cy="505566"/>
          </a:xfrm>
          <a:prstGeom prst="roundRect">
            <a:avLst/>
          </a:prstGeom>
          <a:solidFill>
            <a:srgbClr val="FF66F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4" name="TextBox 73"/>
              <p:cNvSpPr txBox="1"/>
              <p:nvPr/>
            </p:nvSpPr>
            <p:spPr>
              <a:xfrm>
                <a:off x="3427119" y="5646024"/>
                <a:ext cx="4376739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 smtClean="0"/>
                  <a:t>x=  </a:t>
                </a:r>
                <a14:m>
                  <m:oMath xmlns:m="http://schemas.openxmlformats.org/officeDocument/2006/math">
                    <m:r>
                      <a:rPr lang="en-US" sz="3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320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a</m:t>
                    </m:r>
                  </m:oMath>
                </a14:m>
                <a:r>
                  <a:rPr lang="en-US" sz="3200" dirty="0" smtClean="0"/>
                  <a:t>rcctg|</a:t>
                </a:r>
                <a:r>
                  <a:rPr lang="en-US" sz="3200" i="1" dirty="0" smtClean="0"/>
                  <a:t>a</a:t>
                </a:r>
                <a:r>
                  <a:rPr lang="en-US" sz="3200" dirty="0" smtClean="0"/>
                  <a:t>|+2</a:t>
                </a:r>
                <a:r>
                  <a:rPr lang="el-GR" sz="3200" dirty="0" smtClean="0"/>
                  <a:t>π</a:t>
                </a:r>
                <a:r>
                  <a:rPr lang="en-US" sz="3200" dirty="0" smtClean="0"/>
                  <a:t>n</a:t>
                </a:r>
                <a:endParaRPr lang="ru-RU" sz="3200" i="1" dirty="0"/>
              </a:p>
            </p:txBody>
          </p:sp>
        </mc:Choice>
        <mc:Fallback xmlns="">
          <p:sp>
            <p:nvSpPr>
              <p:cNvPr id="74" name="TextBox 7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7119" y="5646024"/>
                <a:ext cx="4376739" cy="584775"/>
              </a:xfrm>
              <a:prstGeom prst="rect">
                <a:avLst/>
              </a:prstGeom>
              <a:blipFill rotWithShape="0">
                <a:blip r:embed="rId5"/>
                <a:stretch>
                  <a:fillRect l="-3482" t="-12500" b="-3437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Box 70"/>
              <p:cNvSpPr txBox="1"/>
              <p:nvPr/>
            </p:nvSpPr>
            <p:spPr>
              <a:xfrm>
                <a:off x="95462" y="5161412"/>
                <a:ext cx="3144686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 smtClean="0"/>
                  <a:t>x=</a:t>
                </a:r>
                <a:r>
                  <a:rPr lang="el-GR" sz="3200" dirty="0" smtClean="0"/>
                  <a:t>π</a:t>
                </a:r>
                <a:r>
                  <a:rPr lang="en-US" sz="3200" dirty="0"/>
                  <a:t>+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a</m:t>
                    </m:r>
                  </m:oMath>
                </a14:m>
                <a:r>
                  <a:rPr lang="en-US" sz="3200" dirty="0" smtClean="0"/>
                  <a:t>rcctg</a:t>
                </a:r>
                <a:r>
                  <a:rPr lang="en-US" sz="3200" i="1" dirty="0" smtClean="0"/>
                  <a:t>a</a:t>
                </a:r>
                <a:r>
                  <a:rPr lang="en-US" sz="3200" dirty="0" smtClean="0"/>
                  <a:t>+2</a:t>
                </a:r>
                <a:r>
                  <a:rPr lang="el-GR" sz="3200" dirty="0" smtClean="0"/>
                  <a:t>π</a:t>
                </a:r>
                <a:r>
                  <a:rPr lang="en-US" sz="3200" dirty="0" smtClean="0"/>
                  <a:t>n</a:t>
                </a:r>
                <a:endParaRPr lang="ru-RU" sz="3200" i="1" dirty="0"/>
              </a:p>
            </p:txBody>
          </p:sp>
        </mc:Choice>
        <mc:Fallback xmlns="">
          <p:sp>
            <p:nvSpPr>
              <p:cNvPr id="71" name="TextBox 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462" y="5161412"/>
                <a:ext cx="3144686" cy="584775"/>
              </a:xfrm>
              <a:prstGeom prst="rect">
                <a:avLst/>
              </a:prstGeom>
              <a:blipFill rotWithShape="0">
                <a:blip r:embed="rId6"/>
                <a:stretch>
                  <a:fillRect l="-5039" t="-12500" r="-1744" b="-3437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4803820" y="154546"/>
            <a:ext cx="275607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err="1" smtClean="0"/>
              <a:t>ctgx</a:t>
            </a:r>
            <a:r>
              <a:rPr lang="en-US" sz="5400" dirty="0" smtClean="0"/>
              <a:t> = </a:t>
            </a:r>
            <a:r>
              <a:rPr lang="en-US" sz="5400" i="1" dirty="0" smtClean="0"/>
              <a:t>a</a:t>
            </a:r>
            <a:endParaRPr lang="ru-RU" sz="5400" i="1" dirty="0"/>
          </a:p>
        </p:txBody>
      </p:sp>
      <p:cxnSp>
        <p:nvCxnSpPr>
          <p:cNvPr id="6" name="Прямая со стрелкой 5"/>
          <p:cNvCxnSpPr/>
          <p:nvPr/>
        </p:nvCxnSpPr>
        <p:spPr>
          <a:xfrm>
            <a:off x="7529281" y="1077876"/>
            <a:ext cx="759853" cy="408174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 rot="7200000">
            <a:off x="3844207" y="1050395"/>
            <a:ext cx="759853" cy="408174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7921758" y="1892601"/>
            <a:ext cx="17270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/>
              <a:t>ctg</a:t>
            </a:r>
            <a:r>
              <a:rPr lang="en-US" sz="3200" dirty="0" smtClean="0"/>
              <a:t> x = </a:t>
            </a:r>
            <a:r>
              <a:rPr lang="en-US" sz="3200" dirty="0"/>
              <a:t>0</a:t>
            </a:r>
            <a:endParaRPr lang="ru-RU" sz="3200" dirty="0"/>
          </a:p>
        </p:txBody>
      </p:sp>
      <p:cxnSp>
        <p:nvCxnSpPr>
          <p:cNvPr id="40" name="Прямая со стрелкой 39"/>
          <p:cNvCxnSpPr/>
          <p:nvPr/>
        </p:nvCxnSpPr>
        <p:spPr>
          <a:xfrm>
            <a:off x="8644439" y="2381660"/>
            <a:ext cx="0" cy="396000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7710388" y="2714097"/>
            <a:ext cx="232028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 x =</a:t>
            </a:r>
            <a:r>
              <a:rPr lang="el-GR" sz="3200" dirty="0" smtClean="0"/>
              <a:t>π</a:t>
            </a:r>
            <a:r>
              <a:rPr lang="en-US" sz="3200" dirty="0" smtClean="0"/>
              <a:t>/2+</a:t>
            </a:r>
            <a:r>
              <a:rPr lang="el-GR" sz="3200" dirty="0" smtClean="0"/>
              <a:t>π</a:t>
            </a:r>
            <a:r>
              <a:rPr lang="en-US" sz="3200" dirty="0" smtClean="0"/>
              <a:t>n</a:t>
            </a:r>
            <a:endParaRPr lang="ru-RU" sz="3200" dirty="0"/>
          </a:p>
        </p:txBody>
      </p:sp>
      <p:sp>
        <p:nvSpPr>
          <p:cNvPr id="47" name="TextBox 46"/>
          <p:cNvSpPr txBox="1"/>
          <p:nvPr/>
        </p:nvSpPr>
        <p:spPr>
          <a:xfrm>
            <a:off x="7380312" y="3296671"/>
            <a:ext cx="303136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chemeClr val="accent1">
                    <a:lumMod val="50000"/>
                  </a:schemeClr>
                </a:solidFill>
              </a:rPr>
              <a:t>частный случай</a:t>
            </a:r>
            <a:endParaRPr lang="ru-RU" sz="3200" dirty="0">
              <a:solidFill>
                <a:schemeClr val="accent1">
                  <a:lumMod val="50000"/>
                </a:schemeClr>
              </a:solidFill>
            </a:endParaRPr>
          </a:p>
        </p:txBody>
      </p:sp>
      <p:grpSp>
        <p:nvGrpSpPr>
          <p:cNvPr id="55" name="Группа 54"/>
          <p:cNvGrpSpPr/>
          <p:nvPr/>
        </p:nvGrpSpPr>
        <p:grpSpPr>
          <a:xfrm>
            <a:off x="2092977" y="1449698"/>
            <a:ext cx="1913721" cy="859667"/>
            <a:chOff x="907301" y="1906625"/>
            <a:chExt cx="1913721" cy="859667"/>
          </a:xfrm>
        </p:grpSpPr>
        <p:cxnSp>
          <p:nvCxnSpPr>
            <p:cNvPr id="14" name="Прямая со стрелкой 13"/>
            <p:cNvCxnSpPr/>
            <p:nvPr/>
          </p:nvCxnSpPr>
          <p:spPr>
            <a:xfrm>
              <a:off x="926756" y="2250533"/>
              <a:ext cx="0" cy="515759"/>
            </a:xfrm>
            <a:prstGeom prst="straightConnector1">
              <a:avLst/>
            </a:prstGeom>
            <a:ln w="5715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0" name="Прямая соединительная линия 49"/>
            <p:cNvCxnSpPr/>
            <p:nvPr/>
          </p:nvCxnSpPr>
          <p:spPr>
            <a:xfrm flipH="1">
              <a:off x="2060664" y="1906625"/>
              <a:ext cx="760358" cy="0"/>
            </a:xfrm>
            <a:prstGeom prst="line">
              <a:avLst/>
            </a:prstGeom>
            <a:ln w="571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2" name="Прямая соединительная линия 51"/>
            <p:cNvCxnSpPr/>
            <p:nvPr/>
          </p:nvCxnSpPr>
          <p:spPr>
            <a:xfrm flipH="1">
              <a:off x="2079241" y="1933723"/>
              <a:ext cx="0" cy="343901"/>
            </a:xfrm>
            <a:prstGeom prst="line">
              <a:avLst/>
            </a:prstGeom>
            <a:ln w="571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3" name="Прямая соединительная линия 52"/>
            <p:cNvCxnSpPr/>
            <p:nvPr/>
          </p:nvCxnSpPr>
          <p:spPr>
            <a:xfrm flipV="1">
              <a:off x="907301" y="2234121"/>
              <a:ext cx="1800000" cy="0"/>
            </a:xfrm>
            <a:prstGeom prst="line">
              <a:avLst/>
            </a:prstGeom>
            <a:ln w="571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4" name="Прямая со стрелкой 53"/>
            <p:cNvCxnSpPr/>
            <p:nvPr/>
          </p:nvCxnSpPr>
          <p:spPr>
            <a:xfrm>
              <a:off x="2693948" y="2247293"/>
              <a:ext cx="0" cy="515759"/>
            </a:xfrm>
            <a:prstGeom prst="straightConnector1">
              <a:avLst/>
            </a:prstGeom>
            <a:ln w="5715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6" name="TextBox 55"/>
          <p:cNvSpPr txBox="1"/>
          <p:nvPr/>
        </p:nvSpPr>
        <p:spPr>
          <a:xfrm>
            <a:off x="1639943" y="2389364"/>
            <a:ext cx="9646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/>
              <a:t>a</a:t>
            </a:r>
            <a:r>
              <a:rPr lang="en-US" sz="3200" dirty="0" smtClean="0"/>
              <a:t>&gt;0</a:t>
            </a:r>
            <a:endParaRPr lang="ru-RU" sz="3200" dirty="0"/>
          </a:p>
        </p:txBody>
      </p:sp>
      <p:sp>
        <p:nvSpPr>
          <p:cNvPr id="57" name="TextBox 56"/>
          <p:cNvSpPr txBox="1"/>
          <p:nvPr/>
        </p:nvSpPr>
        <p:spPr>
          <a:xfrm>
            <a:off x="3796243" y="2366669"/>
            <a:ext cx="9646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 smtClean="0"/>
              <a:t>a</a:t>
            </a:r>
            <a:r>
              <a:rPr lang="en-US" sz="3200" dirty="0" smtClean="0"/>
              <a:t>&lt;0</a:t>
            </a:r>
            <a:endParaRPr lang="ru-RU" sz="3200" dirty="0"/>
          </a:p>
        </p:txBody>
      </p:sp>
      <p:cxnSp>
        <p:nvCxnSpPr>
          <p:cNvPr id="58" name="Прямая со стрелкой 57"/>
          <p:cNvCxnSpPr/>
          <p:nvPr/>
        </p:nvCxnSpPr>
        <p:spPr>
          <a:xfrm>
            <a:off x="1705373" y="2916473"/>
            <a:ext cx="0" cy="515759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9" name="Прямая со стрелкой 58"/>
          <p:cNvCxnSpPr/>
          <p:nvPr/>
        </p:nvCxnSpPr>
        <p:spPr>
          <a:xfrm flipH="1">
            <a:off x="3427119" y="3143551"/>
            <a:ext cx="3008" cy="1557168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6" name="TextBox 65"/>
          <p:cNvSpPr txBox="1"/>
          <p:nvPr/>
        </p:nvSpPr>
        <p:spPr>
          <a:xfrm>
            <a:off x="860867" y="4266109"/>
            <a:ext cx="100684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или</a:t>
            </a:r>
            <a:endParaRPr lang="ru-RU" sz="3200" dirty="0"/>
          </a:p>
        </p:txBody>
      </p:sp>
      <p:sp>
        <p:nvSpPr>
          <p:cNvPr id="73" name="TextBox 72"/>
          <p:cNvSpPr txBox="1"/>
          <p:nvPr/>
        </p:nvSpPr>
        <p:spPr>
          <a:xfrm>
            <a:off x="4670868" y="5126596"/>
            <a:ext cx="100684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или</a:t>
            </a:r>
            <a:endParaRPr lang="ru-RU" sz="3200" dirty="0"/>
          </a:p>
        </p:txBody>
      </p:sp>
      <p:sp>
        <p:nvSpPr>
          <p:cNvPr id="79" name="Левая круглая скобка 78"/>
          <p:cNvSpPr/>
          <p:nvPr/>
        </p:nvSpPr>
        <p:spPr>
          <a:xfrm>
            <a:off x="101464" y="4870337"/>
            <a:ext cx="248732" cy="817660"/>
          </a:xfrm>
          <a:prstGeom prst="leftBracket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80" name="Левая круглая скобка 79"/>
          <p:cNvSpPr/>
          <p:nvPr/>
        </p:nvSpPr>
        <p:spPr>
          <a:xfrm>
            <a:off x="3386172" y="5766495"/>
            <a:ext cx="248732" cy="817660"/>
          </a:xfrm>
          <a:prstGeom prst="leftBracket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accent1">
                  <a:lumMod val="50000"/>
                </a:schemeClr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1" name="TextBox 80"/>
              <p:cNvSpPr txBox="1"/>
              <p:nvPr/>
            </p:nvSpPr>
            <p:spPr>
              <a:xfrm>
                <a:off x="9396261" y="4993106"/>
                <a:ext cx="2443292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7200" dirty="0" smtClean="0"/>
                  <a:t>n </a:t>
                </a:r>
                <a14:m>
                  <m:oMath xmlns:m="http://schemas.openxmlformats.org/officeDocument/2006/math">
                    <m:r>
                      <a:rPr lang="en-US" sz="7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en-US" sz="7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𝑍</m:t>
                    </m:r>
                  </m:oMath>
                </a14:m>
                <a:endParaRPr lang="ru-RU" sz="7200" dirty="0"/>
              </a:p>
            </p:txBody>
          </p:sp>
        </mc:Choice>
        <mc:Fallback xmlns="">
          <p:sp>
            <p:nvSpPr>
              <p:cNvPr id="81" name="TextBox 8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96261" y="4993106"/>
                <a:ext cx="2443292" cy="1200329"/>
              </a:xfrm>
              <a:prstGeom prst="rect">
                <a:avLst/>
              </a:prstGeom>
              <a:blipFill rotWithShape="0">
                <a:blip r:embed="rId7"/>
                <a:stretch>
                  <a:fillRect l="-18703" t="-19289" b="-4111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Скругленный прямоугольник 45"/>
          <p:cNvSpPr/>
          <p:nvPr/>
        </p:nvSpPr>
        <p:spPr>
          <a:xfrm>
            <a:off x="5949625" y="1789546"/>
            <a:ext cx="5892736" cy="2000013"/>
          </a:xfrm>
          <a:prstGeom prst="roundRect">
            <a:avLst/>
          </a:prstGeom>
          <a:solidFill>
            <a:srgbClr val="5B9BD5">
              <a:alpha val="3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2" name="Скругленный прямоугольник 71"/>
          <p:cNvSpPr/>
          <p:nvPr/>
        </p:nvSpPr>
        <p:spPr>
          <a:xfrm>
            <a:off x="29714" y="4773062"/>
            <a:ext cx="2997800" cy="1005169"/>
          </a:xfrm>
          <a:prstGeom prst="roundRect">
            <a:avLst/>
          </a:prstGeom>
          <a:solidFill>
            <a:srgbClr val="FF66F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8" name="Скругленный прямоугольник 77"/>
          <p:cNvSpPr/>
          <p:nvPr/>
        </p:nvSpPr>
        <p:spPr>
          <a:xfrm>
            <a:off x="3208825" y="5725948"/>
            <a:ext cx="4646197" cy="935474"/>
          </a:xfrm>
          <a:prstGeom prst="roundRect">
            <a:avLst/>
          </a:prstGeom>
          <a:solidFill>
            <a:srgbClr val="66FF66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7380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8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26" presetClass="emph" presetSubtype="0" repeatCount="3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2" dur="500" tmFilter="0, 0; .2, .5; .8, .5; 1, 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3" dur="250" autoRev="1" fill="hold"/>
                                        <p:tgtEl>
                                          <p:spTgt spid="8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" grpId="0"/>
      <p:bldP spid="62" grpId="0"/>
      <p:bldP spid="65" grpId="0" animBg="1"/>
      <p:bldP spid="70" grpId="0"/>
      <p:bldP spid="61" grpId="0"/>
      <p:bldP spid="64" grpId="0" animBg="1"/>
      <p:bldP spid="74" grpId="0"/>
      <p:bldP spid="71" grpId="0"/>
      <p:bldP spid="4" grpId="0"/>
      <p:bldP spid="37" grpId="0"/>
      <p:bldP spid="43" grpId="0"/>
      <p:bldP spid="47" grpId="0"/>
      <p:bldP spid="56" grpId="0"/>
      <p:bldP spid="57" grpId="0"/>
      <p:bldP spid="66" grpId="0"/>
      <p:bldP spid="73" grpId="0"/>
      <p:bldP spid="79" grpId="0" animBg="1"/>
      <p:bldP spid="80" grpId="0" animBg="1"/>
      <p:bldP spid="81" grpId="0"/>
      <p:bldP spid="81" grpId="1"/>
      <p:bldP spid="46" grpId="0" animBg="1"/>
      <p:bldP spid="72" grpId="0" animBg="1"/>
      <p:bldP spid="7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Прямая со стрелкой 4"/>
          <p:cNvCxnSpPr/>
          <p:nvPr/>
        </p:nvCxnSpPr>
        <p:spPr>
          <a:xfrm flipH="1" flipV="1">
            <a:off x="3200400" y="880110"/>
            <a:ext cx="11430" cy="546354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>
            <a:off x="694061" y="3745735"/>
            <a:ext cx="5420299" cy="11017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" name="Овал 7"/>
          <p:cNvSpPr/>
          <p:nvPr/>
        </p:nvSpPr>
        <p:spPr>
          <a:xfrm>
            <a:off x="1421172" y="1983041"/>
            <a:ext cx="3602515" cy="3525394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5294813" y="148590"/>
            <a:ext cx="689718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 smtClean="0"/>
              <a:t>Отметить на тригонометрической окружности области, соответствующие условиям:</a:t>
            </a:r>
            <a:endParaRPr lang="ru-RU" sz="3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7429500" y="2190750"/>
                <a:ext cx="2057400" cy="55399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360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360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ru-RU" sz="3600" b="0" i="1" smtClean="0">
                              <a:latin typeface="Cambria Math" panose="02040503050406030204" pitchFamily="18" charset="0"/>
                            </a:rPr>
                            <m:t>х</m:t>
                          </m:r>
                        </m:e>
                      </m:func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&gt;0</m:t>
                      </m:r>
                    </m:oMath>
                  </m:oMathPara>
                </a14:m>
                <a:endParaRPr lang="ru-RU" sz="3600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29500" y="2190750"/>
                <a:ext cx="2057400" cy="553998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7467600" y="2608302"/>
                <a:ext cx="2057400" cy="55399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360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36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ru-RU" sz="3600" b="0" i="1" smtClean="0">
                              <a:latin typeface="Cambria Math" panose="02040503050406030204" pitchFamily="18" charset="0"/>
                            </a:rPr>
                            <m:t>х</m:t>
                          </m:r>
                        </m:e>
                      </m:func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&gt;0</m:t>
                      </m:r>
                    </m:oMath>
                  </m:oMathPara>
                </a14:m>
                <a:endParaRPr lang="ru-RU" sz="36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67600" y="2608302"/>
                <a:ext cx="2057400" cy="553998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7353300" y="3067050"/>
                <a:ext cx="2057400" cy="55399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360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3600" b="0" i="0" smtClean="0">
                              <a:latin typeface="Cambria Math" panose="02040503050406030204" pitchFamily="18" charset="0"/>
                            </a:rPr>
                            <m:t>tg</m:t>
                          </m:r>
                        </m:fName>
                        <m:e>
                          <m:r>
                            <a:rPr lang="ru-RU" sz="3600" b="0" i="1" smtClean="0">
                              <a:latin typeface="Cambria Math" panose="02040503050406030204" pitchFamily="18" charset="0"/>
                            </a:rPr>
                            <m:t>х</m:t>
                          </m:r>
                        </m:e>
                      </m:func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&gt;0</m:t>
                      </m:r>
                    </m:oMath>
                  </m:oMathPara>
                </a14:m>
                <a:endParaRPr lang="ru-RU" sz="36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53300" y="3067050"/>
                <a:ext cx="2057400" cy="553998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7410450" y="3505200"/>
                <a:ext cx="2057400" cy="55399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360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3600" b="0" i="0" smtClean="0">
                              <a:latin typeface="Cambria Math" panose="02040503050406030204" pitchFamily="18" charset="0"/>
                            </a:rPr>
                            <m:t>ctg</m:t>
                          </m:r>
                        </m:fName>
                        <m:e>
                          <m:r>
                            <a:rPr lang="ru-RU" sz="3600" b="0" i="1" smtClean="0">
                              <a:latin typeface="Cambria Math" panose="02040503050406030204" pitchFamily="18" charset="0"/>
                            </a:rPr>
                            <m:t>х</m:t>
                          </m:r>
                        </m:e>
                      </m:func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&gt;0</m:t>
                      </m:r>
                    </m:oMath>
                  </m:oMathPara>
                </a14:m>
                <a:endParaRPr lang="ru-RU" sz="36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10450" y="3505200"/>
                <a:ext cx="2057400" cy="553998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Полилиния 3"/>
          <p:cNvSpPr/>
          <p:nvPr/>
        </p:nvSpPr>
        <p:spPr>
          <a:xfrm>
            <a:off x="1442287" y="2005176"/>
            <a:ext cx="3581400" cy="1752600"/>
          </a:xfrm>
          <a:custGeom>
            <a:avLst/>
            <a:gdLst>
              <a:gd name="connsiteX0" fmla="*/ 3581400 w 3581400"/>
              <a:gd name="connsiteY0" fmla="*/ 1733550 h 1733550"/>
              <a:gd name="connsiteX1" fmla="*/ 0 w 3581400"/>
              <a:gd name="connsiteY1" fmla="*/ 1714500 h 1733550"/>
              <a:gd name="connsiteX2" fmla="*/ 0 w 3581400"/>
              <a:gd name="connsiteY2" fmla="*/ 1295400 h 1733550"/>
              <a:gd name="connsiteX3" fmla="*/ 190500 w 3581400"/>
              <a:gd name="connsiteY3" fmla="*/ 876300 h 1733550"/>
              <a:gd name="connsiteX4" fmla="*/ 419100 w 3581400"/>
              <a:gd name="connsiteY4" fmla="*/ 533400 h 1733550"/>
              <a:gd name="connsiteX5" fmla="*/ 742950 w 3581400"/>
              <a:gd name="connsiteY5" fmla="*/ 266700 h 1733550"/>
              <a:gd name="connsiteX6" fmla="*/ 1066800 w 3581400"/>
              <a:gd name="connsiteY6" fmla="*/ 95250 h 1733550"/>
              <a:gd name="connsiteX7" fmla="*/ 1447800 w 3581400"/>
              <a:gd name="connsiteY7" fmla="*/ 0 h 1733550"/>
              <a:gd name="connsiteX8" fmla="*/ 1943100 w 3581400"/>
              <a:gd name="connsiteY8" fmla="*/ 0 h 1733550"/>
              <a:gd name="connsiteX9" fmla="*/ 2438400 w 3581400"/>
              <a:gd name="connsiteY9" fmla="*/ 76200 h 1733550"/>
              <a:gd name="connsiteX10" fmla="*/ 2857500 w 3581400"/>
              <a:gd name="connsiteY10" fmla="*/ 304800 h 1733550"/>
              <a:gd name="connsiteX11" fmla="*/ 3276600 w 3581400"/>
              <a:gd name="connsiteY11" fmla="*/ 704850 h 1733550"/>
              <a:gd name="connsiteX12" fmla="*/ 3467100 w 3581400"/>
              <a:gd name="connsiteY12" fmla="*/ 971550 h 1733550"/>
              <a:gd name="connsiteX13" fmla="*/ 3581400 w 3581400"/>
              <a:gd name="connsiteY13" fmla="*/ 1543050 h 1733550"/>
              <a:gd name="connsiteX14" fmla="*/ 3581400 w 3581400"/>
              <a:gd name="connsiteY14" fmla="*/ 1733550 h 1733550"/>
              <a:gd name="connsiteX0" fmla="*/ 3581400 w 3581400"/>
              <a:gd name="connsiteY0" fmla="*/ 1733550 h 1733550"/>
              <a:gd name="connsiteX1" fmla="*/ 0 w 3581400"/>
              <a:gd name="connsiteY1" fmla="*/ 1714500 h 1733550"/>
              <a:gd name="connsiteX2" fmla="*/ 0 w 3581400"/>
              <a:gd name="connsiteY2" fmla="*/ 1295400 h 1733550"/>
              <a:gd name="connsiteX3" fmla="*/ 190500 w 3581400"/>
              <a:gd name="connsiteY3" fmla="*/ 876300 h 1733550"/>
              <a:gd name="connsiteX4" fmla="*/ 419100 w 3581400"/>
              <a:gd name="connsiteY4" fmla="*/ 533400 h 1733550"/>
              <a:gd name="connsiteX5" fmla="*/ 742950 w 3581400"/>
              <a:gd name="connsiteY5" fmla="*/ 266700 h 1733550"/>
              <a:gd name="connsiteX6" fmla="*/ 1066800 w 3581400"/>
              <a:gd name="connsiteY6" fmla="*/ 95250 h 1733550"/>
              <a:gd name="connsiteX7" fmla="*/ 1447800 w 3581400"/>
              <a:gd name="connsiteY7" fmla="*/ 0 h 1733550"/>
              <a:gd name="connsiteX8" fmla="*/ 1943100 w 3581400"/>
              <a:gd name="connsiteY8" fmla="*/ 0 h 1733550"/>
              <a:gd name="connsiteX9" fmla="*/ 2438400 w 3581400"/>
              <a:gd name="connsiteY9" fmla="*/ 76200 h 1733550"/>
              <a:gd name="connsiteX10" fmla="*/ 2857500 w 3581400"/>
              <a:gd name="connsiteY10" fmla="*/ 304800 h 1733550"/>
              <a:gd name="connsiteX11" fmla="*/ 3276600 w 3581400"/>
              <a:gd name="connsiteY11" fmla="*/ 704850 h 1733550"/>
              <a:gd name="connsiteX12" fmla="*/ 3448050 w 3581400"/>
              <a:gd name="connsiteY12" fmla="*/ 1028700 h 1733550"/>
              <a:gd name="connsiteX13" fmla="*/ 3581400 w 3581400"/>
              <a:gd name="connsiteY13" fmla="*/ 1543050 h 1733550"/>
              <a:gd name="connsiteX14" fmla="*/ 3581400 w 3581400"/>
              <a:gd name="connsiteY14" fmla="*/ 1733550 h 1733550"/>
              <a:gd name="connsiteX0" fmla="*/ 3581400 w 3581400"/>
              <a:gd name="connsiteY0" fmla="*/ 1752600 h 1752600"/>
              <a:gd name="connsiteX1" fmla="*/ 0 w 3581400"/>
              <a:gd name="connsiteY1" fmla="*/ 1733550 h 1752600"/>
              <a:gd name="connsiteX2" fmla="*/ 0 w 3581400"/>
              <a:gd name="connsiteY2" fmla="*/ 1314450 h 1752600"/>
              <a:gd name="connsiteX3" fmla="*/ 190500 w 3581400"/>
              <a:gd name="connsiteY3" fmla="*/ 895350 h 1752600"/>
              <a:gd name="connsiteX4" fmla="*/ 419100 w 3581400"/>
              <a:gd name="connsiteY4" fmla="*/ 552450 h 1752600"/>
              <a:gd name="connsiteX5" fmla="*/ 742950 w 3581400"/>
              <a:gd name="connsiteY5" fmla="*/ 285750 h 1752600"/>
              <a:gd name="connsiteX6" fmla="*/ 1066800 w 3581400"/>
              <a:gd name="connsiteY6" fmla="*/ 114300 h 1752600"/>
              <a:gd name="connsiteX7" fmla="*/ 1447800 w 3581400"/>
              <a:gd name="connsiteY7" fmla="*/ 19050 h 1752600"/>
              <a:gd name="connsiteX8" fmla="*/ 1962150 w 3581400"/>
              <a:gd name="connsiteY8" fmla="*/ 0 h 1752600"/>
              <a:gd name="connsiteX9" fmla="*/ 2438400 w 3581400"/>
              <a:gd name="connsiteY9" fmla="*/ 95250 h 1752600"/>
              <a:gd name="connsiteX10" fmla="*/ 2857500 w 3581400"/>
              <a:gd name="connsiteY10" fmla="*/ 323850 h 1752600"/>
              <a:gd name="connsiteX11" fmla="*/ 3276600 w 3581400"/>
              <a:gd name="connsiteY11" fmla="*/ 723900 h 1752600"/>
              <a:gd name="connsiteX12" fmla="*/ 3448050 w 3581400"/>
              <a:gd name="connsiteY12" fmla="*/ 1047750 h 1752600"/>
              <a:gd name="connsiteX13" fmla="*/ 3581400 w 3581400"/>
              <a:gd name="connsiteY13" fmla="*/ 1562100 h 1752600"/>
              <a:gd name="connsiteX14" fmla="*/ 3581400 w 3581400"/>
              <a:gd name="connsiteY14" fmla="*/ 1752600 h 1752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3581400" h="1752600">
                <a:moveTo>
                  <a:pt x="3581400" y="1752600"/>
                </a:moveTo>
                <a:lnTo>
                  <a:pt x="0" y="1733550"/>
                </a:lnTo>
                <a:lnTo>
                  <a:pt x="0" y="1314450"/>
                </a:lnTo>
                <a:lnTo>
                  <a:pt x="190500" y="895350"/>
                </a:lnTo>
                <a:lnTo>
                  <a:pt x="419100" y="552450"/>
                </a:lnTo>
                <a:lnTo>
                  <a:pt x="742950" y="285750"/>
                </a:lnTo>
                <a:lnTo>
                  <a:pt x="1066800" y="114300"/>
                </a:lnTo>
                <a:lnTo>
                  <a:pt x="1447800" y="19050"/>
                </a:lnTo>
                <a:lnTo>
                  <a:pt x="1962150" y="0"/>
                </a:lnTo>
                <a:lnTo>
                  <a:pt x="2438400" y="95250"/>
                </a:lnTo>
                <a:lnTo>
                  <a:pt x="2857500" y="323850"/>
                </a:lnTo>
                <a:lnTo>
                  <a:pt x="3276600" y="723900"/>
                </a:lnTo>
                <a:lnTo>
                  <a:pt x="3448050" y="1047750"/>
                </a:lnTo>
                <a:lnTo>
                  <a:pt x="3581400" y="1562100"/>
                </a:lnTo>
                <a:lnTo>
                  <a:pt x="3581400" y="1752600"/>
                </a:lnTo>
                <a:close/>
              </a:path>
            </a:pathLst>
          </a:custGeom>
          <a:solidFill>
            <a:srgbClr val="FF330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Полилиния 33"/>
          <p:cNvSpPr/>
          <p:nvPr/>
        </p:nvSpPr>
        <p:spPr>
          <a:xfrm rot="5400000">
            <a:off x="2345619" y="2870408"/>
            <a:ext cx="3527335" cy="1752600"/>
          </a:xfrm>
          <a:custGeom>
            <a:avLst/>
            <a:gdLst>
              <a:gd name="connsiteX0" fmla="*/ 3581400 w 3581400"/>
              <a:gd name="connsiteY0" fmla="*/ 1733550 h 1733550"/>
              <a:gd name="connsiteX1" fmla="*/ 0 w 3581400"/>
              <a:gd name="connsiteY1" fmla="*/ 1714500 h 1733550"/>
              <a:gd name="connsiteX2" fmla="*/ 0 w 3581400"/>
              <a:gd name="connsiteY2" fmla="*/ 1295400 h 1733550"/>
              <a:gd name="connsiteX3" fmla="*/ 190500 w 3581400"/>
              <a:gd name="connsiteY3" fmla="*/ 876300 h 1733550"/>
              <a:gd name="connsiteX4" fmla="*/ 419100 w 3581400"/>
              <a:gd name="connsiteY4" fmla="*/ 533400 h 1733550"/>
              <a:gd name="connsiteX5" fmla="*/ 742950 w 3581400"/>
              <a:gd name="connsiteY5" fmla="*/ 266700 h 1733550"/>
              <a:gd name="connsiteX6" fmla="*/ 1066800 w 3581400"/>
              <a:gd name="connsiteY6" fmla="*/ 95250 h 1733550"/>
              <a:gd name="connsiteX7" fmla="*/ 1447800 w 3581400"/>
              <a:gd name="connsiteY7" fmla="*/ 0 h 1733550"/>
              <a:gd name="connsiteX8" fmla="*/ 1943100 w 3581400"/>
              <a:gd name="connsiteY8" fmla="*/ 0 h 1733550"/>
              <a:gd name="connsiteX9" fmla="*/ 2438400 w 3581400"/>
              <a:gd name="connsiteY9" fmla="*/ 76200 h 1733550"/>
              <a:gd name="connsiteX10" fmla="*/ 2857500 w 3581400"/>
              <a:gd name="connsiteY10" fmla="*/ 304800 h 1733550"/>
              <a:gd name="connsiteX11" fmla="*/ 3276600 w 3581400"/>
              <a:gd name="connsiteY11" fmla="*/ 704850 h 1733550"/>
              <a:gd name="connsiteX12" fmla="*/ 3467100 w 3581400"/>
              <a:gd name="connsiteY12" fmla="*/ 971550 h 1733550"/>
              <a:gd name="connsiteX13" fmla="*/ 3581400 w 3581400"/>
              <a:gd name="connsiteY13" fmla="*/ 1543050 h 1733550"/>
              <a:gd name="connsiteX14" fmla="*/ 3581400 w 3581400"/>
              <a:gd name="connsiteY14" fmla="*/ 1733550 h 1733550"/>
              <a:gd name="connsiteX0" fmla="*/ 3581400 w 3581400"/>
              <a:gd name="connsiteY0" fmla="*/ 1733550 h 1733550"/>
              <a:gd name="connsiteX1" fmla="*/ 0 w 3581400"/>
              <a:gd name="connsiteY1" fmla="*/ 1714500 h 1733550"/>
              <a:gd name="connsiteX2" fmla="*/ 0 w 3581400"/>
              <a:gd name="connsiteY2" fmla="*/ 1295400 h 1733550"/>
              <a:gd name="connsiteX3" fmla="*/ 190500 w 3581400"/>
              <a:gd name="connsiteY3" fmla="*/ 876300 h 1733550"/>
              <a:gd name="connsiteX4" fmla="*/ 419100 w 3581400"/>
              <a:gd name="connsiteY4" fmla="*/ 533400 h 1733550"/>
              <a:gd name="connsiteX5" fmla="*/ 742950 w 3581400"/>
              <a:gd name="connsiteY5" fmla="*/ 266700 h 1733550"/>
              <a:gd name="connsiteX6" fmla="*/ 1066800 w 3581400"/>
              <a:gd name="connsiteY6" fmla="*/ 95250 h 1733550"/>
              <a:gd name="connsiteX7" fmla="*/ 1447800 w 3581400"/>
              <a:gd name="connsiteY7" fmla="*/ 0 h 1733550"/>
              <a:gd name="connsiteX8" fmla="*/ 1943100 w 3581400"/>
              <a:gd name="connsiteY8" fmla="*/ 0 h 1733550"/>
              <a:gd name="connsiteX9" fmla="*/ 2438400 w 3581400"/>
              <a:gd name="connsiteY9" fmla="*/ 76200 h 1733550"/>
              <a:gd name="connsiteX10" fmla="*/ 2857500 w 3581400"/>
              <a:gd name="connsiteY10" fmla="*/ 304800 h 1733550"/>
              <a:gd name="connsiteX11" fmla="*/ 3276600 w 3581400"/>
              <a:gd name="connsiteY11" fmla="*/ 704850 h 1733550"/>
              <a:gd name="connsiteX12" fmla="*/ 3448050 w 3581400"/>
              <a:gd name="connsiteY12" fmla="*/ 1028700 h 1733550"/>
              <a:gd name="connsiteX13" fmla="*/ 3581400 w 3581400"/>
              <a:gd name="connsiteY13" fmla="*/ 1543050 h 1733550"/>
              <a:gd name="connsiteX14" fmla="*/ 3581400 w 3581400"/>
              <a:gd name="connsiteY14" fmla="*/ 1733550 h 1733550"/>
              <a:gd name="connsiteX0" fmla="*/ 3581400 w 3581400"/>
              <a:gd name="connsiteY0" fmla="*/ 1752600 h 1752600"/>
              <a:gd name="connsiteX1" fmla="*/ 0 w 3581400"/>
              <a:gd name="connsiteY1" fmla="*/ 1733550 h 1752600"/>
              <a:gd name="connsiteX2" fmla="*/ 0 w 3581400"/>
              <a:gd name="connsiteY2" fmla="*/ 1314450 h 1752600"/>
              <a:gd name="connsiteX3" fmla="*/ 190500 w 3581400"/>
              <a:gd name="connsiteY3" fmla="*/ 895350 h 1752600"/>
              <a:gd name="connsiteX4" fmla="*/ 419100 w 3581400"/>
              <a:gd name="connsiteY4" fmla="*/ 552450 h 1752600"/>
              <a:gd name="connsiteX5" fmla="*/ 742950 w 3581400"/>
              <a:gd name="connsiteY5" fmla="*/ 285750 h 1752600"/>
              <a:gd name="connsiteX6" fmla="*/ 1066800 w 3581400"/>
              <a:gd name="connsiteY6" fmla="*/ 114300 h 1752600"/>
              <a:gd name="connsiteX7" fmla="*/ 1447800 w 3581400"/>
              <a:gd name="connsiteY7" fmla="*/ 19050 h 1752600"/>
              <a:gd name="connsiteX8" fmla="*/ 1962150 w 3581400"/>
              <a:gd name="connsiteY8" fmla="*/ 0 h 1752600"/>
              <a:gd name="connsiteX9" fmla="*/ 2438400 w 3581400"/>
              <a:gd name="connsiteY9" fmla="*/ 95250 h 1752600"/>
              <a:gd name="connsiteX10" fmla="*/ 2857500 w 3581400"/>
              <a:gd name="connsiteY10" fmla="*/ 323850 h 1752600"/>
              <a:gd name="connsiteX11" fmla="*/ 3276600 w 3581400"/>
              <a:gd name="connsiteY11" fmla="*/ 723900 h 1752600"/>
              <a:gd name="connsiteX12" fmla="*/ 3448050 w 3581400"/>
              <a:gd name="connsiteY12" fmla="*/ 1047750 h 1752600"/>
              <a:gd name="connsiteX13" fmla="*/ 3581400 w 3581400"/>
              <a:gd name="connsiteY13" fmla="*/ 1562100 h 1752600"/>
              <a:gd name="connsiteX14" fmla="*/ 3581400 w 3581400"/>
              <a:gd name="connsiteY14" fmla="*/ 1752600 h 1752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3581400" h="1752600">
                <a:moveTo>
                  <a:pt x="3581400" y="1752600"/>
                </a:moveTo>
                <a:lnTo>
                  <a:pt x="0" y="1733550"/>
                </a:lnTo>
                <a:lnTo>
                  <a:pt x="0" y="1314450"/>
                </a:lnTo>
                <a:lnTo>
                  <a:pt x="190500" y="895350"/>
                </a:lnTo>
                <a:lnTo>
                  <a:pt x="419100" y="552450"/>
                </a:lnTo>
                <a:lnTo>
                  <a:pt x="742950" y="285750"/>
                </a:lnTo>
                <a:lnTo>
                  <a:pt x="1066800" y="114300"/>
                </a:lnTo>
                <a:lnTo>
                  <a:pt x="1447800" y="19050"/>
                </a:lnTo>
                <a:lnTo>
                  <a:pt x="1962150" y="0"/>
                </a:lnTo>
                <a:lnTo>
                  <a:pt x="2438400" y="95250"/>
                </a:lnTo>
                <a:lnTo>
                  <a:pt x="2857500" y="323850"/>
                </a:lnTo>
                <a:lnTo>
                  <a:pt x="3276600" y="723900"/>
                </a:lnTo>
                <a:lnTo>
                  <a:pt x="3448050" y="1047750"/>
                </a:lnTo>
                <a:lnTo>
                  <a:pt x="3581400" y="1562100"/>
                </a:lnTo>
                <a:lnTo>
                  <a:pt x="3581400" y="1752600"/>
                </a:lnTo>
                <a:close/>
              </a:path>
            </a:pathLst>
          </a:custGeom>
          <a:solidFill>
            <a:srgbClr val="FF330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олилиния 5"/>
          <p:cNvSpPr/>
          <p:nvPr/>
        </p:nvSpPr>
        <p:spPr>
          <a:xfrm>
            <a:off x="3200400" y="1981200"/>
            <a:ext cx="1847850" cy="1790700"/>
          </a:xfrm>
          <a:custGeom>
            <a:avLst/>
            <a:gdLst>
              <a:gd name="connsiteX0" fmla="*/ 1828800 w 1847850"/>
              <a:gd name="connsiteY0" fmla="*/ 1752600 h 1790700"/>
              <a:gd name="connsiteX1" fmla="*/ 19050 w 1847850"/>
              <a:gd name="connsiteY1" fmla="*/ 1790700 h 1790700"/>
              <a:gd name="connsiteX2" fmla="*/ 0 w 1847850"/>
              <a:gd name="connsiteY2" fmla="*/ 0 h 1790700"/>
              <a:gd name="connsiteX3" fmla="*/ 438150 w 1847850"/>
              <a:gd name="connsiteY3" fmla="*/ 57150 h 1790700"/>
              <a:gd name="connsiteX4" fmla="*/ 685800 w 1847850"/>
              <a:gd name="connsiteY4" fmla="*/ 133350 h 1790700"/>
              <a:gd name="connsiteX5" fmla="*/ 952500 w 1847850"/>
              <a:gd name="connsiteY5" fmla="*/ 266700 h 1790700"/>
              <a:gd name="connsiteX6" fmla="*/ 1181100 w 1847850"/>
              <a:gd name="connsiteY6" fmla="*/ 400050 h 1790700"/>
              <a:gd name="connsiteX7" fmla="*/ 1390650 w 1847850"/>
              <a:gd name="connsiteY7" fmla="*/ 590550 h 1790700"/>
              <a:gd name="connsiteX8" fmla="*/ 1600200 w 1847850"/>
              <a:gd name="connsiteY8" fmla="*/ 800100 h 1790700"/>
              <a:gd name="connsiteX9" fmla="*/ 1809750 w 1847850"/>
              <a:gd name="connsiteY9" fmla="*/ 1390650 h 1790700"/>
              <a:gd name="connsiteX10" fmla="*/ 1847850 w 1847850"/>
              <a:gd name="connsiteY10" fmla="*/ 1676400 h 1790700"/>
              <a:gd name="connsiteX11" fmla="*/ 1828800 w 1847850"/>
              <a:gd name="connsiteY11" fmla="*/ 1752600 h 1790700"/>
              <a:gd name="connsiteX0" fmla="*/ 1828800 w 1847850"/>
              <a:gd name="connsiteY0" fmla="*/ 1752600 h 1790700"/>
              <a:gd name="connsiteX1" fmla="*/ 19050 w 1847850"/>
              <a:gd name="connsiteY1" fmla="*/ 1790700 h 1790700"/>
              <a:gd name="connsiteX2" fmla="*/ 0 w 1847850"/>
              <a:gd name="connsiteY2" fmla="*/ 0 h 1790700"/>
              <a:gd name="connsiteX3" fmla="*/ 457200 w 1847850"/>
              <a:gd name="connsiteY3" fmla="*/ 38100 h 1790700"/>
              <a:gd name="connsiteX4" fmla="*/ 685800 w 1847850"/>
              <a:gd name="connsiteY4" fmla="*/ 133350 h 1790700"/>
              <a:gd name="connsiteX5" fmla="*/ 952500 w 1847850"/>
              <a:gd name="connsiteY5" fmla="*/ 266700 h 1790700"/>
              <a:gd name="connsiteX6" fmla="*/ 1181100 w 1847850"/>
              <a:gd name="connsiteY6" fmla="*/ 400050 h 1790700"/>
              <a:gd name="connsiteX7" fmla="*/ 1390650 w 1847850"/>
              <a:gd name="connsiteY7" fmla="*/ 590550 h 1790700"/>
              <a:gd name="connsiteX8" fmla="*/ 1600200 w 1847850"/>
              <a:gd name="connsiteY8" fmla="*/ 800100 h 1790700"/>
              <a:gd name="connsiteX9" fmla="*/ 1809750 w 1847850"/>
              <a:gd name="connsiteY9" fmla="*/ 1390650 h 1790700"/>
              <a:gd name="connsiteX10" fmla="*/ 1847850 w 1847850"/>
              <a:gd name="connsiteY10" fmla="*/ 1676400 h 1790700"/>
              <a:gd name="connsiteX11" fmla="*/ 1828800 w 1847850"/>
              <a:gd name="connsiteY11" fmla="*/ 1752600 h 1790700"/>
              <a:gd name="connsiteX0" fmla="*/ 1828800 w 1847850"/>
              <a:gd name="connsiteY0" fmla="*/ 1752600 h 1790700"/>
              <a:gd name="connsiteX1" fmla="*/ 19050 w 1847850"/>
              <a:gd name="connsiteY1" fmla="*/ 1790700 h 1790700"/>
              <a:gd name="connsiteX2" fmla="*/ 0 w 1847850"/>
              <a:gd name="connsiteY2" fmla="*/ 0 h 1790700"/>
              <a:gd name="connsiteX3" fmla="*/ 457200 w 1847850"/>
              <a:gd name="connsiteY3" fmla="*/ 38100 h 1790700"/>
              <a:gd name="connsiteX4" fmla="*/ 704850 w 1847850"/>
              <a:gd name="connsiteY4" fmla="*/ 133350 h 1790700"/>
              <a:gd name="connsiteX5" fmla="*/ 952500 w 1847850"/>
              <a:gd name="connsiteY5" fmla="*/ 266700 h 1790700"/>
              <a:gd name="connsiteX6" fmla="*/ 1181100 w 1847850"/>
              <a:gd name="connsiteY6" fmla="*/ 400050 h 1790700"/>
              <a:gd name="connsiteX7" fmla="*/ 1390650 w 1847850"/>
              <a:gd name="connsiteY7" fmla="*/ 590550 h 1790700"/>
              <a:gd name="connsiteX8" fmla="*/ 1600200 w 1847850"/>
              <a:gd name="connsiteY8" fmla="*/ 800100 h 1790700"/>
              <a:gd name="connsiteX9" fmla="*/ 1809750 w 1847850"/>
              <a:gd name="connsiteY9" fmla="*/ 1390650 h 1790700"/>
              <a:gd name="connsiteX10" fmla="*/ 1847850 w 1847850"/>
              <a:gd name="connsiteY10" fmla="*/ 1676400 h 1790700"/>
              <a:gd name="connsiteX11" fmla="*/ 1828800 w 1847850"/>
              <a:gd name="connsiteY11" fmla="*/ 1752600 h 1790700"/>
              <a:gd name="connsiteX0" fmla="*/ 1828800 w 1847850"/>
              <a:gd name="connsiteY0" fmla="*/ 1752600 h 1790700"/>
              <a:gd name="connsiteX1" fmla="*/ 19050 w 1847850"/>
              <a:gd name="connsiteY1" fmla="*/ 1790700 h 1790700"/>
              <a:gd name="connsiteX2" fmla="*/ 0 w 1847850"/>
              <a:gd name="connsiteY2" fmla="*/ 0 h 1790700"/>
              <a:gd name="connsiteX3" fmla="*/ 457200 w 1847850"/>
              <a:gd name="connsiteY3" fmla="*/ 38100 h 1790700"/>
              <a:gd name="connsiteX4" fmla="*/ 704850 w 1847850"/>
              <a:gd name="connsiteY4" fmla="*/ 133350 h 1790700"/>
              <a:gd name="connsiteX5" fmla="*/ 952500 w 1847850"/>
              <a:gd name="connsiteY5" fmla="*/ 266700 h 1790700"/>
              <a:gd name="connsiteX6" fmla="*/ 1181100 w 1847850"/>
              <a:gd name="connsiteY6" fmla="*/ 400050 h 1790700"/>
              <a:gd name="connsiteX7" fmla="*/ 1390650 w 1847850"/>
              <a:gd name="connsiteY7" fmla="*/ 590550 h 1790700"/>
              <a:gd name="connsiteX8" fmla="*/ 1619250 w 1847850"/>
              <a:gd name="connsiteY8" fmla="*/ 895350 h 1790700"/>
              <a:gd name="connsiteX9" fmla="*/ 1809750 w 1847850"/>
              <a:gd name="connsiteY9" fmla="*/ 1390650 h 1790700"/>
              <a:gd name="connsiteX10" fmla="*/ 1847850 w 1847850"/>
              <a:gd name="connsiteY10" fmla="*/ 1676400 h 1790700"/>
              <a:gd name="connsiteX11" fmla="*/ 1828800 w 1847850"/>
              <a:gd name="connsiteY11" fmla="*/ 1752600 h 1790700"/>
              <a:gd name="connsiteX0" fmla="*/ 1828800 w 1847850"/>
              <a:gd name="connsiteY0" fmla="*/ 1752600 h 1790700"/>
              <a:gd name="connsiteX1" fmla="*/ 19050 w 1847850"/>
              <a:gd name="connsiteY1" fmla="*/ 1790700 h 1790700"/>
              <a:gd name="connsiteX2" fmla="*/ 0 w 1847850"/>
              <a:gd name="connsiteY2" fmla="*/ 0 h 1790700"/>
              <a:gd name="connsiteX3" fmla="*/ 457200 w 1847850"/>
              <a:gd name="connsiteY3" fmla="*/ 38100 h 1790700"/>
              <a:gd name="connsiteX4" fmla="*/ 704850 w 1847850"/>
              <a:gd name="connsiteY4" fmla="*/ 133350 h 1790700"/>
              <a:gd name="connsiteX5" fmla="*/ 952500 w 1847850"/>
              <a:gd name="connsiteY5" fmla="*/ 266700 h 1790700"/>
              <a:gd name="connsiteX6" fmla="*/ 1181100 w 1847850"/>
              <a:gd name="connsiteY6" fmla="*/ 400050 h 1790700"/>
              <a:gd name="connsiteX7" fmla="*/ 1390650 w 1847850"/>
              <a:gd name="connsiteY7" fmla="*/ 590550 h 1790700"/>
              <a:gd name="connsiteX8" fmla="*/ 1619250 w 1847850"/>
              <a:gd name="connsiteY8" fmla="*/ 895350 h 1790700"/>
              <a:gd name="connsiteX9" fmla="*/ 1809750 w 1847850"/>
              <a:gd name="connsiteY9" fmla="*/ 1390650 h 1790700"/>
              <a:gd name="connsiteX10" fmla="*/ 1847850 w 1847850"/>
              <a:gd name="connsiteY10" fmla="*/ 1676400 h 1790700"/>
              <a:gd name="connsiteX11" fmla="*/ 1828800 w 1847850"/>
              <a:gd name="connsiteY11" fmla="*/ 1752600 h 1790700"/>
              <a:gd name="connsiteX0" fmla="*/ 1828800 w 1847850"/>
              <a:gd name="connsiteY0" fmla="*/ 1752600 h 1790700"/>
              <a:gd name="connsiteX1" fmla="*/ 19050 w 1847850"/>
              <a:gd name="connsiteY1" fmla="*/ 1790700 h 1790700"/>
              <a:gd name="connsiteX2" fmla="*/ 0 w 1847850"/>
              <a:gd name="connsiteY2" fmla="*/ 0 h 1790700"/>
              <a:gd name="connsiteX3" fmla="*/ 457200 w 1847850"/>
              <a:gd name="connsiteY3" fmla="*/ 38100 h 1790700"/>
              <a:gd name="connsiteX4" fmla="*/ 704850 w 1847850"/>
              <a:gd name="connsiteY4" fmla="*/ 133350 h 1790700"/>
              <a:gd name="connsiteX5" fmla="*/ 952500 w 1847850"/>
              <a:gd name="connsiteY5" fmla="*/ 266700 h 1790700"/>
              <a:gd name="connsiteX6" fmla="*/ 1181100 w 1847850"/>
              <a:gd name="connsiteY6" fmla="*/ 400050 h 1790700"/>
              <a:gd name="connsiteX7" fmla="*/ 1390650 w 1847850"/>
              <a:gd name="connsiteY7" fmla="*/ 590550 h 1790700"/>
              <a:gd name="connsiteX8" fmla="*/ 1619250 w 1847850"/>
              <a:gd name="connsiteY8" fmla="*/ 914400 h 1790700"/>
              <a:gd name="connsiteX9" fmla="*/ 1809750 w 1847850"/>
              <a:gd name="connsiteY9" fmla="*/ 1390650 h 1790700"/>
              <a:gd name="connsiteX10" fmla="*/ 1847850 w 1847850"/>
              <a:gd name="connsiteY10" fmla="*/ 1676400 h 1790700"/>
              <a:gd name="connsiteX11" fmla="*/ 1828800 w 1847850"/>
              <a:gd name="connsiteY11" fmla="*/ 1752600 h 1790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847850" h="1790700">
                <a:moveTo>
                  <a:pt x="1828800" y="1752600"/>
                </a:moveTo>
                <a:lnTo>
                  <a:pt x="19050" y="1790700"/>
                </a:lnTo>
                <a:lnTo>
                  <a:pt x="0" y="0"/>
                </a:lnTo>
                <a:lnTo>
                  <a:pt x="457200" y="38100"/>
                </a:lnTo>
                <a:lnTo>
                  <a:pt x="704850" y="133350"/>
                </a:lnTo>
                <a:lnTo>
                  <a:pt x="952500" y="266700"/>
                </a:lnTo>
                <a:lnTo>
                  <a:pt x="1181100" y="400050"/>
                </a:lnTo>
                <a:lnTo>
                  <a:pt x="1390650" y="590550"/>
                </a:lnTo>
                <a:lnTo>
                  <a:pt x="1619250" y="914400"/>
                </a:lnTo>
                <a:lnTo>
                  <a:pt x="1809750" y="1390650"/>
                </a:lnTo>
                <a:lnTo>
                  <a:pt x="1847850" y="1676400"/>
                </a:lnTo>
                <a:lnTo>
                  <a:pt x="1828800" y="1752600"/>
                </a:lnTo>
                <a:close/>
              </a:path>
            </a:pathLst>
          </a:custGeom>
          <a:solidFill>
            <a:srgbClr val="FF3300">
              <a:alpha val="4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Полилиния 34"/>
          <p:cNvSpPr/>
          <p:nvPr/>
        </p:nvSpPr>
        <p:spPr>
          <a:xfrm rot="10800000">
            <a:off x="1390650" y="3714750"/>
            <a:ext cx="1847850" cy="1790700"/>
          </a:xfrm>
          <a:custGeom>
            <a:avLst/>
            <a:gdLst>
              <a:gd name="connsiteX0" fmla="*/ 1828800 w 1847850"/>
              <a:gd name="connsiteY0" fmla="*/ 1752600 h 1790700"/>
              <a:gd name="connsiteX1" fmla="*/ 19050 w 1847850"/>
              <a:gd name="connsiteY1" fmla="*/ 1790700 h 1790700"/>
              <a:gd name="connsiteX2" fmla="*/ 0 w 1847850"/>
              <a:gd name="connsiteY2" fmla="*/ 0 h 1790700"/>
              <a:gd name="connsiteX3" fmla="*/ 438150 w 1847850"/>
              <a:gd name="connsiteY3" fmla="*/ 57150 h 1790700"/>
              <a:gd name="connsiteX4" fmla="*/ 685800 w 1847850"/>
              <a:gd name="connsiteY4" fmla="*/ 133350 h 1790700"/>
              <a:gd name="connsiteX5" fmla="*/ 952500 w 1847850"/>
              <a:gd name="connsiteY5" fmla="*/ 266700 h 1790700"/>
              <a:gd name="connsiteX6" fmla="*/ 1181100 w 1847850"/>
              <a:gd name="connsiteY6" fmla="*/ 400050 h 1790700"/>
              <a:gd name="connsiteX7" fmla="*/ 1390650 w 1847850"/>
              <a:gd name="connsiteY7" fmla="*/ 590550 h 1790700"/>
              <a:gd name="connsiteX8" fmla="*/ 1600200 w 1847850"/>
              <a:gd name="connsiteY8" fmla="*/ 800100 h 1790700"/>
              <a:gd name="connsiteX9" fmla="*/ 1809750 w 1847850"/>
              <a:gd name="connsiteY9" fmla="*/ 1390650 h 1790700"/>
              <a:gd name="connsiteX10" fmla="*/ 1847850 w 1847850"/>
              <a:gd name="connsiteY10" fmla="*/ 1676400 h 1790700"/>
              <a:gd name="connsiteX11" fmla="*/ 1828800 w 1847850"/>
              <a:gd name="connsiteY11" fmla="*/ 1752600 h 1790700"/>
              <a:gd name="connsiteX0" fmla="*/ 1828800 w 1847850"/>
              <a:gd name="connsiteY0" fmla="*/ 1752600 h 1790700"/>
              <a:gd name="connsiteX1" fmla="*/ 19050 w 1847850"/>
              <a:gd name="connsiteY1" fmla="*/ 1790700 h 1790700"/>
              <a:gd name="connsiteX2" fmla="*/ 0 w 1847850"/>
              <a:gd name="connsiteY2" fmla="*/ 0 h 1790700"/>
              <a:gd name="connsiteX3" fmla="*/ 457200 w 1847850"/>
              <a:gd name="connsiteY3" fmla="*/ 38100 h 1790700"/>
              <a:gd name="connsiteX4" fmla="*/ 685800 w 1847850"/>
              <a:gd name="connsiteY4" fmla="*/ 133350 h 1790700"/>
              <a:gd name="connsiteX5" fmla="*/ 952500 w 1847850"/>
              <a:gd name="connsiteY5" fmla="*/ 266700 h 1790700"/>
              <a:gd name="connsiteX6" fmla="*/ 1181100 w 1847850"/>
              <a:gd name="connsiteY6" fmla="*/ 400050 h 1790700"/>
              <a:gd name="connsiteX7" fmla="*/ 1390650 w 1847850"/>
              <a:gd name="connsiteY7" fmla="*/ 590550 h 1790700"/>
              <a:gd name="connsiteX8" fmla="*/ 1600200 w 1847850"/>
              <a:gd name="connsiteY8" fmla="*/ 800100 h 1790700"/>
              <a:gd name="connsiteX9" fmla="*/ 1809750 w 1847850"/>
              <a:gd name="connsiteY9" fmla="*/ 1390650 h 1790700"/>
              <a:gd name="connsiteX10" fmla="*/ 1847850 w 1847850"/>
              <a:gd name="connsiteY10" fmla="*/ 1676400 h 1790700"/>
              <a:gd name="connsiteX11" fmla="*/ 1828800 w 1847850"/>
              <a:gd name="connsiteY11" fmla="*/ 1752600 h 1790700"/>
              <a:gd name="connsiteX0" fmla="*/ 1828800 w 1847850"/>
              <a:gd name="connsiteY0" fmla="*/ 1752600 h 1790700"/>
              <a:gd name="connsiteX1" fmla="*/ 19050 w 1847850"/>
              <a:gd name="connsiteY1" fmla="*/ 1790700 h 1790700"/>
              <a:gd name="connsiteX2" fmla="*/ 0 w 1847850"/>
              <a:gd name="connsiteY2" fmla="*/ 0 h 1790700"/>
              <a:gd name="connsiteX3" fmla="*/ 457200 w 1847850"/>
              <a:gd name="connsiteY3" fmla="*/ 38100 h 1790700"/>
              <a:gd name="connsiteX4" fmla="*/ 704850 w 1847850"/>
              <a:gd name="connsiteY4" fmla="*/ 133350 h 1790700"/>
              <a:gd name="connsiteX5" fmla="*/ 952500 w 1847850"/>
              <a:gd name="connsiteY5" fmla="*/ 266700 h 1790700"/>
              <a:gd name="connsiteX6" fmla="*/ 1181100 w 1847850"/>
              <a:gd name="connsiteY6" fmla="*/ 400050 h 1790700"/>
              <a:gd name="connsiteX7" fmla="*/ 1390650 w 1847850"/>
              <a:gd name="connsiteY7" fmla="*/ 590550 h 1790700"/>
              <a:gd name="connsiteX8" fmla="*/ 1600200 w 1847850"/>
              <a:gd name="connsiteY8" fmla="*/ 800100 h 1790700"/>
              <a:gd name="connsiteX9" fmla="*/ 1809750 w 1847850"/>
              <a:gd name="connsiteY9" fmla="*/ 1390650 h 1790700"/>
              <a:gd name="connsiteX10" fmla="*/ 1847850 w 1847850"/>
              <a:gd name="connsiteY10" fmla="*/ 1676400 h 1790700"/>
              <a:gd name="connsiteX11" fmla="*/ 1828800 w 1847850"/>
              <a:gd name="connsiteY11" fmla="*/ 1752600 h 1790700"/>
              <a:gd name="connsiteX0" fmla="*/ 1828800 w 1847850"/>
              <a:gd name="connsiteY0" fmla="*/ 1752600 h 1790700"/>
              <a:gd name="connsiteX1" fmla="*/ 19050 w 1847850"/>
              <a:gd name="connsiteY1" fmla="*/ 1790700 h 1790700"/>
              <a:gd name="connsiteX2" fmla="*/ 0 w 1847850"/>
              <a:gd name="connsiteY2" fmla="*/ 0 h 1790700"/>
              <a:gd name="connsiteX3" fmla="*/ 457200 w 1847850"/>
              <a:gd name="connsiteY3" fmla="*/ 38100 h 1790700"/>
              <a:gd name="connsiteX4" fmla="*/ 704850 w 1847850"/>
              <a:gd name="connsiteY4" fmla="*/ 133350 h 1790700"/>
              <a:gd name="connsiteX5" fmla="*/ 952500 w 1847850"/>
              <a:gd name="connsiteY5" fmla="*/ 266700 h 1790700"/>
              <a:gd name="connsiteX6" fmla="*/ 1181100 w 1847850"/>
              <a:gd name="connsiteY6" fmla="*/ 400050 h 1790700"/>
              <a:gd name="connsiteX7" fmla="*/ 1390650 w 1847850"/>
              <a:gd name="connsiteY7" fmla="*/ 590550 h 1790700"/>
              <a:gd name="connsiteX8" fmla="*/ 1619250 w 1847850"/>
              <a:gd name="connsiteY8" fmla="*/ 895350 h 1790700"/>
              <a:gd name="connsiteX9" fmla="*/ 1809750 w 1847850"/>
              <a:gd name="connsiteY9" fmla="*/ 1390650 h 1790700"/>
              <a:gd name="connsiteX10" fmla="*/ 1847850 w 1847850"/>
              <a:gd name="connsiteY10" fmla="*/ 1676400 h 1790700"/>
              <a:gd name="connsiteX11" fmla="*/ 1828800 w 1847850"/>
              <a:gd name="connsiteY11" fmla="*/ 1752600 h 1790700"/>
              <a:gd name="connsiteX0" fmla="*/ 1828800 w 1847850"/>
              <a:gd name="connsiteY0" fmla="*/ 1752600 h 1790700"/>
              <a:gd name="connsiteX1" fmla="*/ 19050 w 1847850"/>
              <a:gd name="connsiteY1" fmla="*/ 1790700 h 1790700"/>
              <a:gd name="connsiteX2" fmla="*/ 0 w 1847850"/>
              <a:gd name="connsiteY2" fmla="*/ 0 h 1790700"/>
              <a:gd name="connsiteX3" fmla="*/ 457200 w 1847850"/>
              <a:gd name="connsiteY3" fmla="*/ 38100 h 1790700"/>
              <a:gd name="connsiteX4" fmla="*/ 704850 w 1847850"/>
              <a:gd name="connsiteY4" fmla="*/ 133350 h 1790700"/>
              <a:gd name="connsiteX5" fmla="*/ 952500 w 1847850"/>
              <a:gd name="connsiteY5" fmla="*/ 266700 h 1790700"/>
              <a:gd name="connsiteX6" fmla="*/ 1181100 w 1847850"/>
              <a:gd name="connsiteY6" fmla="*/ 400050 h 1790700"/>
              <a:gd name="connsiteX7" fmla="*/ 1390650 w 1847850"/>
              <a:gd name="connsiteY7" fmla="*/ 590550 h 1790700"/>
              <a:gd name="connsiteX8" fmla="*/ 1619250 w 1847850"/>
              <a:gd name="connsiteY8" fmla="*/ 895350 h 1790700"/>
              <a:gd name="connsiteX9" fmla="*/ 1809750 w 1847850"/>
              <a:gd name="connsiteY9" fmla="*/ 1390650 h 1790700"/>
              <a:gd name="connsiteX10" fmla="*/ 1847850 w 1847850"/>
              <a:gd name="connsiteY10" fmla="*/ 1676400 h 1790700"/>
              <a:gd name="connsiteX11" fmla="*/ 1828800 w 1847850"/>
              <a:gd name="connsiteY11" fmla="*/ 1752600 h 1790700"/>
              <a:gd name="connsiteX0" fmla="*/ 1828800 w 1847850"/>
              <a:gd name="connsiteY0" fmla="*/ 1752600 h 1790700"/>
              <a:gd name="connsiteX1" fmla="*/ 19050 w 1847850"/>
              <a:gd name="connsiteY1" fmla="*/ 1790700 h 1790700"/>
              <a:gd name="connsiteX2" fmla="*/ 0 w 1847850"/>
              <a:gd name="connsiteY2" fmla="*/ 0 h 1790700"/>
              <a:gd name="connsiteX3" fmla="*/ 457200 w 1847850"/>
              <a:gd name="connsiteY3" fmla="*/ 38100 h 1790700"/>
              <a:gd name="connsiteX4" fmla="*/ 704850 w 1847850"/>
              <a:gd name="connsiteY4" fmla="*/ 133350 h 1790700"/>
              <a:gd name="connsiteX5" fmla="*/ 952500 w 1847850"/>
              <a:gd name="connsiteY5" fmla="*/ 266700 h 1790700"/>
              <a:gd name="connsiteX6" fmla="*/ 1181100 w 1847850"/>
              <a:gd name="connsiteY6" fmla="*/ 400050 h 1790700"/>
              <a:gd name="connsiteX7" fmla="*/ 1390650 w 1847850"/>
              <a:gd name="connsiteY7" fmla="*/ 590550 h 1790700"/>
              <a:gd name="connsiteX8" fmla="*/ 1619250 w 1847850"/>
              <a:gd name="connsiteY8" fmla="*/ 914400 h 1790700"/>
              <a:gd name="connsiteX9" fmla="*/ 1809750 w 1847850"/>
              <a:gd name="connsiteY9" fmla="*/ 1390650 h 1790700"/>
              <a:gd name="connsiteX10" fmla="*/ 1847850 w 1847850"/>
              <a:gd name="connsiteY10" fmla="*/ 1676400 h 1790700"/>
              <a:gd name="connsiteX11" fmla="*/ 1828800 w 1847850"/>
              <a:gd name="connsiteY11" fmla="*/ 1752600 h 1790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847850" h="1790700">
                <a:moveTo>
                  <a:pt x="1828800" y="1752600"/>
                </a:moveTo>
                <a:lnTo>
                  <a:pt x="19050" y="1790700"/>
                </a:lnTo>
                <a:lnTo>
                  <a:pt x="0" y="0"/>
                </a:lnTo>
                <a:lnTo>
                  <a:pt x="457200" y="38100"/>
                </a:lnTo>
                <a:lnTo>
                  <a:pt x="704850" y="133350"/>
                </a:lnTo>
                <a:lnTo>
                  <a:pt x="952500" y="266700"/>
                </a:lnTo>
                <a:lnTo>
                  <a:pt x="1181100" y="400050"/>
                </a:lnTo>
                <a:lnTo>
                  <a:pt x="1390650" y="590550"/>
                </a:lnTo>
                <a:lnTo>
                  <a:pt x="1619250" y="914400"/>
                </a:lnTo>
                <a:lnTo>
                  <a:pt x="1809750" y="1390650"/>
                </a:lnTo>
                <a:lnTo>
                  <a:pt x="1847850" y="1676400"/>
                </a:lnTo>
                <a:lnTo>
                  <a:pt x="1828800" y="1752600"/>
                </a:lnTo>
                <a:close/>
              </a:path>
            </a:pathLst>
          </a:custGeom>
          <a:solidFill>
            <a:srgbClr val="FF3300">
              <a:alpha val="4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Полилиния 35"/>
          <p:cNvSpPr/>
          <p:nvPr/>
        </p:nvSpPr>
        <p:spPr>
          <a:xfrm>
            <a:off x="3200400" y="2005176"/>
            <a:ext cx="1847850" cy="1766724"/>
          </a:xfrm>
          <a:custGeom>
            <a:avLst/>
            <a:gdLst>
              <a:gd name="connsiteX0" fmla="*/ 1828800 w 1847850"/>
              <a:gd name="connsiteY0" fmla="*/ 1752600 h 1790700"/>
              <a:gd name="connsiteX1" fmla="*/ 19050 w 1847850"/>
              <a:gd name="connsiteY1" fmla="*/ 1790700 h 1790700"/>
              <a:gd name="connsiteX2" fmla="*/ 0 w 1847850"/>
              <a:gd name="connsiteY2" fmla="*/ 0 h 1790700"/>
              <a:gd name="connsiteX3" fmla="*/ 438150 w 1847850"/>
              <a:gd name="connsiteY3" fmla="*/ 57150 h 1790700"/>
              <a:gd name="connsiteX4" fmla="*/ 685800 w 1847850"/>
              <a:gd name="connsiteY4" fmla="*/ 133350 h 1790700"/>
              <a:gd name="connsiteX5" fmla="*/ 952500 w 1847850"/>
              <a:gd name="connsiteY5" fmla="*/ 266700 h 1790700"/>
              <a:gd name="connsiteX6" fmla="*/ 1181100 w 1847850"/>
              <a:gd name="connsiteY6" fmla="*/ 400050 h 1790700"/>
              <a:gd name="connsiteX7" fmla="*/ 1390650 w 1847850"/>
              <a:gd name="connsiteY7" fmla="*/ 590550 h 1790700"/>
              <a:gd name="connsiteX8" fmla="*/ 1600200 w 1847850"/>
              <a:gd name="connsiteY8" fmla="*/ 800100 h 1790700"/>
              <a:gd name="connsiteX9" fmla="*/ 1809750 w 1847850"/>
              <a:gd name="connsiteY9" fmla="*/ 1390650 h 1790700"/>
              <a:gd name="connsiteX10" fmla="*/ 1847850 w 1847850"/>
              <a:gd name="connsiteY10" fmla="*/ 1676400 h 1790700"/>
              <a:gd name="connsiteX11" fmla="*/ 1828800 w 1847850"/>
              <a:gd name="connsiteY11" fmla="*/ 1752600 h 1790700"/>
              <a:gd name="connsiteX0" fmla="*/ 1828800 w 1847850"/>
              <a:gd name="connsiteY0" fmla="*/ 1752600 h 1790700"/>
              <a:gd name="connsiteX1" fmla="*/ 19050 w 1847850"/>
              <a:gd name="connsiteY1" fmla="*/ 1790700 h 1790700"/>
              <a:gd name="connsiteX2" fmla="*/ 0 w 1847850"/>
              <a:gd name="connsiteY2" fmla="*/ 0 h 1790700"/>
              <a:gd name="connsiteX3" fmla="*/ 457200 w 1847850"/>
              <a:gd name="connsiteY3" fmla="*/ 38100 h 1790700"/>
              <a:gd name="connsiteX4" fmla="*/ 685800 w 1847850"/>
              <a:gd name="connsiteY4" fmla="*/ 133350 h 1790700"/>
              <a:gd name="connsiteX5" fmla="*/ 952500 w 1847850"/>
              <a:gd name="connsiteY5" fmla="*/ 266700 h 1790700"/>
              <a:gd name="connsiteX6" fmla="*/ 1181100 w 1847850"/>
              <a:gd name="connsiteY6" fmla="*/ 400050 h 1790700"/>
              <a:gd name="connsiteX7" fmla="*/ 1390650 w 1847850"/>
              <a:gd name="connsiteY7" fmla="*/ 590550 h 1790700"/>
              <a:gd name="connsiteX8" fmla="*/ 1600200 w 1847850"/>
              <a:gd name="connsiteY8" fmla="*/ 800100 h 1790700"/>
              <a:gd name="connsiteX9" fmla="*/ 1809750 w 1847850"/>
              <a:gd name="connsiteY9" fmla="*/ 1390650 h 1790700"/>
              <a:gd name="connsiteX10" fmla="*/ 1847850 w 1847850"/>
              <a:gd name="connsiteY10" fmla="*/ 1676400 h 1790700"/>
              <a:gd name="connsiteX11" fmla="*/ 1828800 w 1847850"/>
              <a:gd name="connsiteY11" fmla="*/ 1752600 h 1790700"/>
              <a:gd name="connsiteX0" fmla="*/ 1828800 w 1847850"/>
              <a:gd name="connsiteY0" fmla="*/ 1752600 h 1790700"/>
              <a:gd name="connsiteX1" fmla="*/ 19050 w 1847850"/>
              <a:gd name="connsiteY1" fmla="*/ 1790700 h 1790700"/>
              <a:gd name="connsiteX2" fmla="*/ 0 w 1847850"/>
              <a:gd name="connsiteY2" fmla="*/ 0 h 1790700"/>
              <a:gd name="connsiteX3" fmla="*/ 457200 w 1847850"/>
              <a:gd name="connsiteY3" fmla="*/ 38100 h 1790700"/>
              <a:gd name="connsiteX4" fmla="*/ 704850 w 1847850"/>
              <a:gd name="connsiteY4" fmla="*/ 133350 h 1790700"/>
              <a:gd name="connsiteX5" fmla="*/ 952500 w 1847850"/>
              <a:gd name="connsiteY5" fmla="*/ 266700 h 1790700"/>
              <a:gd name="connsiteX6" fmla="*/ 1181100 w 1847850"/>
              <a:gd name="connsiteY6" fmla="*/ 400050 h 1790700"/>
              <a:gd name="connsiteX7" fmla="*/ 1390650 w 1847850"/>
              <a:gd name="connsiteY7" fmla="*/ 590550 h 1790700"/>
              <a:gd name="connsiteX8" fmla="*/ 1600200 w 1847850"/>
              <a:gd name="connsiteY8" fmla="*/ 800100 h 1790700"/>
              <a:gd name="connsiteX9" fmla="*/ 1809750 w 1847850"/>
              <a:gd name="connsiteY9" fmla="*/ 1390650 h 1790700"/>
              <a:gd name="connsiteX10" fmla="*/ 1847850 w 1847850"/>
              <a:gd name="connsiteY10" fmla="*/ 1676400 h 1790700"/>
              <a:gd name="connsiteX11" fmla="*/ 1828800 w 1847850"/>
              <a:gd name="connsiteY11" fmla="*/ 1752600 h 1790700"/>
              <a:gd name="connsiteX0" fmla="*/ 1828800 w 1847850"/>
              <a:gd name="connsiteY0" fmla="*/ 1752600 h 1790700"/>
              <a:gd name="connsiteX1" fmla="*/ 19050 w 1847850"/>
              <a:gd name="connsiteY1" fmla="*/ 1790700 h 1790700"/>
              <a:gd name="connsiteX2" fmla="*/ 0 w 1847850"/>
              <a:gd name="connsiteY2" fmla="*/ 0 h 1790700"/>
              <a:gd name="connsiteX3" fmla="*/ 457200 w 1847850"/>
              <a:gd name="connsiteY3" fmla="*/ 38100 h 1790700"/>
              <a:gd name="connsiteX4" fmla="*/ 704850 w 1847850"/>
              <a:gd name="connsiteY4" fmla="*/ 133350 h 1790700"/>
              <a:gd name="connsiteX5" fmla="*/ 952500 w 1847850"/>
              <a:gd name="connsiteY5" fmla="*/ 266700 h 1790700"/>
              <a:gd name="connsiteX6" fmla="*/ 1181100 w 1847850"/>
              <a:gd name="connsiteY6" fmla="*/ 400050 h 1790700"/>
              <a:gd name="connsiteX7" fmla="*/ 1390650 w 1847850"/>
              <a:gd name="connsiteY7" fmla="*/ 590550 h 1790700"/>
              <a:gd name="connsiteX8" fmla="*/ 1619250 w 1847850"/>
              <a:gd name="connsiteY8" fmla="*/ 895350 h 1790700"/>
              <a:gd name="connsiteX9" fmla="*/ 1809750 w 1847850"/>
              <a:gd name="connsiteY9" fmla="*/ 1390650 h 1790700"/>
              <a:gd name="connsiteX10" fmla="*/ 1847850 w 1847850"/>
              <a:gd name="connsiteY10" fmla="*/ 1676400 h 1790700"/>
              <a:gd name="connsiteX11" fmla="*/ 1828800 w 1847850"/>
              <a:gd name="connsiteY11" fmla="*/ 1752600 h 1790700"/>
              <a:gd name="connsiteX0" fmla="*/ 1828800 w 1847850"/>
              <a:gd name="connsiteY0" fmla="*/ 1752600 h 1790700"/>
              <a:gd name="connsiteX1" fmla="*/ 19050 w 1847850"/>
              <a:gd name="connsiteY1" fmla="*/ 1790700 h 1790700"/>
              <a:gd name="connsiteX2" fmla="*/ 0 w 1847850"/>
              <a:gd name="connsiteY2" fmla="*/ 0 h 1790700"/>
              <a:gd name="connsiteX3" fmla="*/ 457200 w 1847850"/>
              <a:gd name="connsiteY3" fmla="*/ 38100 h 1790700"/>
              <a:gd name="connsiteX4" fmla="*/ 704850 w 1847850"/>
              <a:gd name="connsiteY4" fmla="*/ 133350 h 1790700"/>
              <a:gd name="connsiteX5" fmla="*/ 952500 w 1847850"/>
              <a:gd name="connsiteY5" fmla="*/ 266700 h 1790700"/>
              <a:gd name="connsiteX6" fmla="*/ 1181100 w 1847850"/>
              <a:gd name="connsiteY6" fmla="*/ 400050 h 1790700"/>
              <a:gd name="connsiteX7" fmla="*/ 1390650 w 1847850"/>
              <a:gd name="connsiteY7" fmla="*/ 590550 h 1790700"/>
              <a:gd name="connsiteX8" fmla="*/ 1619250 w 1847850"/>
              <a:gd name="connsiteY8" fmla="*/ 895350 h 1790700"/>
              <a:gd name="connsiteX9" fmla="*/ 1809750 w 1847850"/>
              <a:gd name="connsiteY9" fmla="*/ 1390650 h 1790700"/>
              <a:gd name="connsiteX10" fmla="*/ 1847850 w 1847850"/>
              <a:gd name="connsiteY10" fmla="*/ 1676400 h 1790700"/>
              <a:gd name="connsiteX11" fmla="*/ 1828800 w 1847850"/>
              <a:gd name="connsiteY11" fmla="*/ 1752600 h 1790700"/>
              <a:gd name="connsiteX0" fmla="*/ 1828800 w 1847850"/>
              <a:gd name="connsiteY0" fmla="*/ 1752600 h 1790700"/>
              <a:gd name="connsiteX1" fmla="*/ 19050 w 1847850"/>
              <a:gd name="connsiteY1" fmla="*/ 1790700 h 1790700"/>
              <a:gd name="connsiteX2" fmla="*/ 0 w 1847850"/>
              <a:gd name="connsiteY2" fmla="*/ 0 h 1790700"/>
              <a:gd name="connsiteX3" fmla="*/ 457200 w 1847850"/>
              <a:gd name="connsiteY3" fmla="*/ 38100 h 1790700"/>
              <a:gd name="connsiteX4" fmla="*/ 704850 w 1847850"/>
              <a:gd name="connsiteY4" fmla="*/ 133350 h 1790700"/>
              <a:gd name="connsiteX5" fmla="*/ 952500 w 1847850"/>
              <a:gd name="connsiteY5" fmla="*/ 266700 h 1790700"/>
              <a:gd name="connsiteX6" fmla="*/ 1181100 w 1847850"/>
              <a:gd name="connsiteY6" fmla="*/ 400050 h 1790700"/>
              <a:gd name="connsiteX7" fmla="*/ 1390650 w 1847850"/>
              <a:gd name="connsiteY7" fmla="*/ 590550 h 1790700"/>
              <a:gd name="connsiteX8" fmla="*/ 1619250 w 1847850"/>
              <a:gd name="connsiteY8" fmla="*/ 914400 h 1790700"/>
              <a:gd name="connsiteX9" fmla="*/ 1809750 w 1847850"/>
              <a:gd name="connsiteY9" fmla="*/ 1390650 h 1790700"/>
              <a:gd name="connsiteX10" fmla="*/ 1847850 w 1847850"/>
              <a:gd name="connsiteY10" fmla="*/ 1676400 h 1790700"/>
              <a:gd name="connsiteX11" fmla="*/ 1828800 w 1847850"/>
              <a:gd name="connsiteY11" fmla="*/ 1752600 h 1790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847850" h="1790700">
                <a:moveTo>
                  <a:pt x="1828800" y="1752600"/>
                </a:moveTo>
                <a:lnTo>
                  <a:pt x="19050" y="1790700"/>
                </a:lnTo>
                <a:lnTo>
                  <a:pt x="0" y="0"/>
                </a:lnTo>
                <a:lnTo>
                  <a:pt x="457200" y="38100"/>
                </a:lnTo>
                <a:lnTo>
                  <a:pt x="704850" y="133350"/>
                </a:lnTo>
                <a:lnTo>
                  <a:pt x="952500" y="266700"/>
                </a:lnTo>
                <a:lnTo>
                  <a:pt x="1181100" y="400050"/>
                </a:lnTo>
                <a:lnTo>
                  <a:pt x="1390650" y="590550"/>
                </a:lnTo>
                <a:lnTo>
                  <a:pt x="1619250" y="914400"/>
                </a:lnTo>
                <a:lnTo>
                  <a:pt x="1809750" y="1390650"/>
                </a:lnTo>
                <a:lnTo>
                  <a:pt x="1847850" y="1676400"/>
                </a:lnTo>
                <a:lnTo>
                  <a:pt x="1828800" y="1752600"/>
                </a:lnTo>
                <a:close/>
              </a:path>
            </a:pathLst>
          </a:custGeom>
          <a:solidFill>
            <a:srgbClr val="FF3300">
              <a:alpha val="4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Полилиния 36"/>
          <p:cNvSpPr/>
          <p:nvPr/>
        </p:nvSpPr>
        <p:spPr>
          <a:xfrm rot="10800000">
            <a:off x="1390650" y="3714750"/>
            <a:ext cx="1847850" cy="1790700"/>
          </a:xfrm>
          <a:custGeom>
            <a:avLst/>
            <a:gdLst>
              <a:gd name="connsiteX0" fmla="*/ 1828800 w 1847850"/>
              <a:gd name="connsiteY0" fmla="*/ 1752600 h 1790700"/>
              <a:gd name="connsiteX1" fmla="*/ 19050 w 1847850"/>
              <a:gd name="connsiteY1" fmla="*/ 1790700 h 1790700"/>
              <a:gd name="connsiteX2" fmla="*/ 0 w 1847850"/>
              <a:gd name="connsiteY2" fmla="*/ 0 h 1790700"/>
              <a:gd name="connsiteX3" fmla="*/ 438150 w 1847850"/>
              <a:gd name="connsiteY3" fmla="*/ 57150 h 1790700"/>
              <a:gd name="connsiteX4" fmla="*/ 685800 w 1847850"/>
              <a:gd name="connsiteY4" fmla="*/ 133350 h 1790700"/>
              <a:gd name="connsiteX5" fmla="*/ 952500 w 1847850"/>
              <a:gd name="connsiteY5" fmla="*/ 266700 h 1790700"/>
              <a:gd name="connsiteX6" fmla="*/ 1181100 w 1847850"/>
              <a:gd name="connsiteY6" fmla="*/ 400050 h 1790700"/>
              <a:gd name="connsiteX7" fmla="*/ 1390650 w 1847850"/>
              <a:gd name="connsiteY7" fmla="*/ 590550 h 1790700"/>
              <a:gd name="connsiteX8" fmla="*/ 1600200 w 1847850"/>
              <a:gd name="connsiteY8" fmla="*/ 800100 h 1790700"/>
              <a:gd name="connsiteX9" fmla="*/ 1809750 w 1847850"/>
              <a:gd name="connsiteY9" fmla="*/ 1390650 h 1790700"/>
              <a:gd name="connsiteX10" fmla="*/ 1847850 w 1847850"/>
              <a:gd name="connsiteY10" fmla="*/ 1676400 h 1790700"/>
              <a:gd name="connsiteX11" fmla="*/ 1828800 w 1847850"/>
              <a:gd name="connsiteY11" fmla="*/ 1752600 h 1790700"/>
              <a:gd name="connsiteX0" fmla="*/ 1828800 w 1847850"/>
              <a:gd name="connsiteY0" fmla="*/ 1752600 h 1790700"/>
              <a:gd name="connsiteX1" fmla="*/ 19050 w 1847850"/>
              <a:gd name="connsiteY1" fmla="*/ 1790700 h 1790700"/>
              <a:gd name="connsiteX2" fmla="*/ 0 w 1847850"/>
              <a:gd name="connsiteY2" fmla="*/ 0 h 1790700"/>
              <a:gd name="connsiteX3" fmla="*/ 457200 w 1847850"/>
              <a:gd name="connsiteY3" fmla="*/ 38100 h 1790700"/>
              <a:gd name="connsiteX4" fmla="*/ 685800 w 1847850"/>
              <a:gd name="connsiteY4" fmla="*/ 133350 h 1790700"/>
              <a:gd name="connsiteX5" fmla="*/ 952500 w 1847850"/>
              <a:gd name="connsiteY5" fmla="*/ 266700 h 1790700"/>
              <a:gd name="connsiteX6" fmla="*/ 1181100 w 1847850"/>
              <a:gd name="connsiteY6" fmla="*/ 400050 h 1790700"/>
              <a:gd name="connsiteX7" fmla="*/ 1390650 w 1847850"/>
              <a:gd name="connsiteY7" fmla="*/ 590550 h 1790700"/>
              <a:gd name="connsiteX8" fmla="*/ 1600200 w 1847850"/>
              <a:gd name="connsiteY8" fmla="*/ 800100 h 1790700"/>
              <a:gd name="connsiteX9" fmla="*/ 1809750 w 1847850"/>
              <a:gd name="connsiteY9" fmla="*/ 1390650 h 1790700"/>
              <a:gd name="connsiteX10" fmla="*/ 1847850 w 1847850"/>
              <a:gd name="connsiteY10" fmla="*/ 1676400 h 1790700"/>
              <a:gd name="connsiteX11" fmla="*/ 1828800 w 1847850"/>
              <a:gd name="connsiteY11" fmla="*/ 1752600 h 1790700"/>
              <a:gd name="connsiteX0" fmla="*/ 1828800 w 1847850"/>
              <a:gd name="connsiteY0" fmla="*/ 1752600 h 1790700"/>
              <a:gd name="connsiteX1" fmla="*/ 19050 w 1847850"/>
              <a:gd name="connsiteY1" fmla="*/ 1790700 h 1790700"/>
              <a:gd name="connsiteX2" fmla="*/ 0 w 1847850"/>
              <a:gd name="connsiteY2" fmla="*/ 0 h 1790700"/>
              <a:gd name="connsiteX3" fmla="*/ 457200 w 1847850"/>
              <a:gd name="connsiteY3" fmla="*/ 38100 h 1790700"/>
              <a:gd name="connsiteX4" fmla="*/ 704850 w 1847850"/>
              <a:gd name="connsiteY4" fmla="*/ 133350 h 1790700"/>
              <a:gd name="connsiteX5" fmla="*/ 952500 w 1847850"/>
              <a:gd name="connsiteY5" fmla="*/ 266700 h 1790700"/>
              <a:gd name="connsiteX6" fmla="*/ 1181100 w 1847850"/>
              <a:gd name="connsiteY6" fmla="*/ 400050 h 1790700"/>
              <a:gd name="connsiteX7" fmla="*/ 1390650 w 1847850"/>
              <a:gd name="connsiteY7" fmla="*/ 590550 h 1790700"/>
              <a:gd name="connsiteX8" fmla="*/ 1600200 w 1847850"/>
              <a:gd name="connsiteY8" fmla="*/ 800100 h 1790700"/>
              <a:gd name="connsiteX9" fmla="*/ 1809750 w 1847850"/>
              <a:gd name="connsiteY9" fmla="*/ 1390650 h 1790700"/>
              <a:gd name="connsiteX10" fmla="*/ 1847850 w 1847850"/>
              <a:gd name="connsiteY10" fmla="*/ 1676400 h 1790700"/>
              <a:gd name="connsiteX11" fmla="*/ 1828800 w 1847850"/>
              <a:gd name="connsiteY11" fmla="*/ 1752600 h 1790700"/>
              <a:gd name="connsiteX0" fmla="*/ 1828800 w 1847850"/>
              <a:gd name="connsiteY0" fmla="*/ 1752600 h 1790700"/>
              <a:gd name="connsiteX1" fmla="*/ 19050 w 1847850"/>
              <a:gd name="connsiteY1" fmla="*/ 1790700 h 1790700"/>
              <a:gd name="connsiteX2" fmla="*/ 0 w 1847850"/>
              <a:gd name="connsiteY2" fmla="*/ 0 h 1790700"/>
              <a:gd name="connsiteX3" fmla="*/ 457200 w 1847850"/>
              <a:gd name="connsiteY3" fmla="*/ 38100 h 1790700"/>
              <a:gd name="connsiteX4" fmla="*/ 704850 w 1847850"/>
              <a:gd name="connsiteY4" fmla="*/ 133350 h 1790700"/>
              <a:gd name="connsiteX5" fmla="*/ 952500 w 1847850"/>
              <a:gd name="connsiteY5" fmla="*/ 266700 h 1790700"/>
              <a:gd name="connsiteX6" fmla="*/ 1181100 w 1847850"/>
              <a:gd name="connsiteY6" fmla="*/ 400050 h 1790700"/>
              <a:gd name="connsiteX7" fmla="*/ 1390650 w 1847850"/>
              <a:gd name="connsiteY7" fmla="*/ 590550 h 1790700"/>
              <a:gd name="connsiteX8" fmla="*/ 1619250 w 1847850"/>
              <a:gd name="connsiteY8" fmla="*/ 895350 h 1790700"/>
              <a:gd name="connsiteX9" fmla="*/ 1809750 w 1847850"/>
              <a:gd name="connsiteY9" fmla="*/ 1390650 h 1790700"/>
              <a:gd name="connsiteX10" fmla="*/ 1847850 w 1847850"/>
              <a:gd name="connsiteY10" fmla="*/ 1676400 h 1790700"/>
              <a:gd name="connsiteX11" fmla="*/ 1828800 w 1847850"/>
              <a:gd name="connsiteY11" fmla="*/ 1752600 h 1790700"/>
              <a:gd name="connsiteX0" fmla="*/ 1828800 w 1847850"/>
              <a:gd name="connsiteY0" fmla="*/ 1752600 h 1790700"/>
              <a:gd name="connsiteX1" fmla="*/ 19050 w 1847850"/>
              <a:gd name="connsiteY1" fmla="*/ 1790700 h 1790700"/>
              <a:gd name="connsiteX2" fmla="*/ 0 w 1847850"/>
              <a:gd name="connsiteY2" fmla="*/ 0 h 1790700"/>
              <a:gd name="connsiteX3" fmla="*/ 457200 w 1847850"/>
              <a:gd name="connsiteY3" fmla="*/ 38100 h 1790700"/>
              <a:gd name="connsiteX4" fmla="*/ 704850 w 1847850"/>
              <a:gd name="connsiteY4" fmla="*/ 133350 h 1790700"/>
              <a:gd name="connsiteX5" fmla="*/ 952500 w 1847850"/>
              <a:gd name="connsiteY5" fmla="*/ 266700 h 1790700"/>
              <a:gd name="connsiteX6" fmla="*/ 1181100 w 1847850"/>
              <a:gd name="connsiteY6" fmla="*/ 400050 h 1790700"/>
              <a:gd name="connsiteX7" fmla="*/ 1390650 w 1847850"/>
              <a:gd name="connsiteY7" fmla="*/ 590550 h 1790700"/>
              <a:gd name="connsiteX8" fmla="*/ 1619250 w 1847850"/>
              <a:gd name="connsiteY8" fmla="*/ 895350 h 1790700"/>
              <a:gd name="connsiteX9" fmla="*/ 1809750 w 1847850"/>
              <a:gd name="connsiteY9" fmla="*/ 1390650 h 1790700"/>
              <a:gd name="connsiteX10" fmla="*/ 1847850 w 1847850"/>
              <a:gd name="connsiteY10" fmla="*/ 1676400 h 1790700"/>
              <a:gd name="connsiteX11" fmla="*/ 1828800 w 1847850"/>
              <a:gd name="connsiteY11" fmla="*/ 1752600 h 1790700"/>
              <a:gd name="connsiteX0" fmla="*/ 1828800 w 1847850"/>
              <a:gd name="connsiteY0" fmla="*/ 1752600 h 1790700"/>
              <a:gd name="connsiteX1" fmla="*/ 19050 w 1847850"/>
              <a:gd name="connsiteY1" fmla="*/ 1790700 h 1790700"/>
              <a:gd name="connsiteX2" fmla="*/ 0 w 1847850"/>
              <a:gd name="connsiteY2" fmla="*/ 0 h 1790700"/>
              <a:gd name="connsiteX3" fmla="*/ 457200 w 1847850"/>
              <a:gd name="connsiteY3" fmla="*/ 38100 h 1790700"/>
              <a:gd name="connsiteX4" fmla="*/ 704850 w 1847850"/>
              <a:gd name="connsiteY4" fmla="*/ 133350 h 1790700"/>
              <a:gd name="connsiteX5" fmla="*/ 952500 w 1847850"/>
              <a:gd name="connsiteY5" fmla="*/ 266700 h 1790700"/>
              <a:gd name="connsiteX6" fmla="*/ 1181100 w 1847850"/>
              <a:gd name="connsiteY6" fmla="*/ 400050 h 1790700"/>
              <a:gd name="connsiteX7" fmla="*/ 1390650 w 1847850"/>
              <a:gd name="connsiteY7" fmla="*/ 590550 h 1790700"/>
              <a:gd name="connsiteX8" fmla="*/ 1619250 w 1847850"/>
              <a:gd name="connsiteY8" fmla="*/ 914400 h 1790700"/>
              <a:gd name="connsiteX9" fmla="*/ 1809750 w 1847850"/>
              <a:gd name="connsiteY9" fmla="*/ 1390650 h 1790700"/>
              <a:gd name="connsiteX10" fmla="*/ 1847850 w 1847850"/>
              <a:gd name="connsiteY10" fmla="*/ 1676400 h 1790700"/>
              <a:gd name="connsiteX11" fmla="*/ 1828800 w 1847850"/>
              <a:gd name="connsiteY11" fmla="*/ 1752600 h 1790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847850" h="1790700">
                <a:moveTo>
                  <a:pt x="1828800" y="1752600"/>
                </a:moveTo>
                <a:lnTo>
                  <a:pt x="19050" y="1790700"/>
                </a:lnTo>
                <a:lnTo>
                  <a:pt x="0" y="0"/>
                </a:lnTo>
                <a:lnTo>
                  <a:pt x="457200" y="38100"/>
                </a:lnTo>
                <a:lnTo>
                  <a:pt x="704850" y="133350"/>
                </a:lnTo>
                <a:lnTo>
                  <a:pt x="952500" y="266700"/>
                </a:lnTo>
                <a:lnTo>
                  <a:pt x="1181100" y="400050"/>
                </a:lnTo>
                <a:lnTo>
                  <a:pt x="1390650" y="590550"/>
                </a:lnTo>
                <a:lnTo>
                  <a:pt x="1619250" y="914400"/>
                </a:lnTo>
                <a:lnTo>
                  <a:pt x="1809750" y="1390650"/>
                </a:lnTo>
                <a:lnTo>
                  <a:pt x="1847850" y="1676400"/>
                </a:lnTo>
                <a:lnTo>
                  <a:pt x="1828800" y="1752600"/>
                </a:lnTo>
                <a:close/>
              </a:path>
            </a:pathLst>
          </a:custGeom>
          <a:solidFill>
            <a:srgbClr val="FF3300">
              <a:alpha val="4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342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0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500" tmFilter="0, 0; .2, .5; .8, .5; 1, 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5" dur="250" autoRev="1" fill="hold"/>
                                        <p:tgtEl>
                                          <p:spTgt spid="3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500" tmFilter="0, 0; .2, .5; .8, .5; 1, 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0" dur="250" autoRev="1" fill="hold"/>
                                        <p:tgtEl>
                                          <p:spTgt spid="3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0" dur="500" tmFilter="0, 0; .2, .5; .8, .5; 1, 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1" dur="250" autoRev="1" fill="hold"/>
                                        <p:tgtEl>
                                          <p:spTgt spid="3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" grpId="0"/>
      <p:bldP spid="2" grpId="1"/>
      <p:bldP spid="31" grpId="0"/>
      <p:bldP spid="31" grpId="1"/>
      <p:bldP spid="32" grpId="0"/>
      <p:bldP spid="32" grpId="1"/>
      <p:bldP spid="33" grpId="0"/>
      <p:bldP spid="33" grpId="1"/>
      <p:bldP spid="4" grpId="0" animBg="1"/>
      <p:bldP spid="4" grpId="1" animBg="1"/>
      <p:bldP spid="34" grpId="0" animBg="1"/>
      <p:bldP spid="34" grpId="1" animBg="1"/>
      <p:bldP spid="6" grpId="0" animBg="1"/>
      <p:bldP spid="6" grpId="1" animBg="1"/>
      <p:bldP spid="35" grpId="0" animBg="1"/>
      <p:bldP spid="35" grpId="1" animBg="1"/>
      <p:bldP spid="36" grpId="0" animBg="1"/>
      <p:bldP spid="36" grpId="1" animBg="1"/>
      <p:bldP spid="37" grpId="0" animBg="1"/>
      <p:bldP spid="37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Прямая со стрелкой 4"/>
          <p:cNvCxnSpPr/>
          <p:nvPr/>
        </p:nvCxnSpPr>
        <p:spPr>
          <a:xfrm flipH="1" flipV="1">
            <a:off x="3200400" y="880110"/>
            <a:ext cx="11430" cy="546354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>
            <a:off x="694061" y="3745735"/>
            <a:ext cx="5420299" cy="11017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" name="Овал 7"/>
          <p:cNvSpPr/>
          <p:nvPr/>
        </p:nvSpPr>
        <p:spPr>
          <a:xfrm>
            <a:off x="1421172" y="1983041"/>
            <a:ext cx="3602515" cy="3525394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5294813" y="148590"/>
            <a:ext cx="689718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 smtClean="0"/>
              <a:t>Отметить на тригонометрической окружности области, соответствующие условиям:</a:t>
            </a:r>
            <a:endParaRPr lang="ru-RU" sz="3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7429500" y="2190750"/>
                <a:ext cx="2057400" cy="55399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360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360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ru-RU" sz="3600" b="0" i="1" smtClean="0">
                              <a:latin typeface="Cambria Math" panose="02040503050406030204" pitchFamily="18" charset="0"/>
                            </a:rPr>
                            <m:t>х</m:t>
                          </m:r>
                        </m:e>
                      </m:func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&gt;0</m:t>
                      </m:r>
                    </m:oMath>
                  </m:oMathPara>
                </a14:m>
                <a:endParaRPr lang="ru-RU" sz="3600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29500" y="2190750"/>
                <a:ext cx="2057400" cy="553998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7467600" y="2608302"/>
                <a:ext cx="2057400" cy="55399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360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36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ru-RU" sz="3600" b="0" i="1" smtClean="0">
                              <a:latin typeface="Cambria Math" panose="02040503050406030204" pitchFamily="18" charset="0"/>
                            </a:rPr>
                            <m:t>х</m:t>
                          </m:r>
                        </m:e>
                      </m:func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&gt;0</m:t>
                      </m:r>
                    </m:oMath>
                  </m:oMathPara>
                </a14:m>
                <a:endParaRPr lang="ru-RU" sz="36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67600" y="2608302"/>
                <a:ext cx="2057400" cy="553998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7353300" y="3067050"/>
                <a:ext cx="2057400" cy="55399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360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3600" b="0" i="0" smtClean="0">
                              <a:latin typeface="Cambria Math" panose="02040503050406030204" pitchFamily="18" charset="0"/>
                            </a:rPr>
                            <m:t>tg</m:t>
                          </m:r>
                        </m:fName>
                        <m:e>
                          <m:r>
                            <a:rPr lang="ru-RU" sz="3600" b="0" i="1" smtClean="0">
                              <a:latin typeface="Cambria Math" panose="02040503050406030204" pitchFamily="18" charset="0"/>
                            </a:rPr>
                            <m:t>х</m:t>
                          </m:r>
                        </m:e>
                      </m:func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&lt;0</m:t>
                      </m:r>
                    </m:oMath>
                  </m:oMathPara>
                </a14:m>
                <a:endParaRPr lang="ru-RU" sz="36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53300" y="3067050"/>
                <a:ext cx="2057400" cy="553998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7410450" y="3505200"/>
                <a:ext cx="2057400" cy="55399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3600" i="0" smtClean="0">
                          <a:latin typeface="Cambria Math" panose="02040503050406030204" pitchFamily="18" charset="0"/>
                        </a:rPr>
                        <m:t>s</m:t>
                      </m:r>
                      <m:r>
                        <m:rPr>
                          <m:sty m:val="p"/>
                        </m:rPr>
                        <a:rPr lang="en-US" sz="3600" b="0" i="0" smtClean="0">
                          <a:latin typeface="Cambria Math" panose="02040503050406030204" pitchFamily="18" charset="0"/>
                        </a:rPr>
                        <m:t>inx</m:t>
                      </m:r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&lt;0</m:t>
                      </m:r>
                    </m:oMath>
                  </m:oMathPara>
                </a14:m>
                <a:endParaRPr lang="ru-RU" sz="36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10450" y="3505200"/>
                <a:ext cx="2057400" cy="553998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Полилиния 35"/>
          <p:cNvSpPr/>
          <p:nvPr/>
        </p:nvSpPr>
        <p:spPr>
          <a:xfrm>
            <a:off x="3171866" y="1981200"/>
            <a:ext cx="1847850" cy="1790700"/>
          </a:xfrm>
          <a:custGeom>
            <a:avLst/>
            <a:gdLst>
              <a:gd name="connsiteX0" fmla="*/ 1828800 w 1847850"/>
              <a:gd name="connsiteY0" fmla="*/ 1752600 h 1790700"/>
              <a:gd name="connsiteX1" fmla="*/ 19050 w 1847850"/>
              <a:gd name="connsiteY1" fmla="*/ 1790700 h 1790700"/>
              <a:gd name="connsiteX2" fmla="*/ 0 w 1847850"/>
              <a:gd name="connsiteY2" fmla="*/ 0 h 1790700"/>
              <a:gd name="connsiteX3" fmla="*/ 438150 w 1847850"/>
              <a:gd name="connsiteY3" fmla="*/ 57150 h 1790700"/>
              <a:gd name="connsiteX4" fmla="*/ 685800 w 1847850"/>
              <a:gd name="connsiteY4" fmla="*/ 133350 h 1790700"/>
              <a:gd name="connsiteX5" fmla="*/ 952500 w 1847850"/>
              <a:gd name="connsiteY5" fmla="*/ 266700 h 1790700"/>
              <a:gd name="connsiteX6" fmla="*/ 1181100 w 1847850"/>
              <a:gd name="connsiteY6" fmla="*/ 400050 h 1790700"/>
              <a:gd name="connsiteX7" fmla="*/ 1390650 w 1847850"/>
              <a:gd name="connsiteY7" fmla="*/ 590550 h 1790700"/>
              <a:gd name="connsiteX8" fmla="*/ 1600200 w 1847850"/>
              <a:gd name="connsiteY8" fmla="*/ 800100 h 1790700"/>
              <a:gd name="connsiteX9" fmla="*/ 1809750 w 1847850"/>
              <a:gd name="connsiteY9" fmla="*/ 1390650 h 1790700"/>
              <a:gd name="connsiteX10" fmla="*/ 1847850 w 1847850"/>
              <a:gd name="connsiteY10" fmla="*/ 1676400 h 1790700"/>
              <a:gd name="connsiteX11" fmla="*/ 1828800 w 1847850"/>
              <a:gd name="connsiteY11" fmla="*/ 1752600 h 1790700"/>
              <a:gd name="connsiteX0" fmla="*/ 1828800 w 1847850"/>
              <a:gd name="connsiteY0" fmla="*/ 1752600 h 1790700"/>
              <a:gd name="connsiteX1" fmla="*/ 19050 w 1847850"/>
              <a:gd name="connsiteY1" fmla="*/ 1790700 h 1790700"/>
              <a:gd name="connsiteX2" fmla="*/ 0 w 1847850"/>
              <a:gd name="connsiteY2" fmla="*/ 0 h 1790700"/>
              <a:gd name="connsiteX3" fmla="*/ 457200 w 1847850"/>
              <a:gd name="connsiteY3" fmla="*/ 38100 h 1790700"/>
              <a:gd name="connsiteX4" fmla="*/ 685800 w 1847850"/>
              <a:gd name="connsiteY4" fmla="*/ 133350 h 1790700"/>
              <a:gd name="connsiteX5" fmla="*/ 952500 w 1847850"/>
              <a:gd name="connsiteY5" fmla="*/ 266700 h 1790700"/>
              <a:gd name="connsiteX6" fmla="*/ 1181100 w 1847850"/>
              <a:gd name="connsiteY6" fmla="*/ 400050 h 1790700"/>
              <a:gd name="connsiteX7" fmla="*/ 1390650 w 1847850"/>
              <a:gd name="connsiteY7" fmla="*/ 590550 h 1790700"/>
              <a:gd name="connsiteX8" fmla="*/ 1600200 w 1847850"/>
              <a:gd name="connsiteY8" fmla="*/ 800100 h 1790700"/>
              <a:gd name="connsiteX9" fmla="*/ 1809750 w 1847850"/>
              <a:gd name="connsiteY9" fmla="*/ 1390650 h 1790700"/>
              <a:gd name="connsiteX10" fmla="*/ 1847850 w 1847850"/>
              <a:gd name="connsiteY10" fmla="*/ 1676400 h 1790700"/>
              <a:gd name="connsiteX11" fmla="*/ 1828800 w 1847850"/>
              <a:gd name="connsiteY11" fmla="*/ 1752600 h 1790700"/>
              <a:gd name="connsiteX0" fmla="*/ 1828800 w 1847850"/>
              <a:gd name="connsiteY0" fmla="*/ 1752600 h 1790700"/>
              <a:gd name="connsiteX1" fmla="*/ 19050 w 1847850"/>
              <a:gd name="connsiteY1" fmla="*/ 1790700 h 1790700"/>
              <a:gd name="connsiteX2" fmla="*/ 0 w 1847850"/>
              <a:gd name="connsiteY2" fmla="*/ 0 h 1790700"/>
              <a:gd name="connsiteX3" fmla="*/ 457200 w 1847850"/>
              <a:gd name="connsiteY3" fmla="*/ 38100 h 1790700"/>
              <a:gd name="connsiteX4" fmla="*/ 704850 w 1847850"/>
              <a:gd name="connsiteY4" fmla="*/ 133350 h 1790700"/>
              <a:gd name="connsiteX5" fmla="*/ 952500 w 1847850"/>
              <a:gd name="connsiteY5" fmla="*/ 266700 h 1790700"/>
              <a:gd name="connsiteX6" fmla="*/ 1181100 w 1847850"/>
              <a:gd name="connsiteY6" fmla="*/ 400050 h 1790700"/>
              <a:gd name="connsiteX7" fmla="*/ 1390650 w 1847850"/>
              <a:gd name="connsiteY7" fmla="*/ 590550 h 1790700"/>
              <a:gd name="connsiteX8" fmla="*/ 1600200 w 1847850"/>
              <a:gd name="connsiteY8" fmla="*/ 800100 h 1790700"/>
              <a:gd name="connsiteX9" fmla="*/ 1809750 w 1847850"/>
              <a:gd name="connsiteY9" fmla="*/ 1390650 h 1790700"/>
              <a:gd name="connsiteX10" fmla="*/ 1847850 w 1847850"/>
              <a:gd name="connsiteY10" fmla="*/ 1676400 h 1790700"/>
              <a:gd name="connsiteX11" fmla="*/ 1828800 w 1847850"/>
              <a:gd name="connsiteY11" fmla="*/ 1752600 h 1790700"/>
              <a:gd name="connsiteX0" fmla="*/ 1828800 w 1847850"/>
              <a:gd name="connsiteY0" fmla="*/ 1752600 h 1790700"/>
              <a:gd name="connsiteX1" fmla="*/ 19050 w 1847850"/>
              <a:gd name="connsiteY1" fmla="*/ 1790700 h 1790700"/>
              <a:gd name="connsiteX2" fmla="*/ 0 w 1847850"/>
              <a:gd name="connsiteY2" fmla="*/ 0 h 1790700"/>
              <a:gd name="connsiteX3" fmla="*/ 457200 w 1847850"/>
              <a:gd name="connsiteY3" fmla="*/ 38100 h 1790700"/>
              <a:gd name="connsiteX4" fmla="*/ 704850 w 1847850"/>
              <a:gd name="connsiteY4" fmla="*/ 133350 h 1790700"/>
              <a:gd name="connsiteX5" fmla="*/ 952500 w 1847850"/>
              <a:gd name="connsiteY5" fmla="*/ 266700 h 1790700"/>
              <a:gd name="connsiteX6" fmla="*/ 1181100 w 1847850"/>
              <a:gd name="connsiteY6" fmla="*/ 400050 h 1790700"/>
              <a:gd name="connsiteX7" fmla="*/ 1390650 w 1847850"/>
              <a:gd name="connsiteY7" fmla="*/ 590550 h 1790700"/>
              <a:gd name="connsiteX8" fmla="*/ 1619250 w 1847850"/>
              <a:gd name="connsiteY8" fmla="*/ 895350 h 1790700"/>
              <a:gd name="connsiteX9" fmla="*/ 1809750 w 1847850"/>
              <a:gd name="connsiteY9" fmla="*/ 1390650 h 1790700"/>
              <a:gd name="connsiteX10" fmla="*/ 1847850 w 1847850"/>
              <a:gd name="connsiteY10" fmla="*/ 1676400 h 1790700"/>
              <a:gd name="connsiteX11" fmla="*/ 1828800 w 1847850"/>
              <a:gd name="connsiteY11" fmla="*/ 1752600 h 1790700"/>
              <a:gd name="connsiteX0" fmla="*/ 1828800 w 1847850"/>
              <a:gd name="connsiteY0" fmla="*/ 1752600 h 1790700"/>
              <a:gd name="connsiteX1" fmla="*/ 19050 w 1847850"/>
              <a:gd name="connsiteY1" fmla="*/ 1790700 h 1790700"/>
              <a:gd name="connsiteX2" fmla="*/ 0 w 1847850"/>
              <a:gd name="connsiteY2" fmla="*/ 0 h 1790700"/>
              <a:gd name="connsiteX3" fmla="*/ 457200 w 1847850"/>
              <a:gd name="connsiteY3" fmla="*/ 38100 h 1790700"/>
              <a:gd name="connsiteX4" fmla="*/ 704850 w 1847850"/>
              <a:gd name="connsiteY4" fmla="*/ 133350 h 1790700"/>
              <a:gd name="connsiteX5" fmla="*/ 952500 w 1847850"/>
              <a:gd name="connsiteY5" fmla="*/ 266700 h 1790700"/>
              <a:gd name="connsiteX6" fmla="*/ 1181100 w 1847850"/>
              <a:gd name="connsiteY6" fmla="*/ 400050 h 1790700"/>
              <a:gd name="connsiteX7" fmla="*/ 1390650 w 1847850"/>
              <a:gd name="connsiteY7" fmla="*/ 590550 h 1790700"/>
              <a:gd name="connsiteX8" fmla="*/ 1619250 w 1847850"/>
              <a:gd name="connsiteY8" fmla="*/ 895350 h 1790700"/>
              <a:gd name="connsiteX9" fmla="*/ 1809750 w 1847850"/>
              <a:gd name="connsiteY9" fmla="*/ 1390650 h 1790700"/>
              <a:gd name="connsiteX10" fmla="*/ 1847850 w 1847850"/>
              <a:gd name="connsiteY10" fmla="*/ 1676400 h 1790700"/>
              <a:gd name="connsiteX11" fmla="*/ 1828800 w 1847850"/>
              <a:gd name="connsiteY11" fmla="*/ 1752600 h 1790700"/>
              <a:gd name="connsiteX0" fmla="*/ 1828800 w 1847850"/>
              <a:gd name="connsiteY0" fmla="*/ 1752600 h 1790700"/>
              <a:gd name="connsiteX1" fmla="*/ 19050 w 1847850"/>
              <a:gd name="connsiteY1" fmla="*/ 1790700 h 1790700"/>
              <a:gd name="connsiteX2" fmla="*/ 0 w 1847850"/>
              <a:gd name="connsiteY2" fmla="*/ 0 h 1790700"/>
              <a:gd name="connsiteX3" fmla="*/ 457200 w 1847850"/>
              <a:gd name="connsiteY3" fmla="*/ 38100 h 1790700"/>
              <a:gd name="connsiteX4" fmla="*/ 704850 w 1847850"/>
              <a:gd name="connsiteY4" fmla="*/ 133350 h 1790700"/>
              <a:gd name="connsiteX5" fmla="*/ 952500 w 1847850"/>
              <a:gd name="connsiteY5" fmla="*/ 266700 h 1790700"/>
              <a:gd name="connsiteX6" fmla="*/ 1181100 w 1847850"/>
              <a:gd name="connsiteY6" fmla="*/ 400050 h 1790700"/>
              <a:gd name="connsiteX7" fmla="*/ 1390650 w 1847850"/>
              <a:gd name="connsiteY7" fmla="*/ 590550 h 1790700"/>
              <a:gd name="connsiteX8" fmla="*/ 1619250 w 1847850"/>
              <a:gd name="connsiteY8" fmla="*/ 914400 h 1790700"/>
              <a:gd name="connsiteX9" fmla="*/ 1809750 w 1847850"/>
              <a:gd name="connsiteY9" fmla="*/ 1390650 h 1790700"/>
              <a:gd name="connsiteX10" fmla="*/ 1847850 w 1847850"/>
              <a:gd name="connsiteY10" fmla="*/ 1676400 h 1790700"/>
              <a:gd name="connsiteX11" fmla="*/ 1828800 w 1847850"/>
              <a:gd name="connsiteY11" fmla="*/ 1752600 h 1790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847850" h="1790700">
                <a:moveTo>
                  <a:pt x="1828800" y="1752600"/>
                </a:moveTo>
                <a:lnTo>
                  <a:pt x="19050" y="1790700"/>
                </a:lnTo>
                <a:lnTo>
                  <a:pt x="0" y="0"/>
                </a:lnTo>
                <a:lnTo>
                  <a:pt x="457200" y="38100"/>
                </a:lnTo>
                <a:lnTo>
                  <a:pt x="704850" y="133350"/>
                </a:lnTo>
                <a:lnTo>
                  <a:pt x="952500" y="266700"/>
                </a:lnTo>
                <a:lnTo>
                  <a:pt x="1181100" y="400050"/>
                </a:lnTo>
                <a:lnTo>
                  <a:pt x="1390650" y="590550"/>
                </a:lnTo>
                <a:lnTo>
                  <a:pt x="1619250" y="914400"/>
                </a:lnTo>
                <a:lnTo>
                  <a:pt x="1809750" y="1390650"/>
                </a:lnTo>
                <a:lnTo>
                  <a:pt x="1847850" y="1676400"/>
                </a:lnTo>
                <a:lnTo>
                  <a:pt x="1828800" y="1752600"/>
                </a:lnTo>
                <a:close/>
              </a:path>
            </a:pathLst>
          </a:custGeom>
          <a:solidFill>
            <a:srgbClr val="FF3300">
              <a:alpha val="4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Левая фигурная скобка 2"/>
          <p:cNvSpPr/>
          <p:nvPr/>
        </p:nvSpPr>
        <p:spPr>
          <a:xfrm>
            <a:off x="7429500" y="2227302"/>
            <a:ext cx="255269" cy="876300"/>
          </a:xfrm>
          <a:prstGeom prst="leftBrac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Левая фигурная скобка 16"/>
          <p:cNvSpPr/>
          <p:nvPr/>
        </p:nvSpPr>
        <p:spPr>
          <a:xfrm>
            <a:off x="7448550" y="3160752"/>
            <a:ext cx="255269" cy="876300"/>
          </a:xfrm>
          <a:prstGeom prst="leftBrac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7410450" y="4019550"/>
                <a:ext cx="2057400" cy="55399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360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3600" b="0" i="0" smtClean="0">
                              <a:latin typeface="Cambria Math" panose="02040503050406030204" pitchFamily="18" charset="0"/>
                            </a:rPr>
                            <m:t>ctg</m:t>
                          </m:r>
                        </m:fName>
                        <m:e>
                          <m:r>
                            <a:rPr lang="ru-RU" sz="3600" b="0" i="1" smtClean="0">
                              <a:latin typeface="Cambria Math" panose="02040503050406030204" pitchFamily="18" charset="0"/>
                            </a:rPr>
                            <m:t>х</m:t>
                          </m:r>
                        </m:e>
                      </m:func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&lt;0</m:t>
                      </m:r>
                    </m:oMath>
                  </m:oMathPara>
                </a14:m>
                <a:endParaRPr lang="ru-RU" sz="36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10450" y="4019550"/>
                <a:ext cx="2057400" cy="553998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7410450" y="4476750"/>
                <a:ext cx="2057400" cy="55399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3600" smtClean="0">
                          <a:latin typeface="Cambria Math" panose="02040503050406030204" pitchFamily="18" charset="0"/>
                        </a:rPr>
                        <m:t>c</m:t>
                      </m:r>
                      <m:r>
                        <m:rPr>
                          <m:sty m:val="p"/>
                        </m:rPr>
                        <a:rPr lang="en-US" sz="3600" b="0" i="0" smtClean="0">
                          <a:latin typeface="Cambria Math" panose="02040503050406030204" pitchFamily="18" charset="0"/>
                        </a:rPr>
                        <m:t>osx</m:t>
                      </m:r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&gt;0</m:t>
                      </m:r>
                    </m:oMath>
                  </m:oMathPara>
                </a14:m>
                <a:endParaRPr lang="ru-RU" sz="36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10450" y="4476750"/>
                <a:ext cx="2057400" cy="553998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Левая фигурная скобка 19"/>
          <p:cNvSpPr/>
          <p:nvPr/>
        </p:nvSpPr>
        <p:spPr>
          <a:xfrm>
            <a:off x="7448550" y="4132302"/>
            <a:ext cx="255269" cy="876300"/>
          </a:xfrm>
          <a:prstGeom prst="leftBrac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7467600" y="4972050"/>
                <a:ext cx="2057400" cy="55399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360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3600" b="0" i="0" smtClean="0">
                              <a:latin typeface="Cambria Math" panose="02040503050406030204" pitchFamily="18" charset="0"/>
                            </a:rPr>
                            <m:t>ctg</m:t>
                          </m:r>
                        </m:fName>
                        <m:e>
                          <m:r>
                            <a:rPr lang="ru-RU" sz="3600" b="0" i="1" smtClean="0">
                              <a:latin typeface="Cambria Math" panose="02040503050406030204" pitchFamily="18" charset="0"/>
                            </a:rPr>
                            <m:t>х</m:t>
                          </m:r>
                        </m:e>
                      </m:func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&gt;0</m:t>
                      </m:r>
                    </m:oMath>
                  </m:oMathPara>
                </a14:m>
                <a:endParaRPr lang="ru-RU" sz="36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67600" y="4972050"/>
                <a:ext cx="2057400" cy="553998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7448550" y="5486400"/>
                <a:ext cx="2057400" cy="55399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3600" i="0" smtClean="0">
                          <a:latin typeface="Cambria Math" panose="02040503050406030204" pitchFamily="18" charset="0"/>
                        </a:rPr>
                        <m:t>s</m:t>
                      </m:r>
                      <m:r>
                        <m:rPr>
                          <m:sty m:val="p"/>
                        </m:rPr>
                        <a:rPr lang="en-US" sz="3600" b="0" i="0" smtClean="0">
                          <a:latin typeface="Cambria Math" panose="02040503050406030204" pitchFamily="18" charset="0"/>
                        </a:rPr>
                        <m:t>inx</m:t>
                      </m:r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&lt;0</m:t>
                      </m:r>
                    </m:oMath>
                  </m:oMathPara>
                </a14:m>
                <a:endParaRPr lang="ru-RU" sz="36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48550" y="5486400"/>
                <a:ext cx="2057400" cy="553998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Левая фигурная скобка 22"/>
          <p:cNvSpPr/>
          <p:nvPr/>
        </p:nvSpPr>
        <p:spPr>
          <a:xfrm>
            <a:off x="7467600" y="5065752"/>
            <a:ext cx="255269" cy="876300"/>
          </a:xfrm>
          <a:prstGeom prst="leftBrac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олилиния 23"/>
          <p:cNvSpPr/>
          <p:nvPr/>
        </p:nvSpPr>
        <p:spPr>
          <a:xfrm rot="5400000">
            <a:off x="3226946" y="3712807"/>
            <a:ext cx="1761144" cy="1811695"/>
          </a:xfrm>
          <a:custGeom>
            <a:avLst/>
            <a:gdLst>
              <a:gd name="connsiteX0" fmla="*/ 1828800 w 1847850"/>
              <a:gd name="connsiteY0" fmla="*/ 1752600 h 1790700"/>
              <a:gd name="connsiteX1" fmla="*/ 19050 w 1847850"/>
              <a:gd name="connsiteY1" fmla="*/ 1790700 h 1790700"/>
              <a:gd name="connsiteX2" fmla="*/ 0 w 1847850"/>
              <a:gd name="connsiteY2" fmla="*/ 0 h 1790700"/>
              <a:gd name="connsiteX3" fmla="*/ 438150 w 1847850"/>
              <a:gd name="connsiteY3" fmla="*/ 57150 h 1790700"/>
              <a:gd name="connsiteX4" fmla="*/ 685800 w 1847850"/>
              <a:gd name="connsiteY4" fmla="*/ 133350 h 1790700"/>
              <a:gd name="connsiteX5" fmla="*/ 952500 w 1847850"/>
              <a:gd name="connsiteY5" fmla="*/ 266700 h 1790700"/>
              <a:gd name="connsiteX6" fmla="*/ 1181100 w 1847850"/>
              <a:gd name="connsiteY6" fmla="*/ 400050 h 1790700"/>
              <a:gd name="connsiteX7" fmla="*/ 1390650 w 1847850"/>
              <a:gd name="connsiteY7" fmla="*/ 590550 h 1790700"/>
              <a:gd name="connsiteX8" fmla="*/ 1600200 w 1847850"/>
              <a:gd name="connsiteY8" fmla="*/ 800100 h 1790700"/>
              <a:gd name="connsiteX9" fmla="*/ 1809750 w 1847850"/>
              <a:gd name="connsiteY9" fmla="*/ 1390650 h 1790700"/>
              <a:gd name="connsiteX10" fmla="*/ 1847850 w 1847850"/>
              <a:gd name="connsiteY10" fmla="*/ 1676400 h 1790700"/>
              <a:gd name="connsiteX11" fmla="*/ 1828800 w 1847850"/>
              <a:gd name="connsiteY11" fmla="*/ 1752600 h 1790700"/>
              <a:gd name="connsiteX0" fmla="*/ 1828800 w 1847850"/>
              <a:gd name="connsiteY0" fmla="*/ 1752600 h 1790700"/>
              <a:gd name="connsiteX1" fmla="*/ 19050 w 1847850"/>
              <a:gd name="connsiteY1" fmla="*/ 1790700 h 1790700"/>
              <a:gd name="connsiteX2" fmla="*/ 0 w 1847850"/>
              <a:gd name="connsiteY2" fmla="*/ 0 h 1790700"/>
              <a:gd name="connsiteX3" fmla="*/ 457200 w 1847850"/>
              <a:gd name="connsiteY3" fmla="*/ 38100 h 1790700"/>
              <a:gd name="connsiteX4" fmla="*/ 685800 w 1847850"/>
              <a:gd name="connsiteY4" fmla="*/ 133350 h 1790700"/>
              <a:gd name="connsiteX5" fmla="*/ 952500 w 1847850"/>
              <a:gd name="connsiteY5" fmla="*/ 266700 h 1790700"/>
              <a:gd name="connsiteX6" fmla="*/ 1181100 w 1847850"/>
              <a:gd name="connsiteY6" fmla="*/ 400050 h 1790700"/>
              <a:gd name="connsiteX7" fmla="*/ 1390650 w 1847850"/>
              <a:gd name="connsiteY7" fmla="*/ 590550 h 1790700"/>
              <a:gd name="connsiteX8" fmla="*/ 1600200 w 1847850"/>
              <a:gd name="connsiteY8" fmla="*/ 800100 h 1790700"/>
              <a:gd name="connsiteX9" fmla="*/ 1809750 w 1847850"/>
              <a:gd name="connsiteY9" fmla="*/ 1390650 h 1790700"/>
              <a:gd name="connsiteX10" fmla="*/ 1847850 w 1847850"/>
              <a:gd name="connsiteY10" fmla="*/ 1676400 h 1790700"/>
              <a:gd name="connsiteX11" fmla="*/ 1828800 w 1847850"/>
              <a:gd name="connsiteY11" fmla="*/ 1752600 h 1790700"/>
              <a:gd name="connsiteX0" fmla="*/ 1828800 w 1847850"/>
              <a:gd name="connsiteY0" fmla="*/ 1752600 h 1790700"/>
              <a:gd name="connsiteX1" fmla="*/ 19050 w 1847850"/>
              <a:gd name="connsiteY1" fmla="*/ 1790700 h 1790700"/>
              <a:gd name="connsiteX2" fmla="*/ 0 w 1847850"/>
              <a:gd name="connsiteY2" fmla="*/ 0 h 1790700"/>
              <a:gd name="connsiteX3" fmla="*/ 457200 w 1847850"/>
              <a:gd name="connsiteY3" fmla="*/ 38100 h 1790700"/>
              <a:gd name="connsiteX4" fmla="*/ 704850 w 1847850"/>
              <a:gd name="connsiteY4" fmla="*/ 133350 h 1790700"/>
              <a:gd name="connsiteX5" fmla="*/ 952500 w 1847850"/>
              <a:gd name="connsiteY5" fmla="*/ 266700 h 1790700"/>
              <a:gd name="connsiteX6" fmla="*/ 1181100 w 1847850"/>
              <a:gd name="connsiteY6" fmla="*/ 400050 h 1790700"/>
              <a:gd name="connsiteX7" fmla="*/ 1390650 w 1847850"/>
              <a:gd name="connsiteY7" fmla="*/ 590550 h 1790700"/>
              <a:gd name="connsiteX8" fmla="*/ 1600200 w 1847850"/>
              <a:gd name="connsiteY8" fmla="*/ 800100 h 1790700"/>
              <a:gd name="connsiteX9" fmla="*/ 1809750 w 1847850"/>
              <a:gd name="connsiteY9" fmla="*/ 1390650 h 1790700"/>
              <a:gd name="connsiteX10" fmla="*/ 1847850 w 1847850"/>
              <a:gd name="connsiteY10" fmla="*/ 1676400 h 1790700"/>
              <a:gd name="connsiteX11" fmla="*/ 1828800 w 1847850"/>
              <a:gd name="connsiteY11" fmla="*/ 1752600 h 1790700"/>
              <a:gd name="connsiteX0" fmla="*/ 1828800 w 1847850"/>
              <a:gd name="connsiteY0" fmla="*/ 1752600 h 1790700"/>
              <a:gd name="connsiteX1" fmla="*/ 19050 w 1847850"/>
              <a:gd name="connsiteY1" fmla="*/ 1790700 h 1790700"/>
              <a:gd name="connsiteX2" fmla="*/ 0 w 1847850"/>
              <a:gd name="connsiteY2" fmla="*/ 0 h 1790700"/>
              <a:gd name="connsiteX3" fmla="*/ 457200 w 1847850"/>
              <a:gd name="connsiteY3" fmla="*/ 38100 h 1790700"/>
              <a:gd name="connsiteX4" fmla="*/ 704850 w 1847850"/>
              <a:gd name="connsiteY4" fmla="*/ 133350 h 1790700"/>
              <a:gd name="connsiteX5" fmla="*/ 952500 w 1847850"/>
              <a:gd name="connsiteY5" fmla="*/ 266700 h 1790700"/>
              <a:gd name="connsiteX6" fmla="*/ 1181100 w 1847850"/>
              <a:gd name="connsiteY6" fmla="*/ 400050 h 1790700"/>
              <a:gd name="connsiteX7" fmla="*/ 1390650 w 1847850"/>
              <a:gd name="connsiteY7" fmla="*/ 590550 h 1790700"/>
              <a:gd name="connsiteX8" fmla="*/ 1619250 w 1847850"/>
              <a:gd name="connsiteY8" fmla="*/ 895350 h 1790700"/>
              <a:gd name="connsiteX9" fmla="*/ 1809750 w 1847850"/>
              <a:gd name="connsiteY9" fmla="*/ 1390650 h 1790700"/>
              <a:gd name="connsiteX10" fmla="*/ 1847850 w 1847850"/>
              <a:gd name="connsiteY10" fmla="*/ 1676400 h 1790700"/>
              <a:gd name="connsiteX11" fmla="*/ 1828800 w 1847850"/>
              <a:gd name="connsiteY11" fmla="*/ 1752600 h 1790700"/>
              <a:gd name="connsiteX0" fmla="*/ 1828800 w 1847850"/>
              <a:gd name="connsiteY0" fmla="*/ 1752600 h 1790700"/>
              <a:gd name="connsiteX1" fmla="*/ 19050 w 1847850"/>
              <a:gd name="connsiteY1" fmla="*/ 1790700 h 1790700"/>
              <a:gd name="connsiteX2" fmla="*/ 0 w 1847850"/>
              <a:gd name="connsiteY2" fmla="*/ 0 h 1790700"/>
              <a:gd name="connsiteX3" fmla="*/ 457200 w 1847850"/>
              <a:gd name="connsiteY3" fmla="*/ 38100 h 1790700"/>
              <a:gd name="connsiteX4" fmla="*/ 704850 w 1847850"/>
              <a:gd name="connsiteY4" fmla="*/ 133350 h 1790700"/>
              <a:gd name="connsiteX5" fmla="*/ 952500 w 1847850"/>
              <a:gd name="connsiteY5" fmla="*/ 266700 h 1790700"/>
              <a:gd name="connsiteX6" fmla="*/ 1181100 w 1847850"/>
              <a:gd name="connsiteY6" fmla="*/ 400050 h 1790700"/>
              <a:gd name="connsiteX7" fmla="*/ 1390650 w 1847850"/>
              <a:gd name="connsiteY7" fmla="*/ 590550 h 1790700"/>
              <a:gd name="connsiteX8" fmla="*/ 1619250 w 1847850"/>
              <a:gd name="connsiteY8" fmla="*/ 895350 h 1790700"/>
              <a:gd name="connsiteX9" fmla="*/ 1809750 w 1847850"/>
              <a:gd name="connsiteY9" fmla="*/ 1390650 h 1790700"/>
              <a:gd name="connsiteX10" fmla="*/ 1847850 w 1847850"/>
              <a:gd name="connsiteY10" fmla="*/ 1676400 h 1790700"/>
              <a:gd name="connsiteX11" fmla="*/ 1828800 w 1847850"/>
              <a:gd name="connsiteY11" fmla="*/ 1752600 h 1790700"/>
              <a:gd name="connsiteX0" fmla="*/ 1828800 w 1847850"/>
              <a:gd name="connsiteY0" fmla="*/ 1752600 h 1790700"/>
              <a:gd name="connsiteX1" fmla="*/ 19050 w 1847850"/>
              <a:gd name="connsiteY1" fmla="*/ 1790700 h 1790700"/>
              <a:gd name="connsiteX2" fmla="*/ 0 w 1847850"/>
              <a:gd name="connsiteY2" fmla="*/ 0 h 1790700"/>
              <a:gd name="connsiteX3" fmla="*/ 457200 w 1847850"/>
              <a:gd name="connsiteY3" fmla="*/ 38100 h 1790700"/>
              <a:gd name="connsiteX4" fmla="*/ 704850 w 1847850"/>
              <a:gd name="connsiteY4" fmla="*/ 133350 h 1790700"/>
              <a:gd name="connsiteX5" fmla="*/ 952500 w 1847850"/>
              <a:gd name="connsiteY5" fmla="*/ 266700 h 1790700"/>
              <a:gd name="connsiteX6" fmla="*/ 1181100 w 1847850"/>
              <a:gd name="connsiteY6" fmla="*/ 400050 h 1790700"/>
              <a:gd name="connsiteX7" fmla="*/ 1390650 w 1847850"/>
              <a:gd name="connsiteY7" fmla="*/ 590550 h 1790700"/>
              <a:gd name="connsiteX8" fmla="*/ 1619250 w 1847850"/>
              <a:gd name="connsiteY8" fmla="*/ 914400 h 1790700"/>
              <a:gd name="connsiteX9" fmla="*/ 1809750 w 1847850"/>
              <a:gd name="connsiteY9" fmla="*/ 1390650 h 1790700"/>
              <a:gd name="connsiteX10" fmla="*/ 1847850 w 1847850"/>
              <a:gd name="connsiteY10" fmla="*/ 1676400 h 1790700"/>
              <a:gd name="connsiteX11" fmla="*/ 1828800 w 1847850"/>
              <a:gd name="connsiteY11" fmla="*/ 1752600 h 1790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847850" h="1790700">
                <a:moveTo>
                  <a:pt x="1828800" y="1752600"/>
                </a:moveTo>
                <a:lnTo>
                  <a:pt x="19050" y="1790700"/>
                </a:lnTo>
                <a:lnTo>
                  <a:pt x="0" y="0"/>
                </a:lnTo>
                <a:lnTo>
                  <a:pt x="457200" y="38100"/>
                </a:lnTo>
                <a:lnTo>
                  <a:pt x="704850" y="133350"/>
                </a:lnTo>
                <a:lnTo>
                  <a:pt x="952500" y="266700"/>
                </a:lnTo>
                <a:lnTo>
                  <a:pt x="1181100" y="400050"/>
                </a:lnTo>
                <a:lnTo>
                  <a:pt x="1390650" y="590550"/>
                </a:lnTo>
                <a:lnTo>
                  <a:pt x="1619250" y="914400"/>
                </a:lnTo>
                <a:lnTo>
                  <a:pt x="1809750" y="1390650"/>
                </a:lnTo>
                <a:lnTo>
                  <a:pt x="1847850" y="1676400"/>
                </a:lnTo>
                <a:lnTo>
                  <a:pt x="1828800" y="1752600"/>
                </a:lnTo>
                <a:close/>
              </a:path>
            </a:pathLst>
          </a:custGeom>
          <a:solidFill>
            <a:srgbClr val="FF3300">
              <a:alpha val="4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олилиния 24"/>
          <p:cNvSpPr/>
          <p:nvPr/>
        </p:nvSpPr>
        <p:spPr>
          <a:xfrm rot="5400000">
            <a:off x="3223217" y="3730958"/>
            <a:ext cx="1761144" cy="1790700"/>
          </a:xfrm>
          <a:custGeom>
            <a:avLst/>
            <a:gdLst>
              <a:gd name="connsiteX0" fmla="*/ 1828800 w 1847850"/>
              <a:gd name="connsiteY0" fmla="*/ 1752600 h 1790700"/>
              <a:gd name="connsiteX1" fmla="*/ 19050 w 1847850"/>
              <a:gd name="connsiteY1" fmla="*/ 1790700 h 1790700"/>
              <a:gd name="connsiteX2" fmla="*/ 0 w 1847850"/>
              <a:gd name="connsiteY2" fmla="*/ 0 h 1790700"/>
              <a:gd name="connsiteX3" fmla="*/ 438150 w 1847850"/>
              <a:gd name="connsiteY3" fmla="*/ 57150 h 1790700"/>
              <a:gd name="connsiteX4" fmla="*/ 685800 w 1847850"/>
              <a:gd name="connsiteY4" fmla="*/ 133350 h 1790700"/>
              <a:gd name="connsiteX5" fmla="*/ 952500 w 1847850"/>
              <a:gd name="connsiteY5" fmla="*/ 266700 h 1790700"/>
              <a:gd name="connsiteX6" fmla="*/ 1181100 w 1847850"/>
              <a:gd name="connsiteY6" fmla="*/ 400050 h 1790700"/>
              <a:gd name="connsiteX7" fmla="*/ 1390650 w 1847850"/>
              <a:gd name="connsiteY7" fmla="*/ 590550 h 1790700"/>
              <a:gd name="connsiteX8" fmla="*/ 1600200 w 1847850"/>
              <a:gd name="connsiteY8" fmla="*/ 800100 h 1790700"/>
              <a:gd name="connsiteX9" fmla="*/ 1809750 w 1847850"/>
              <a:gd name="connsiteY9" fmla="*/ 1390650 h 1790700"/>
              <a:gd name="connsiteX10" fmla="*/ 1847850 w 1847850"/>
              <a:gd name="connsiteY10" fmla="*/ 1676400 h 1790700"/>
              <a:gd name="connsiteX11" fmla="*/ 1828800 w 1847850"/>
              <a:gd name="connsiteY11" fmla="*/ 1752600 h 1790700"/>
              <a:gd name="connsiteX0" fmla="*/ 1828800 w 1847850"/>
              <a:gd name="connsiteY0" fmla="*/ 1752600 h 1790700"/>
              <a:gd name="connsiteX1" fmla="*/ 19050 w 1847850"/>
              <a:gd name="connsiteY1" fmla="*/ 1790700 h 1790700"/>
              <a:gd name="connsiteX2" fmla="*/ 0 w 1847850"/>
              <a:gd name="connsiteY2" fmla="*/ 0 h 1790700"/>
              <a:gd name="connsiteX3" fmla="*/ 457200 w 1847850"/>
              <a:gd name="connsiteY3" fmla="*/ 38100 h 1790700"/>
              <a:gd name="connsiteX4" fmla="*/ 685800 w 1847850"/>
              <a:gd name="connsiteY4" fmla="*/ 133350 h 1790700"/>
              <a:gd name="connsiteX5" fmla="*/ 952500 w 1847850"/>
              <a:gd name="connsiteY5" fmla="*/ 266700 h 1790700"/>
              <a:gd name="connsiteX6" fmla="*/ 1181100 w 1847850"/>
              <a:gd name="connsiteY6" fmla="*/ 400050 h 1790700"/>
              <a:gd name="connsiteX7" fmla="*/ 1390650 w 1847850"/>
              <a:gd name="connsiteY7" fmla="*/ 590550 h 1790700"/>
              <a:gd name="connsiteX8" fmla="*/ 1600200 w 1847850"/>
              <a:gd name="connsiteY8" fmla="*/ 800100 h 1790700"/>
              <a:gd name="connsiteX9" fmla="*/ 1809750 w 1847850"/>
              <a:gd name="connsiteY9" fmla="*/ 1390650 h 1790700"/>
              <a:gd name="connsiteX10" fmla="*/ 1847850 w 1847850"/>
              <a:gd name="connsiteY10" fmla="*/ 1676400 h 1790700"/>
              <a:gd name="connsiteX11" fmla="*/ 1828800 w 1847850"/>
              <a:gd name="connsiteY11" fmla="*/ 1752600 h 1790700"/>
              <a:gd name="connsiteX0" fmla="*/ 1828800 w 1847850"/>
              <a:gd name="connsiteY0" fmla="*/ 1752600 h 1790700"/>
              <a:gd name="connsiteX1" fmla="*/ 19050 w 1847850"/>
              <a:gd name="connsiteY1" fmla="*/ 1790700 h 1790700"/>
              <a:gd name="connsiteX2" fmla="*/ 0 w 1847850"/>
              <a:gd name="connsiteY2" fmla="*/ 0 h 1790700"/>
              <a:gd name="connsiteX3" fmla="*/ 457200 w 1847850"/>
              <a:gd name="connsiteY3" fmla="*/ 38100 h 1790700"/>
              <a:gd name="connsiteX4" fmla="*/ 704850 w 1847850"/>
              <a:gd name="connsiteY4" fmla="*/ 133350 h 1790700"/>
              <a:gd name="connsiteX5" fmla="*/ 952500 w 1847850"/>
              <a:gd name="connsiteY5" fmla="*/ 266700 h 1790700"/>
              <a:gd name="connsiteX6" fmla="*/ 1181100 w 1847850"/>
              <a:gd name="connsiteY6" fmla="*/ 400050 h 1790700"/>
              <a:gd name="connsiteX7" fmla="*/ 1390650 w 1847850"/>
              <a:gd name="connsiteY7" fmla="*/ 590550 h 1790700"/>
              <a:gd name="connsiteX8" fmla="*/ 1600200 w 1847850"/>
              <a:gd name="connsiteY8" fmla="*/ 800100 h 1790700"/>
              <a:gd name="connsiteX9" fmla="*/ 1809750 w 1847850"/>
              <a:gd name="connsiteY9" fmla="*/ 1390650 h 1790700"/>
              <a:gd name="connsiteX10" fmla="*/ 1847850 w 1847850"/>
              <a:gd name="connsiteY10" fmla="*/ 1676400 h 1790700"/>
              <a:gd name="connsiteX11" fmla="*/ 1828800 w 1847850"/>
              <a:gd name="connsiteY11" fmla="*/ 1752600 h 1790700"/>
              <a:gd name="connsiteX0" fmla="*/ 1828800 w 1847850"/>
              <a:gd name="connsiteY0" fmla="*/ 1752600 h 1790700"/>
              <a:gd name="connsiteX1" fmla="*/ 19050 w 1847850"/>
              <a:gd name="connsiteY1" fmla="*/ 1790700 h 1790700"/>
              <a:gd name="connsiteX2" fmla="*/ 0 w 1847850"/>
              <a:gd name="connsiteY2" fmla="*/ 0 h 1790700"/>
              <a:gd name="connsiteX3" fmla="*/ 457200 w 1847850"/>
              <a:gd name="connsiteY3" fmla="*/ 38100 h 1790700"/>
              <a:gd name="connsiteX4" fmla="*/ 704850 w 1847850"/>
              <a:gd name="connsiteY4" fmla="*/ 133350 h 1790700"/>
              <a:gd name="connsiteX5" fmla="*/ 952500 w 1847850"/>
              <a:gd name="connsiteY5" fmla="*/ 266700 h 1790700"/>
              <a:gd name="connsiteX6" fmla="*/ 1181100 w 1847850"/>
              <a:gd name="connsiteY6" fmla="*/ 400050 h 1790700"/>
              <a:gd name="connsiteX7" fmla="*/ 1390650 w 1847850"/>
              <a:gd name="connsiteY7" fmla="*/ 590550 h 1790700"/>
              <a:gd name="connsiteX8" fmla="*/ 1619250 w 1847850"/>
              <a:gd name="connsiteY8" fmla="*/ 895350 h 1790700"/>
              <a:gd name="connsiteX9" fmla="*/ 1809750 w 1847850"/>
              <a:gd name="connsiteY9" fmla="*/ 1390650 h 1790700"/>
              <a:gd name="connsiteX10" fmla="*/ 1847850 w 1847850"/>
              <a:gd name="connsiteY10" fmla="*/ 1676400 h 1790700"/>
              <a:gd name="connsiteX11" fmla="*/ 1828800 w 1847850"/>
              <a:gd name="connsiteY11" fmla="*/ 1752600 h 1790700"/>
              <a:gd name="connsiteX0" fmla="*/ 1828800 w 1847850"/>
              <a:gd name="connsiteY0" fmla="*/ 1752600 h 1790700"/>
              <a:gd name="connsiteX1" fmla="*/ 19050 w 1847850"/>
              <a:gd name="connsiteY1" fmla="*/ 1790700 h 1790700"/>
              <a:gd name="connsiteX2" fmla="*/ 0 w 1847850"/>
              <a:gd name="connsiteY2" fmla="*/ 0 h 1790700"/>
              <a:gd name="connsiteX3" fmla="*/ 457200 w 1847850"/>
              <a:gd name="connsiteY3" fmla="*/ 38100 h 1790700"/>
              <a:gd name="connsiteX4" fmla="*/ 704850 w 1847850"/>
              <a:gd name="connsiteY4" fmla="*/ 133350 h 1790700"/>
              <a:gd name="connsiteX5" fmla="*/ 952500 w 1847850"/>
              <a:gd name="connsiteY5" fmla="*/ 266700 h 1790700"/>
              <a:gd name="connsiteX6" fmla="*/ 1181100 w 1847850"/>
              <a:gd name="connsiteY6" fmla="*/ 400050 h 1790700"/>
              <a:gd name="connsiteX7" fmla="*/ 1390650 w 1847850"/>
              <a:gd name="connsiteY7" fmla="*/ 590550 h 1790700"/>
              <a:gd name="connsiteX8" fmla="*/ 1619250 w 1847850"/>
              <a:gd name="connsiteY8" fmla="*/ 895350 h 1790700"/>
              <a:gd name="connsiteX9" fmla="*/ 1809750 w 1847850"/>
              <a:gd name="connsiteY9" fmla="*/ 1390650 h 1790700"/>
              <a:gd name="connsiteX10" fmla="*/ 1847850 w 1847850"/>
              <a:gd name="connsiteY10" fmla="*/ 1676400 h 1790700"/>
              <a:gd name="connsiteX11" fmla="*/ 1828800 w 1847850"/>
              <a:gd name="connsiteY11" fmla="*/ 1752600 h 1790700"/>
              <a:gd name="connsiteX0" fmla="*/ 1828800 w 1847850"/>
              <a:gd name="connsiteY0" fmla="*/ 1752600 h 1790700"/>
              <a:gd name="connsiteX1" fmla="*/ 19050 w 1847850"/>
              <a:gd name="connsiteY1" fmla="*/ 1790700 h 1790700"/>
              <a:gd name="connsiteX2" fmla="*/ 0 w 1847850"/>
              <a:gd name="connsiteY2" fmla="*/ 0 h 1790700"/>
              <a:gd name="connsiteX3" fmla="*/ 457200 w 1847850"/>
              <a:gd name="connsiteY3" fmla="*/ 38100 h 1790700"/>
              <a:gd name="connsiteX4" fmla="*/ 704850 w 1847850"/>
              <a:gd name="connsiteY4" fmla="*/ 133350 h 1790700"/>
              <a:gd name="connsiteX5" fmla="*/ 952500 w 1847850"/>
              <a:gd name="connsiteY5" fmla="*/ 266700 h 1790700"/>
              <a:gd name="connsiteX6" fmla="*/ 1181100 w 1847850"/>
              <a:gd name="connsiteY6" fmla="*/ 400050 h 1790700"/>
              <a:gd name="connsiteX7" fmla="*/ 1390650 w 1847850"/>
              <a:gd name="connsiteY7" fmla="*/ 590550 h 1790700"/>
              <a:gd name="connsiteX8" fmla="*/ 1619250 w 1847850"/>
              <a:gd name="connsiteY8" fmla="*/ 914400 h 1790700"/>
              <a:gd name="connsiteX9" fmla="*/ 1809750 w 1847850"/>
              <a:gd name="connsiteY9" fmla="*/ 1390650 h 1790700"/>
              <a:gd name="connsiteX10" fmla="*/ 1847850 w 1847850"/>
              <a:gd name="connsiteY10" fmla="*/ 1676400 h 1790700"/>
              <a:gd name="connsiteX11" fmla="*/ 1828800 w 1847850"/>
              <a:gd name="connsiteY11" fmla="*/ 1752600 h 1790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847850" h="1790700">
                <a:moveTo>
                  <a:pt x="1828800" y="1752600"/>
                </a:moveTo>
                <a:lnTo>
                  <a:pt x="19050" y="1790700"/>
                </a:lnTo>
                <a:lnTo>
                  <a:pt x="0" y="0"/>
                </a:lnTo>
                <a:lnTo>
                  <a:pt x="457200" y="38100"/>
                </a:lnTo>
                <a:lnTo>
                  <a:pt x="704850" y="133350"/>
                </a:lnTo>
                <a:lnTo>
                  <a:pt x="952500" y="266700"/>
                </a:lnTo>
                <a:lnTo>
                  <a:pt x="1181100" y="400050"/>
                </a:lnTo>
                <a:lnTo>
                  <a:pt x="1390650" y="590550"/>
                </a:lnTo>
                <a:lnTo>
                  <a:pt x="1619250" y="914400"/>
                </a:lnTo>
                <a:lnTo>
                  <a:pt x="1809750" y="1390650"/>
                </a:lnTo>
                <a:lnTo>
                  <a:pt x="1847850" y="1676400"/>
                </a:lnTo>
                <a:lnTo>
                  <a:pt x="1828800" y="1752600"/>
                </a:lnTo>
                <a:close/>
              </a:path>
            </a:pathLst>
          </a:custGeom>
          <a:solidFill>
            <a:srgbClr val="FF3300">
              <a:alpha val="4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олилиния 25"/>
          <p:cNvSpPr/>
          <p:nvPr/>
        </p:nvSpPr>
        <p:spPr>
          <a:xfrm rot="10800000">
            <a:off x="1408846" y="3734306"/>
            <a:ext cx="1841125" cy="1753530"/>
          </a:xfrm>
          <a:custGeom>
            <a:avLst/>
            <a:gdLst>
              <a:gd name="connsiteX0" fmla="*/ 1828800 w 1847850"/>
              <a:gd name="connsiteY0" fmla="*/ 1752600 h 1790700"/>
              <a:gd name="connsiteX1" fmla="*/ 19050 w 1847850"/>
              <a:gd name="connsiteY1" fmla="*/ 1790700 h 1790700"/>
              <a:gd name="connsiteX2" fmla="*/ 0 w 1847850"/>
              <a:gd name="connsiteY2" fmla="*/ 0 h 1790700"/>
              <a:gd name="connsiteX3" fmla="*/ 438150 w 1847850"/>
              <a:gd name="connsiteY3" fmla="*/ 57150 h 1790700"/>
              <a:gd name="connsiteX4" fmla="*/ 685800 w 1847850"/>
              <a:gd name="connsiteY4" fmla="*/ 133350 h 1790700"/>
              <a:gd name="connsiteX5" fmla="*/ 952500 w 1847850"/>
              <a:gd name="connsiteY5" fmla="*/ 266700 h 1790700"/>
              <a:gd name="connsiteX6" fmla="*/ 1181100 w 1847850"/>
              <a:gd name="connsiteY6" fmla="*/ 400050 h 1790700"/>
              <a:gd name="connsiteX7" fmla="*/ 1390650 w 1847850"/>
              <a:gd name="connsiteY7" fmla="*/ 590550 h 1790700"/>
              <a:gd name="connsiteX8" fmla="*/ 1600200 w 1847850"/>
              <a:gd name="connsiteY8" fmla="*/ 800100 h 1790700"/>
              <a:gd name="connsiteX9" fmla="*/ 1809750 w 1847850"/>
              <a:gd name="connsiteY9" fmla="*/ 1390650 h 1790700"/>
              <a:gd name="connsiteX10" fmla="*/ 1847850 w 1847850"/>
              <a:gd name="connsiteY10" fmla="*/ 1676400 h 1790700"/>
              <a:gd name="connsiteX11" fmla="*/ 1828800 w 1847850"/>
              <a:gd name="connsiteY11" fmla="*/ 1752600 h 1790700"/>
              <a:gd name="connsiteX0" fmla="*/ 1828800 w 1847850"/>
              <a:gd name="connsiteY0" fmla="*/ 1752600 h 1790700"/>
              <a:gd name="connsiteX1" fmla="*/ 19050 w 1847850"/>
              <a:gd name="connsiteY1" fmla="*/ 1790700 h 1790700"/>
              <a:gd name="connsiteX2" fmla="*/ 0 w 1847850"/>
              <a:gd name="connsiteY2" fmla="*/ 0 h 1790700"/>
              <a:gd name="connsiteX3" fmla="*/ 457200 w 1847850"/>
              <a:gd name="connsiteY3" fmla="*/ 38100 h 1790700"/>
              <a:gd name="connsiteX4" fmla="*/ 685800 w 1847850"/>
              <a:gd name="connsiteY4" fmla="*/ 133350 h 1790700"/>
              <a:gd name="connsiteX5" fmla="*/ 952500 w 1847850"/>
              <a:gd name="connsiteY5" fmla="*/ 266700 h 1790700"/>
              <a:gd name="connsiteX6" fmla="*/ 1181100 w 1847850"/>
              <a:gd name="connsiteY6" fmla="*/ 400050 h 1790700"/>
              <a:gd name="connsiteX7" fmla="*/ 1390650 w 1847850"/>
              <a:gd name="connsiteY7" fmla="*/ 590550 h 1790700"/>
              <a:gd name="connsiteX8" fmla="*/ 1600200 w 1847850"/>
              <a:gd name="connsiteY8" fmla="*/ 800100 h 1790700"/>
              <a:gd name="connsiteX9" fmla="*/ 1809750 w 1847850"/>
              <a:gd name="connsiteY9" fmla="*/ 1390650 h 1790700"/>
              <a:gd name="connsiteX10" fmla="*/ 1847850 w 1847850"/>
              <a:gd name="connsiteY10" fmla="*/ 1676400 h 1790700"/>
              <a:gd name="connsiteX11" fmla="*/ 1828800 w 1847850"/>
              <a:gd name="connsiteY11" fmla="*/ 1752600 h 1790700"/>
              <a:gd name="connsiteX0" fmla="*/ 1828800 w 1847850"/>
              <a:gd name="connsiteY0" fmla="*/ 1752600 h 1790700"/>
              <a:gd name="connsiteX1" fmla="*/ 19050 w 1847850"/>
              <a:gd name="connsiteY1" fmla="*/ 1790700 h 1790700"/>
              <a:gd name="connsiteX2" fmla="*/ 0 w 1847850"/>
              <a:gd name="connsiteY2" fmla="*/ 0 h 1790700"/>
              <a:gd name="connsiteX3" fmla="*/ 457200 w 1847850"/>
              <a:gd name="connsiteY3" fmla="*/ 38100 h 1790700"/>
              <a:gd name="connsiteX4" fmla="*/ 704850 w 1847850"/>
              <a:gd name="connsiteY4" fmla="*/ 133350 h 1790700"/>
              <a:gd name="connsiteX5" fmla="*/ 952500 w 1847850"/>
              <a:gd name="connsiteY5" fmla="*/ 266700 h 1790700"/>
              <a:gd name="connsiteX6" fmla="*/ 1181100 w 1847850"/>
              <a:gd name="connsiteY6" fmla="*/ 400050 h 1790700"/>
              <a:gd name="connsiteX7" fmla="*/ 1390650 w 1847850"/>
              <a:gd name="connsiteY7" fmla="*/ 590550 h 1790700"/>
              <a:gd name="connsiteX8" fmla="*/ 1600200 w 1847850"/>
              <a:gd name="connsiteY8" fmla="*/ 800100 h 1790700"/>
              <a:gd name="connsiteX9" fmla="*/ 1809750 w 1847850"/>
              <a:gd name="connsiteY9" fmla="*/ 1390650 h 1790700"/>
              <a:gd name="connsiteX10" fmla="*/ 1847850 w 1847850"/>
              <a:gd name="connsiteY10" fmla="*/ 1676400 h 1790700"/>
              <a:gd name="connsiteX11" fmla="*/ 1828800 w 1847850"/>
              <a:gd name="connsiteY11" fmla="*/ 1752600 h 1790700"/>
              <a:gd name="connsiteX0" fmla="*/ 1828800 w 1847850"/>
              <a:gd name="connsiteY0" fmla="*/ 1752600 h 1790700"/>
              <a:gd name="connsiteX1" fmla="*/ 19050 w 1847850"/>
              <a:gd name="connsiteY1" fmla="*/ 1790700 h 1790700"/>
              <a:gd name="connsiteX2" fmla="*/ 0 w 1847850"/>
              <a:gd name="connsiteY2" fmla="*/ 0 h 1790700"/>
              <a:gd name="connsiteX3" fmla="*/ 457200 w 1847850"/>
              <a:gd name="connsiteY3" fmla="*/ 38100 h 1790700"/>
              <a:gd name="connsiteX4" fmla="*/ 704850 w 1847850"/>
              <a:gd name="connsiteY4" fmla="*/ 133350 h 1790700"/>
              <a:gd name="connsiteX5" fmla="*/ 952500 w 1847850"/>
              <a:gd name="connsiteY5" fmla="*/ 266700 h 1790700"/>
              <a:gd name="connsiteX6" fmla="*/ 1181100 w 1847850"/>
              <a:gd name="connsiteY6" fmla="*/ 400050 h 1790700"/>
              <a:gd name="connsiteX7" fmla="*/ 1390650 w 1847850"/>
              <a:gd name="connsiteY7" fmla="*/ 590550 h 1790700"/>
              <a:gd name="connsiteX8" fmla="*/ 1619250 w 1847850"/>
              <a:gd name="connsiteY8" fmla="*/ 895350 h 1790700"/>
              <a:gd name="connsiteX9" fmla="*/ 1809750 w 1847850"/>
              <a:gd name="connsiteY9" fmla="*/ 1390650 h 1790700"/>
              <a:gd name="connsiteX10" fmla="*/ 1847850 w 1847850"/>
              <a:gd name="connsiteY10" fmla="*/ 1676400 h 1790700"/>
              <a:gd name="connsiteX11" fmla="*/ 1828800 w 1847850"/>
              <a:gd name="connsiteY11" fmla="*/ 1752600 h 1790700"/>
              <a:gd name="connsiteX0" fmla="*/ 1828800 w 1847850"/>
              <a:gd name="connsiteY0" fmla="*/ 1752600 h 1790700"/>
              <a:gd name="connsiteX1" fmla="*/ 19050 w 1847850"/>
              <a:gd name="connsiteY1" fmla="*/ 1790700 h 1790700"/>
              <a:gd name="connsiteX2" fmla="*/ 0 w 1847850"/>
              <a:gd name="connsiteY2" fmla="*/ 0 h 1790700"/>
              <a:gd name="connsiteX3" fmla="*/ 457200 w 1847850"/>
              <a:gd name="connsiteY3" fmla="*/ 38100 h 1790700"/>
              <a:gd name="connsiteX4" fmla="*/ 704850 w 1847850"/>
              <a:gd name="connsiteY4" fmla="*/ 133350 h 1790700"/>
              <a:gd name="connsiteX5" fmla="*/ 952500 w 1847850"/>
              <a:gd name="connsiteY5" fmla="*/ 266700 h 1790700"/>
              <a:gd name="connsiteX6" fmla="*/ 1181100 w 1847850"/>
              <a:gd name="connsiteY6" fmla="*/ 400050 h 1790700"/>
              <a:gd name="connsiteX7" fmla="*/ 1390650 w 1847850"/>
              <a:gd name="connsiteY7" fmla="*/ 590550 h 1790700"/>
              <a:gd name="connsiteX8" fmla="*/ 1619250 w 1847850"/>
              <a:gd name="connsiteY8" fmla="*/ 895350 h 1790700"/>
              <a:gd name="connsiteX9" fmla="*/ 1809750 w 1847850"/>
              <a:gd name="connsiteY9" fmla="*/ 1390650 h 1790700"/>
              <a:gd name="connsiteX10" fmla="*/ 1847850 w 1847850"/>
              <a:gd name="connsiteY10" fmla="*/ 1676400 h 1790700"/>
              <a:gd name="connsiteX11" fmla="*/ 1828800 w 1847850"/>
              <a:gd name="connsiteY11" fmla="*/ 1752600 h 1790700"/>
              <a:gd name="connsiteX0" fmla="*/ 1828800 w 1847850"/>
              <a:gd name="connsiteY0" fmla="*/ 1752600 h 1790700"/>
              <a:gd name="connsiteX1" fmla="*/ 19050 w 1847850"/>
              <a:gd name="connsiteY1" fmla="*/ 1790700 h 1790700"/>
              <a:gd name="connsiteX2" fmla="*/ 0 w 1847850"/>
              <a:gd name="connsiteY2" fmla="*/ 0 h 1790700"/>
              <a:gd name="connsiteX3" fmla="*/ 457200 w 1847850"/>
              <a:gd name="connsiteY3" fmla="*/ 38100 h 1790700"/>
              <a:gd name="connsiteX4" fmla="*/ 704850 w 1847850"/>
              <a:gd name="connsiteY4" fmla="*/ 133350 h 1790700"/>
              <a:gd name="connsiteX5" fmla="*/ 952500 w 1847850"/>
              <a:gd name="connsiteY5" fmla="*/ 266700 h 1790700"/>
              <a:gd name="connsiteX6" fmla="*/ 1181100 w 1847850"/>
              <a:gd name="connsiteY6" fmla="*/ 400050 h 1790700"/>
              <a:gd name="connsiteX7" fmla="*/ 1390650 w 1847850"/>
              <a:gd name="connsiteY7" fmla="*/ 590550 h 1790700"/>
              <a:gd name="connsiteX8" fmla="*/ 1619250 w 1847850"/>
              <a:gd name="connsiteY8" fmla="*/ 914400 h 1790700"/>
              <a:gd name="connsiteX9" fmla="*/ 1809750 w 1847850"/>
              <a:gd name="connsiteY9" fmla="*/ 1390650 h 1790700"/>
              <a:gd name="connsiteX10" fmla="*/ 1847850 w 1847850"/>
              <a:gd name="connsiteY10" fmla="*/ 1676400 h 1790700"/>
              <a:gd name="connsiteX11" fmla="*/ 1828800 w 1847850"/>
              <a:gd name="connsiteY11" fmla="*/ 1752600 h 1790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847850" h="1790700">
                <a:moveTo>
                  <a:pt x="1828800" y="1752600"/>
                </a:moveTo>
                <a:lnTo>
                  <a:pt x="19050" y="1790700"/>
                </a:lnTo>
                <a:lnTo>
                  <a:pt x="0" y="0"/>
                </a:lnTo>
                <a:lnTo>
                  <a:pt x="457200" y="38100"/>
                </a:lnTo>
                <a:lnTo>
                  <a:pt x="704850" y="133350"/>
                </a:lnTo>
                <a:lnTo>
                  <a:pt x="952500" y="266700"/>
                </a:lnTo>
                <a:lnTo>
                  <a:pt x="1181100" y="400050"/>
                </a:lnTo>
                <a:lnTo>
                  <a:pt x="1390650" y="590550"/>
                </a:lnTo>
                <a:lnTo>
                  <a:pt x="1619250" y="914400"/>
                </a:lnTo>
                <a:lnTo>
                  <a:pt x="1809750" y="1390650"/>
                </a:lnTo>
                <a:lnTo>
                  <a:pt x="1847850" y="1676400"/>
                </a:lnTo>
                <a:lnTo>
                  <a:pt x="1828800" y="1752600"/>
                </a:lnTo>
                <a:close/>
              </a:path>
            </a:pathLst>
          </a:custGeom>
          <a:solidFill>
            <a:srgbClr val="FF3300">
              <a:alpha val="4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97296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500"/>
                            </p:stCondLst>
                            <p:childTnLst>
                              <p:par>
                                <p:cTn id="4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7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58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500" tmFilter="0, 0; .2, .5; .8, .5; 1, 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0" dur="250" autoRev="1" fill="hold"/>
                                        <p:tgtEl>
                                          <p:spTgt spid="3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" dur="500" tmFilter="0, 0; .2, .5; .8, .5; 1, 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5" dur="250" autoRev="1" fill="hold"/>
                                        <p:tgtEl>
                                          <p:spTgt spid="3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76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7" dur="500" tmFilter="0, 0; .2, .5; .8, .5; 1, 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8" dur="250" autoRev="1" fill="hold"/>
                                        <p:tgtEl>
                                          <p:spTgt spid="3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2" dur="500" tmFilter="0, 0; .2, .5; .8, .5; 1, 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3" dur="250" autoRev="1" fill="hold"/>
                                        <p:tgtEl>
                                          <p:spTgt spid="1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94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5" dur="500" tmFilter="0, 0; .2, .5; .8, .5; 1, 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6" dur="250" autoRev="1" fill="hold"/>
                                        <p:tgtEl>
                                          <p:spTgt spid="1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0" dur="5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1" dur="25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12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3" dur="500" tmFilter="0, 0; .2, .5; .8, .5; 1, 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4" dur="250" autoRev="1" fill="hold"/>
                                        <p:tgtEl>
                                          <p:spTgt spid="2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" grpId="0"/>
      <p:bldP spid="2" grpId="1"/>
      <p:bldP spid="31" grpId="0"/>
      <p:bldP spid="31" grpId="1"/>
      <p:bldP spid="32" grpId="0"/>
      <p:bldP spid="32" grpId="1"/>
      <p:bldP spid="33" grpId="0"/>
      <p:bldP spid="33" grpId="1"/>
      <p:bldP spid="36" grpId="0" animBg="1"/>
      <p:bldP spid="36" grpId="1" animBg="1"/>
      <p:bldP spid="3" grpId="0" animBg="1"/>
      <p:bldP spid="17" grpId="0" animBg="1"/>
      <p:bldP spid="18" grpId="0"/>
      <p:bldP spid="18" grpId="1"/>
      <p:bldP spid="19" grpId="0"/>
      <p:bldP spid="19" grpId="1"/>
      <p:bldP spid="20" grpId="0" animBg="1"/>
      <p:bldP spid="21" grpId="0"/>
      <p:bldP spid="21" grpId="1"/>
      <p:bldP spid="22" grpId="0"/>
      <p:bldP spid="22" grpId="1"/>
      <p:bldP spid="23" grpId="0" animBg="1"/>
      <p:bldP spid="24" grpId="0" animBg="1"/>
      <p:bldP spid="24" grpId="1" animBg="1"/>
      <p:bldP spid="25" grpId="0" animBg="1"/>
      <p:bldP spid="25" grpId="1" animBg="1"/>
      <p:bldP spid="26" grpId="0" animBg="1"/>
      <p:bldP spid="26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Прямая со стрелкой 4"/>
          <p:cNvCxnSpPr/>
          <p:nvPr/>
        </p:nvCxnSpPr>
        <p:spPr>
          <a:xfrm flipH="1" flipV="1">
            <a:off x="3200400" y="880110"/>
            <a:ext cx="11430" cy="546354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>
            <a:off x="694061" y="3745735"/>
            <a:ext cx="5420299" cy="11017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" name="Овал 7"/>
          <p:cNvSpPr/>
          <p:nvPr/>
        </p:nvSpPr>
        <p:spPr>
          <a:xfrm>
            <a:off x="1421172" y="1983041"/>
            <a:ext cx="3602515" cy="3525394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5294813" y="148590"/>
            <a:ext cx="689718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 smtClean="0"/>
              <a:t>Отметить на тригонометрической окружности решение уравнений:</a:t>
            </a:r>
            <a:endParaRPr lang="ru-RU" sz="3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7711273" y="1849176"/>
                <a:ext cx="2057400" cy="90730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func>
                      <m:funcPr>
                        <m:ctrlPr>
                          <a:rPr lang="en-US" sz="360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360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ru-RU" sz="3600" b="0" i="1" smtClean="0">
                            <a:latin typeface="Cambria Math" panose="02040503050406030204" pitchFamily="18" charset="0"/>
                          </a:rPr>
                          <m:t>х</m:t>
                        </m:r>
                      </m:e>
                    </m:func>
                  </m:oMath>
                </a14:m>
                <a:r>
                  <a:rPr lang="ru-RU" sz="3600" dirty="0" smtClean="0"/>
                  <a:t> </a:t>
                </a:r>
                <a:r>
                  <a:rPr lang="en-US" sz="3600" dirty="0" smtClean="0"/>
                  <a:t>=</a:t>
                </a:r>
                <a:r>
                  <a:rPr lang="ru-RU" sz="3600" dirty="0" smtClean="0"/>
                  <a:t>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US" sz="3600" i="1" dirty="0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3600" b="0" i="1" dirty="0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</m:rad>
                      </m:num>
                      <m:den>
                        <m:r>
                          <a:rPr lang="en-US" sz="36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ru-RU" sz="3600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11273" y="1849176"/>
                <a:ext cx="2057400" cy="907300"/>
              </a:xfrm>
              <a:prstGeom prst="rect">
                <a:avLst/>
              </a:prstGeom>
              <a:blipFill rotWithShape="0">
                <a:blip r:embed="rId2"/>
                <a:stretch>
                  <a:fillRect b="-1476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7516546" y="4045429"/>
                <a:ext cx="2057400" cy="55399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360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3600" b="0" i="0" smtClean="0">
                              <a:latin typeface="Cambria Math" panose="02040503050406030204" pitchFamily="18" charset="0"/>
                            </a:rPr>
                            <m:t>tg</m:t>
                          </m:r>
                        </m:fName>
                        <m:e>
                          <m:r>
                            <a:rPr lang="ru-RU" sz="3600" b="0" i="1" smtClean="0">
                              <a:latin typeface="Cambria Math" panose="02040503050406030204" pitchFamily="18" charset="0"/>
                            </a:rPr>
                            <m:t>х</m:t>
                          </m:r>
                        </m:e>
                      </m:func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ru-RU" sz="36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16546" y="4045429"/>
                <a:ext cx="2057400" cy="553998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7314276" y="2827692"/>
                <a:ext cx="2533448" cy="103714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3600" smtClean="0">
                          <a:latin typeface="Cambria Math" panose="02040503050406030204" pitchFamily="18" charset="0"/>
                        </a:rPr>
                        <m:t>c</m:t>
                      </m:r>
                      <m:r>
                        <m:rPr>
                          <m:sty m:val="p"/>
                        </m:rPr>
                        <a:rPr lang="en-US" sz="3600" b="0" i="0" smtClean="0">
                          <a:latin typeface="Cambria Math" panose="02040503050406030204" pitchFamily="18" charset="0"/>
                        </a:rPr>
                        <m:t>osx</m:t>
                      </m:r>
                      <m:r>
                        <a:rPr lang="ru-RU" sz="3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sz="3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3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ru-RU" sz="3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ru-RU" sz="36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14276" y="2827692"/>
                <a:ext cx="2533448" cy="1037143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7569886" y="4809658"/>
                <a:ext cx="2474597" cy="118750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600" smtClean="0">
                          <a:latin typeface="Cambria Math" panose="02040503050406030204" pitchFamily="18" charset="0"/>
                        </a:rPr>
                        <m:t>с</m:t>
                      </m:r>
                      <m:r>
                        <m:rPr>
                          <m:sty m:val="p"/>
                        </m:rPr>
                        <a:rPr lang="en-US" sz="3600" b="0" i="0" smtClean="0">
                          <a:latin typeface="Cambria Math" panose="02040503050406030204" pitchFamily="18" charset="0"/>
                        </a:rPr>
                        <m:t>tg</m:t>
                      </m:r>
                      <m:r>
                        <a:rPr lang="ru-RU" sz="3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ru-RU" sz="3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ru-RU" sz="36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ru-RU" sz="36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69886" y="4809658"/>
                <a:ext cx="2474597" cy="1187505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Прямая соединительная линия 5"/>
          <p:cNvCxnSpPr/>
          <p:nvPr/>
        </p:nvCxnSpPr>
        <p:spPr>
          <a:xfrm>
            <a:off x="2339786" y="5265771"/>
            <a:ext cx="1712093" cy="18666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Прямоугольник 9"/>
              <p:cNvSpPr/>
              <p:nvPr/>
            </p:nvSpPr>
            <p:spPr>
              <a:xfrm>
                <a:off x="3251706" y="4336954"/>
                <a:ext cx="681084" cy="67986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400" dirty="0" smtClean="0"/>
                  <a:t>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US" sz="2400" i="1" dirty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2400" i="1" dirty="0"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</m:rad>
                      </m:num>
                      <m:den>
                        <m:r>
                          <a:rPr lang="en-US" sz="2400" i="1" dirty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ru-RU" sz="2400" dirty="0"/>
              </a:p>
            </p:txBody>
          </p:sp>
        </mc:Choice>
        <mc:Fallback xmlns="">
          <p:sp>
            <p:nvSpPr>
              <p:cNvPr id="10" name="Прямоугольник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51706" y="4336954"/>
                <a:ext cx="681084" cy="679866"/>
              </a:xfrm>
              <a:prstGeom prst="rect">
                <a:avLst/>
              </a:prstGeom>
              <a:blipFill rotWithShape="0">
                <a:blip r:embed="rId6"/>
                <a:stretch>
                  <a:fillRect l="-13393" b="-803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Овал 28"/>
          <p:cNvSpPr/>
          <p:nvPr/>
        </p:nvSpPr>
        <p:spPr>
          <a:xfrm>
            <a:off x="4018727" y="5258964"/>
            <a:ext cx="99390" cy="99631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5023687" y="518605"/>
            <a:ext cx="0" cy="6237027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flipH="1">
            <a:off x="887896" y="1226738"/>
            <a:ext cx="4890053" cy="47704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Овал 33"/>
          <p:cNvSpPr/>
          <p:nvPr/>
        </p:nvSpPr>
        <p:spPr>
          <a:xfrm>
            <a:off x="4426846" y="2421192"/>
            <a:ext cx="99390" cy="99631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Прямоугольник 34"/>
          <p:cNvSpPr/>
          <p:nvPr/>
        </p:nvSpPr>
        <p:spPr>
          <a:xfrm>
            <a:off x="5135215" y="1849176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1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Прямоугольник 36"/>
              <p:cNvSpPr/>
              <p:nvPr/>
            </p:nvSpPr>
            <p:spPr>
              <a:xfrm>
                <a:off x="3672821" y="3753679"/>
                <a:ext cx="365806" cy="61093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b="0" i="1" dirty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i="1" dirty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37" name="Прямоугольник 3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72821" y="3753679"/>
                <a:ext cx="365806" cy="610936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8" name="Прямая соединительная линия 37"/>
          <p:cNvCxnSpPr/>
          <p:nvPr/>
        </p:nvCxnSpPr>
        <p:spPr>
          <a:xfrm>
            <a:off x="4065131" y="2174288"/>
            <a:ext cx="0" cy="3126623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9" name="Овал 38"/>
          <p:cNvSpPr/>
          <p:nvPr/>
        </p:nvSpPr>
        <p:spPr>
          <a:xfrm>
            <a:off x="4038627" y="2176841"/>
            <a:ext cx="99390" cy="99631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0" name="Прямоугольник 39"/>
              <p:cNvSpPr/>
              <p:nvPr/>
            </p:nvSpPr>
            <p:spPr>
              <a:xfrm>
                <a:off x="1428030" y="1871410"/>
                <a:ext cx="728982" cy="67415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b="0" i="1" dirty="0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US" i="1" dirty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b="0" i="1" dirty="0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40" name="Прямоугольник 3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28030" y="1871410"/>
                <a:ext cx="728982" cy="674159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1" name="Прямая соединительная линия 40"/>
          <p:cNvCxnSpPr/>
          <p:nvPr/>
        </p:nvCxnSpPr>
        <p:spPr>
          <a:xfrm>
            <a:off x="-758151" y="1965004"/>
            <a:ext cx="8274697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2" name="Овал 41"/>
          <p:cNvSpPr/>
          <p:nvPr/>
        </p:nvSpPr>
        <p:spPr>
          <a:xfrm>
            <a:off x="2033397" y="2819823"/>
            <a:ext cx="99390" cy="99631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Овал 42"/>
          <p:cNvSpPr/>
          <p:nvPr/>
        </p:nvSpPr>
        <p:spPr>
          <a:xfrm>
            <a:off x="2257648" y="5214532"/>
            <a:ext cx="99390" cy="99631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Овал 43"/>
          <p:cNvSpPr/>
          <p:nvPr/>
        </p:nvSpPr>
        <p:spPr>
          <a:xfrm>
            <a:off x="4018749" y="5257975"/>
            <a:ext cx="99390" cy="99631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Овал 46"/>
          <p:cNvSpPr/>
          <p:nvPr/>
        </p:nvSpPr>
        <p:spPr>
          <a:xfrm>
            <a:off x="1862422" y="4906096"/>
            <a:ext cx="99390" cy="99631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3" name="Прямая соединительная линия 52"/>
          <p:cNvCxnSpPr/>
          <p:nvPr/>
        </p:nvCxnSpPr>
        <p:spPr>
          <a:xfrm>
            <a:off x="1611984" y="1007165"/>
            <a:ext cx="3060853" cy="53364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Овал 62"/>
          <p:cNvSpPr/>
          <p:nvPr/>
        </p:nvSpPr>
        <p:spPr>
          <a:xfrm>
            <a:off x="4010824" y="5264921"/>
            <a:ext cx="99390" cy="99631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/>
              <p:cNvSpPr txBox="1"/>
              <p:nvPr/>
            </p:nvSpPr>
            <p:spPr>
              <a:xfrm>
                <a:off x="167537" y="5083669"/>
                <a:ext cx="2865364" cy="113306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3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3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sz="3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US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3600" i="1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3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r>
                        <a:rPr lang="en-US" sz="3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𝑛</m:t>
                      </m:r>
                    </m:oMath>
                  </m:oMathPara>
                </a14:m>
                <a:endParaRPr lang="ru-RU" sz="3600" dirty="0"/>
              </a:p>
            </p:txBody>
          </p:sp>
        </mc:Choice>
        <mc:Fallback xmlns=""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537" y="5083669"/>
                <a:ext cx="2865364" cy="1133067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/>
              <p:cNvSpPr txBox="1"/>
              <p:nvPr/>
            </p:nvSpPr>
            <p:spPr>
              <a:xfrm>
                <a:off x="3890056" y="4955519"/>
                <a:ext cx="2865364" cy="103727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3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sz="3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US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3600" i="1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3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r>
                        <a:rPr lang="en-US" sz="3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𝑛</m:t>
                      </m:r>
                    </m:oMath>
                  </m:oMathPara>
                </a14:m>
                <a:endParaRPr lang="ru-RU" sz="3600" dirty="0"/>
              </a:p>
            </p:txBody>
          </p:sp>
        </mc:Choice>
        <mc:Fallback xmlns="">
          <p:sp>
            <p:nvSpPr>
              <p:cNvPr id="65" name="TextBox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90056" y="4955519"/>
                <a:ext cx="2865364" cy="1037272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/>
              <p:cNvSpPr txBox="1"/>
              <p:nvPr/>
            </p:nvSpPr>
            <p:spPr>
              <a:xfrm>
                <a:off x="3885819" y="4952312"/>
                <a:ext cx="2865364" cy="103727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3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sz="3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US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3600" i="1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3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r>
                        <a:rPr lang="en-US" sz="3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𝑛</m:t>
                      </m:r>
                    </m:oMath>
                  </m:oMathPara>
                </a14:m>
                <a:endParaRPr lang="ru-RU" sz="3600" dirty="0"/>
              </a:p>
            </p:txBody>
          </p:sp>
        </mc:Choice>
        <mc:Fallback xmlns="">
          <p:sp>
            <p:nvSpPr>
              <p:cNvPr id="66" name="TextBox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5819" y="4952312"/>
                <a:ext cx="2865364" cy="1037272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/>
              <p:cNvSpPr txBox="1"/>
              <p:nvPr/>
            </p:nvSpPr>
            <p:spPr>
              <a:xfrm>
                <a:off x="3470651" y="1086253"/>
                <a:ext cx="2865364" cy="103727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sz="3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US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3600" i="1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3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r>
                        <a:rPr lang="en-US" sz="3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𝑛</m:t>
                      </m:r>
                    </m:oMath>
                  </m:oMathPara>
                </a14:m>
                <a:endParaRPr lang="ru-RU" sz="3600" dirty="0"/>
              </a:p>
            </p:txBody>
          </p:sp>
        </mc:Choice>
        <mc:Fallback xmlns="">
          <p:sp>
            <p:nvSpPr>
              <p:cNvPr id="67" name="TextBox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70651" y="1086253"/>
                <a:ext cx="2865364" cy="1037272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67"/>
              <p:cNvSpPr txBox="1"/>
              <p:nvPr/>
            </p:nvSpPr>
            <p:spPr>
              <a:xfrm>
                <a:off x="4297448" y="1952371"/>
                <a:ext cx="2865364" cy="103727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sz="3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US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3600" i="1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3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r>
                        <a:rPr lang="en-US" sz="3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𝑛</m:t>
                      </m:r>
                    </m:oMath>
                  </m:oMathPara>
                </a14:m>
                <a:endParaRPr lang="ru-RU" sz="3600" dirty="0"/>
              </a:p>
            </p:txBody>
          </p:sp>
        </mc:Choice>
        <mc:Fallback xmlns="">
          <p:sp>
            <p:nvSpPr>
              <p:cNvPr id="68" name="TextBox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97448" y="1952371"/>
                <a:ext cx="2865364" cy="1037272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68"/>
              <p:cNvSpPr txBox="1"/>
              <p:nvPr/>
            </p:nvSpPr>
            <p:spPr>
              <a:xfrm>
                <a:off x="-368103" y="4468983"/>
                <a:ext cx="2865364" cy="11443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  <m:r>
                            <a:rPr lang="en-US" sz="3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sz="3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US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3600" i="1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3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r>
                        <a:rPr lang="en-US" sz="3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𝑛</m:t>
                      </m:r>
                    </m:oMath>
                  </m:oMathPara>
                </a14:m>
                <a:endParaRPr lang="ru-RU" sz="3600" dirty="0"/>
              </a:p>
            </p:txBody>
          </p:sp>
        </mc:Choice>
        <mc:Fallback xmlns="">
          <p:sp>
            <p:nvSpPr>
              <p:cNvPr id="69" name="TextBox 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368103" y="4468983"/>
                <a:ext cx="2865364" cy="1144352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Box 69"/>
              <p:cNvSpPr txBox="1"/>
              <p:nvPr/>
            </p:nvSpPr>
            <p:spPr>
              <a:xfrm>
                <a:off x="3894293" y="4945351"/>
                <a:ext cx="2865364" cy="103727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3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sz="3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US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3600" i="1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3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r>
                        <a:rPr lang="en-US" sz="3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𝑛</m:t>
                      </m:r>
                    </m:oMath>
                  </m:oMathPara>
                </a14:m>
                <a:endParaRPr lang="ru-RU" sz="3600" dirty="0"/>
              </a:p>
            </p:txBody>
          </p:sp>
        </mc:Choice>
        <mc:Fallback xmlns="">
          <p:sp>
            <p:nvSpPr>
              <p:cNvPr id="70" name="TextBox 6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94293" y="4945351"/>
                <a:ext cx="2865364" cy="1037272"/>
              </a:xfrm>
              <a:prstGeom prst="rect">
                <a:avLst/>
              </a:prstGeom>
              <a:blipFill rotWithShape="0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Box 70"/>
              <p:cNvSpPr txBox="1"/>
              <p:nvPr/>
            </p:nvSpPr>
            <p:spPr>
              <a:xfrm>
                <a:off x="386342" y="824216"/>
                <a:ext cx="2865364" cy="11443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3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  <m:r>
                            <a:rPr lang="en-US" sz="3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sz="3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US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3600" i="1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3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r>
                        <a:rPr lang="en-US" sz="3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𝑛</m:t>
                      </m:r>
                    </m:oMath>
                  </m:oMathPara>
                </a14:m>
                <a:endParaRPr lang="ru-RU" sz="3600" dirty="0"/>
              </a:p>
            </p:txBody>
          </p:sp>
        </mc:Choice>
        <mc:Fallback xmlns="">
          <p:sp>
            <p:nvSpPr>
              <p:cNvPr id="71" name="TextBox 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6342" y="824216"/>
                <a:ext cx="2865364" cy="1144352"/>
              </a:xfrm>
              <a:prstGeom prst="rect">
                <a:avLst/>
              </a:prstGeom>
              <a:blipFill rotWithShape="0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28084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500"/>
                            </p:stCondLst>
                            <p:childTnLst>
                              <p:par>
                                <p:cTn id="34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000"/>
                            </p:stCondLst>
                            <p:childTnLst>
                              <p:par>
                                <p:cTn id="38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0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"/>
                            </p:stCondLst>
                            <p:childTnLst>
                              <p:par>
                                <p:cTn id="6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000"/>
                            </p:stCondLst>
                            <p:childTnLst>
                              <p:par>
                                <p:cTn id="71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1500"/>
                            </p:stCondLst>
                            <p:childTnLst>
                              <p:par>
                                <p:cTn id="75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2000"/>
                            </p:stCondLst>
                            <p:childTnLst>
                              <p:par>
                                <p:cTn id="79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1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2500"/>
                            </p:stCondLst>
                            <p:childTnLst>
                              <p:par>
                                <p:cTn id="8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3000"/>
                            </p:stCondLst>
                            <p:childTnLst>
                              <p:par>
                                <p:cTn id="87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9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5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8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500"/>
                            </p:stCondLst>
                            <p:childTnLst>
                              <p:par>
                                <p:cTn id="116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1000"/>
                            </p:stCondLst>
                            <p:childTnLst>
                              <p:par>
                                <p:cTn id="1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1500"/>
                            </p:stCondLst>
                            <p:childTnLst>
                              <p:par>
                                <p:cTn id="124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2000"/>
                            </p:stCondLst>
                            <p:childTnLst>
                              <p:par>
                                <p:cTn id="128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2500"/>
                            </p:stCondLst>
                            <p:childTnLst>
                              <p:par>
                                <p:cTn id="132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4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3000"/>
                            </p:stCondLst>
                            <p:childTnLst>
                              <p:par>
                                <p:cTn id="1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3500"/>
                            </p:stCondLst>
                            <p:childTnLst>
                              <p:par>
                                <p:cTn id="140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8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4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1" fill="hold">
                            <p:stCondLst>
                              <p:cond delay="500"/>
                            </p:stCondLst>
                            <p:childTnLst>
                              <p:par>
                                <p:cTn id="172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5" fill="hold">
                            <p:stCondLst>
                              <p:cond delay="1000"/>
                            </p:stCondLst>
                            <p:childTnLst>
                              <p:par>
                                <p:cTn id="17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9" fill="hold">
                            <p:stCondLst>
                              <p:cond delay="1500"/>
                            </p:stCondLst>
                            <p:childTnLst>
                              <p:par>
                                <p:cTn id="180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8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3" fill="hold">
                            <p:stCondLst>
                              <p:cond delay="2000"/>
                            </p:stCondLst>
                            <p:childTnLst>
                              <p:par>
                                <p:cTn id="184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7" fill="hold">
                            <p:stCondLst>
                              <p:cond delay="2500"/>
                            </p:stCondLst>
                            <p:childTnLst>
                              <p:par>
                                <p:cTn id="188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0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1" fill="hold">
                            <p:stCondLst>
                              <p:cond delay="3000"/>
                            </p:stCondLst>
                            <p:childTnLst>
                              <p:par>
                                <p:cTn id="19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4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5" fill="hold">
                            <p:stCondLst>
                              <p:cond delay="3500"/>
                            </p:stCondLst>
                            <p:childTnLst>
                              <p:par>
                                <p:cTn id="196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8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0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4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0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" grpId="0"/>
      <p:bldP spid="32" grpId="0"/>
      <p:bldP spid="19" grpId="0"/>
      <p:bldP spid="22" grpId="0"/>
      <p:bldP spid="10" grpId="0"/>
      <p:bldP spid="10" grpId="1"/>
      <p:bldP spid="29" grpId="1" animBg="1"/>
      <p:bldP spid="29" grpId="2" animBg="1"/>
      <p:bldP spid="34" grpId="1" animBg="1"/>
      <p:bldP spid="34" grpId="2" animBg="1"/>
      <p:bldP spid="35" grpId="0"/>
      <p:bldP spid="35" grpId="1"/>
      <p:bldP spid="37" grpId="0"/>
      <p:bldP spid="37" grpId="1"/>
      <p:bldP spid="39" grpId="1" animBg="1"/>
      <p:bldP spid="39" grpId="2" animBg="1"/>
      <p:bldP spid="40" grpId="0"/>
      <p:bldP spid="40" grpId="1"/>
      <p:bldP spid="42" grpId="1" animBg="1"/>
      <p:bldP spid="42" grpId="2" animBg="1"/>
      <p:bldP spid="43" grpId="1" animBg="1"/>
      <p:bldP spid="43" grpId="2" animBg="1"/>
      <p:bldP spid="44" grpId="0" animBg="1"/>
      <p:bldP spid="44" grpId="1" animBg="1"/>
      <p:bldP spid="47" grpId="0" animBg="1"/>
      <p:bldP spid="47" grpId="1" animBg="1"/>
      <p:bldP spid="63" grpId="0" animBg="1"/>
      <p:bldP spid="63" grpId="1" animBg="1"/>
      <p:bldP spid="64" grpId="0"/>
      <p:bldP spid="64" grpId="1"/>
      <p:bldP spid="65" grpId="0"/>
      <p:bldP spid="65" grpId="1"/>
      <p:bldP spid="66" grpId="0"/>
      <p:bldP spid="66" grpId="1"/>
      <p:bldP spid="67" grpId="0"/>
      <p:bldP spid="67" grpId="1"/>
      <p:bldP spid="68" grpId="0"/>
      <p:bldP spid="68" grpId="1"/>
      <p:bldP spid="69" grpId="0"/>
      <p:bldP spid="69" grpId="1"/>
      <p:bldP spid="70" grpId="0"/>
      <p:bldP spid="70" grpId="1"/>
      <p:bldP spid="71" grpId="0"/>
      <p:bldP spid="71" grpId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1253</TotalTime>
  <Words>616</Words>
  <Application>Microsoft Office PowerPoint</Application>
  <PresentationFormat>Широкоэкранный</PresentationFormat>
  <Paragraphs>234</Paragraphs>
  <Slides>26</Slides>
  <Notes>0</Notes>
  <HiddenSlides>10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31" baseType="lpstr">
      <vt:lpstr>Arial</vt:lpstr>
      <vt:lpstr>Calibri</vt:lpstr>
      <vt:lpstr>Calibri Light</vt:lpstr>
      <vt:lpstr>Cambria Math</vt:lpstr>
      <vt:lpstr>Тема Office</vt:lpstr>
      <vt:lpstr>Отбор корней в тригонометрических уравнениях. Уравнения, имеющие ограничения в области определения.</vt:lpstr>
      <vt:lpstr>Ограничения в области определения: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Решите уравнение:</vt:lpstr>
      <vt:lpstr>Решите уравнение:</vt:lpstr>
      <vt:lpstr>Решите уравнение:</vt:lpstr>
      <vt:lpstr>Решите уравнение:</vt:lpstr>
      <vt:lpstr>Решите уравнение:</vt:lpstr>
      <vt:lpstr>Самостоятельная работа: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1</dc:creator>
  <cp:lastModifiedBy>1</cp:lastModifiedBy>
  <cp:revision>90</cp:revision>
  <dcterms:created xsi:type="dcterms:W3CDTF">2015-02-24T17:26:26Z</dcterms:created>
  <dcterms:modified xsi:type="dcterms:W3CDTF">2016-02-20T13:46:29Z</dcterms:modified>
</cp:coreProperties>
</file>