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71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3" autoAdjust="0"/>
    <p:restoredTop sz="94624" autoAdjust="0"/>
  </p:normalViewPr>
  <p:slideViewPr>
    <p:cSldViewPr>
      <p:cViewPr>
        <p:scale>
          <a:sx n="69" d="100"/>
          <a:sy n="69" d="100"/>
        </p:scale>
        <p:origin x="-139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85800" y="1214423"/>
            <a:ext cx="7772400" cy="150019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А. С. Грибоедов. Страницы жизни и творчества. </a:t>
            </a:r>
            <a:r>
              <a:rPr lang="ru-RU" sz="3100" b="1" dirty="0" smtClean="0">
                <a:solidFill>
                  <a:schemeClr val="tx2"/>
                </a:solidFill>
              </a:rPr>
              <a:t>(Урок литературы в 9 классе)</a:t>
            </a:r>
            <a:endParaRPr lang="ru-RU" sz="3100" b="1" dirty="0">
              <a:solidFill>
                <a:schemeClr val="tx2"/>
              </a:solidFill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000" b="1" i="1" dirty="0" smtClean="0">
                <a:solidFill>
                  <a:schemeClr val="tx2"/>
                </a:solidFill>
              </a:rPr>
              <a:t>Подготовила учитель русского языка и литературы МБОУ «Новосалмановская СОШ» Алькеевского МР РТ  Грунина Людмила Валерьевна.</a:t>
            </a:r>
            <a:endParaRPr lang="ru-RU" sz="2000" b="1" i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8329641" cy="941372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chemeClr val="tx2"/>
                </a:solidFill>
              </a:rPr>
              <a:t>Дипломатическое поприще</a:t>
            </a:r>
            <a:endParaRPr lang="ru-RU" sz="4000" dirty="0">
              <a:solidFill>
                <a:schemeClr val="tx2"/>
              </a:solidFill>
            </a:endParaRPr>
          </a:p>
        </p:txBody>
      </p:sp>
      <p:pic>
        <p:nvPicPr>
          <p:cNvPr id="5" name="Содержимое 4" descr="туркманчайский договор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57620" y="1714488"/>
            <a:ext cx="4829180" cy="378621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5208609"/>
          </a:xfrm>
        </p:spPr>
        <p:txBody>
          <a:bodyPr>
            <a:normAutofit/>
          </a:bodyPr>
          <a:lstStyle/>
          <a:p>
            <a:r>
              <a:rPr lang="ru-RU" sz="1500" b="1" i="1" dirty="0" smtClean="0">
                <a:solidFill>
                  <a:schemeClr val="tx2"/>
                </a:solidFill>
              </a:rPr>
              <a:t>Осень </a:t>
            </a:r>
            <a:r>
              <a:rPr lang="ru-RU" sz="1500" b="1" i="1" dirty="0" smtClean="0">
                <a:solidFill>
                  <a:schemeClr val="tx2"/>
                </a:solidFill>
              </a:rPr>
              <a:t>1826 </a:t>
            </a:r>
            <a:r>
              <a:rPr lang="ru-RU" sz="1500" b="1" i="1" dirty="0" err="1" smtClean="0">
                <a:solidFill>
                  <a:schemeClr val="tx2"/>
                </a:solidFill>
              </a:rPr>
              <a:t>года.Грибоедов</a:t>
            </a:r>
            <a:r>
              <a:rPr lang="ru-RU" sz="1500" b="1" i="1" dirty="0" smtClean="0">
                <a:solidFill>
                  <a:schemeClr val="tx2"/>
                </a:solidFill>
              </a:rPr>
              <a:t> </a:t>
            </a:r>
            <a:r>
              <a:rPr lang="ru-RU" sz="1500" b="1" i="1" dirty="0" smtClean="0">
                <a:solidFill>
                  <a:schemeClr val="tx2"/>
                </a:solidFill>
              </a:rPr>
              <a:t>принимал участие в нескольких сражениях начавшейся русско-персидской войны. </a:t>
            </a:r>
            <a:endParaRPr lang="ru-RU" sz="1500" b="1" i="1" dirty="0" smtClean="0">
              <a:solidFill>
                <a:schemeClr val="tx2"/>
              </a:solidFill>
            </a:endParaRPr>
          </a:p>
          <a:p>
            <a:endParaRPr lang="ru-RU" sz="1500" b="1" i="1" dirty="0" smtClean="0">
              <a:solidFill>
                <a:schemeClr val="tx2"/>
              </a:solidFill>
            </a:endParaRPr>
          </a:p>
          <a:p>
            <a:r>
              <a:rPr lang="ru-RU" sz="1500" b="1" i="1" dirty="0" smtClean="0">
                <a:solidFill>
                  <a:schemeClr val="tx2"/>
                </a:solidFill>
              </a:rPr>
              <a:t>Достигает </a:t>
            </a:r>
            <a:r>
              <a:rPr lang="ru-RU" sz="1500" b="1" i="1" dirty="0" smtClean="0">
                <a:solidFill>
                  <a:schemeClr val="tx2"/>
                </a:solidFill>
              </a:rPr>
              <a:t>значительных успехов на дипломатическом поприще (по словам Н. Н. Муравьева-Карского, Грибоедов «заменял... единым своим лицом двадцатитысячную армию»), </a:t>
            </a:r>
            <a:endParaRPr lang="ru-RU" sz="1500" b="1" i="1" dirty="0" smtClean="0">
              <a:solidFill>
                <a:schemeClr val="tx2"/>
              </a:solidFill>
            </a:endParaRPr>
          </a:p>
          <a:p>
            <a:r>
              <a:rPr lang="ru-RU" sz="1500" b="1" i="1" dirty="0" smtClean="0">
                <a:solidFill>
                  <a:schemeClr val="tx2"/>
                </a:solidFill>
              </a:rPr>
              <a:t> </a:t>
            </a:r>
          </a:p>
          <a:p>
            <a:r>
              <a:rPr lang="ru-RU" sz="1500" b="1" i="1" dirty="0" smtClean="0">
                <a:solidFill>
                  <a:schemeClr val="tx2"/>
                </a:solidFill>
              </a:rPr>
              <a:t> 1828 г. готовит  выгодный </a:t>
            </a:r>
            <a:r>
              <a:rPr lang="ru-RU" sz="1500" b="1" i="1" dirty="0" smtClean="0">
                <a:solidFill>
                  <a:schemeClr val="tx2"/>
                </a:solidFill>
              </a:rPr>
              <a:t>для России </a:t>
            </a:r>
            <a:r>
              <a:rPr lang="ru-RU" sz="1500" b="1" i="1" dirty="0" err="1" smtClean="0">
                <a:solidFill>
                  <a:schemeClr val="tx2"/>
                </a:solidFill>
              </a:rPr>
              <a:t>Туркманчайский</a:t>
            </a:r>
            <a:r>
              <a:rPr lang="ru-RU" sz="1500" b="1" i="1" dirty="0" smtClean="0">
                <a:solidFill>
                  <a:schemeClr val="tx2"/>
                </a:solidFill>
              </a:rPr>
              <a:t> мир. </a:t>
            </a:r>
            <a:endParaRPr lang="ru-RU" sz="1500" b="1" i="1" dirty="0" smtClean="0">
              <a:solidFill>
                <a:schemeClr val="tx2"/>
              </a:solidFill>
            </a:endParaRPr>
          </a:p>
          <a:p>
            <a:endParaRPr lang="ru-RU" sz="1500" b="1" i="1" dirty="0" smtClean="0">
              <a:solidFill>
                <a:schemeClr val="tx2"/>
              </a:solidFill>
            </a:endParaRPr>
          </a:p>
          <a:p>
            <a:r>
              <a:rPr lang="ru-RU" sz="1500" b="1" i="1" dirty="0" smtClean="0">
                <a:solidFill>
                  <a:schemeClr val="tx2"/>
                </a:solidFill>
              </a:rPr>
              <a:t>М</a:t>
            </a:r>
            <a:r>
              <a:rPr lang="ru-RU" sz="1500" b="1" i="1" dirty="0" smtClean="0">
                <a:solidFill>
                  <a:schemeClr val="tx2"/>
                </a:solidFill>
              </a:rPr>
              <a:t>арт </a:t>
            </a:r>
            <a:r>
              <a:rPr lang="ru-RU" sz="1500" b="1" i="1" dirty="0" smtClean="0">
                <a:solidFill>
                  <a:schemeClr val="tx2"/>
                </a:solidFill>
              </a:rPr>
              <a:t>1828 </a:t>
            </a:r>
            <a:r>
              <a:rPr lang="ru-RU" sz="1500" b="1" i="1" dirty="0" smtClean="0">
                <a:solidFill>
                  <a:schemeClr val="tx2"/>
                </a:solidFill>
              </a:rPr>
              <a:t>года. </a:t>
            </a:r>
            <a:r>
              <a:rPr lang="ru-RU" sz="1500" b="1" i="1" dirty="0" smtClean="0">
                <a:solidFill>
                  <a:schemeClr val="tx2"/>
                </a:solidFill>
              </a:rPr>
              <a:t>Н</a:t>
            </a:r>
            <a:r>
              <a:rPr lang="ru-RU" sz="1500" b="1" i="1" dirty="0" smtClean="0">
                <a:solidFill>
                  <a:schemeClr val="tx2"/>
                </a:solidFill>
              </a:rPr>
              <a:t>овое </a:t>
            </a:r>
            <a:r>
              <a:rPr lang="ru-RU" sz="1500" b="1" i="1" dirty="0" smtClean="0">
                <a:solidFill>
                  <a:schemeClr val="tx2"/>
                </a:solidFill>
              </a:rPr>
              <a:t>назначение — полномочным министром (послом) в </a:t>
            </a:r>
            <a:r>
              <a:rPr lang="ru-RU" sz="1500" b="1" i="1" dirty="0" smtClean="0">
                <a:solidFill>
                  <a:schemeClr val="tx2"/>
                </a:solidFill>
              </a:rPr>
              <a:t>Персию.</a:t>
            </a:r>
            <a:endParaRPr lang="ru-RU" sz="1500" b="1" i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8043889" cy="1012810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tx2"/>
                </a:solidFill>
              </a:rPr>
              <a:t>Короткое счастье. Бессмертная любовь.</a:t>
            </a:r>
            <a:endParaRPr lang="ru-RU" sz="3200" dirty="0">
              <a:solidFill>
                <a:schemeClr val="tx2"/>
              </a:solidFill>
            </a:endParaRPr>
          </a:p>
        </p:txBody>
      </p:sp>
      <p:pic>
        <p:nvPicPr>
          <p:cNvPr id="5" name="Содержимое 4" descr="Нина чавчавадзе-1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1500174"/>
            <a:ext cx="3214710" cy="435771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86314" y="1785926"/>
            <a:ext cx="3357586" cy="4119559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sz="2000" b="1" i="1" dirty="0" smtClean="0">
                <a:solidFill>
                  <a:schemeClr val="tx2"/>
                </a:solidFill>
              </a:rPr>
              <a:t>22 августа 1828 г.- Женитьба на </a:t>
            </a:r>
            <a:r>
              <a:rPr lang="ru-RU" sz="2000" b="1" i="1" dirty="0" err="1" smtClean="0">
                <a:solidFill>
                  <a:schemeClr val="tx2"/>
                </a:solidFill>
              </a:rPr>
              <a:t>Нино</a:t>
            </a:r>
            <a:r>
              <a:rPr lang="ru-RU" sz="2000" b="1" i="1" dirty="0" smtClean="0">
                <a:solidFill>
                  <a:schemeClr val="tx2"/>
                </a:solidFill>
              </a:rPr>
              <a:t> Чавчавадзе.</a:t>
            </a:r>
          </a:p>
          <a:p>
            <a:endParaRPr lang="ru-RU" sz="2000" b="1" i="1" dirty="0" smtClean="0">
              <a:solidFill>
                <a:schemeClr val="tx2"/>
              </a:solidFill>
            </a:endParaRPr>
          </a:p>
          <a:p>
            <a:r>
              <a:rPr lang="ru-RU" sz="2000" b="1" i="1" dirty="0" smtClean="0">
                <a:solidFill>
                  <a:schemeClr val="tx2"/>
                </a:solidFill>
              </a:rPr>
              <a:t>«Бесценный друг мой! Грустно без тебя, как нельзя больше… Только теперь я истинно чувствую, что значит </a:t>
            </a:r>
            <a:r>
              <a:rPr lang="ru-RU" sz="2000" b="1" i="1" dirty="0" smtClean="0">
                <a:solidFill>
                  <a:schemeClr val="tx2"/>
                </a:solidFill>
              </a:rPr>
              <a:t>любить». ( Из письма А. </a:t>
            </a:r>
            <a:r>
              <a:rPr lang="ru-RU" sz="2000" b="1" i="1" dirty="0" err="1" smtClean="0">
                <a:solidFill>
                  <a:schemeClr val="tx2"/>
                </a:solidFill>
              </a:rPr>
              <a:t>Грибоедова</a:t>
            </a:r>
            <a:r>
              <a:rPr lang="ru-RU" sz="2000" b="1" i="1" dirty="0" smtClean="0">
                <a:solidFill>
                  <a:schemeClr val="tx2"/>
                </a:solidFill>
              </a:rPr>
              <a:t> жене)</a:t>
            </a:r>
            <a:endParaRPr lang="ru-RU" sz="2000" b="1" i="1" dirty="0" smtClean="0">
              <a:solidFill>
                <a:schemeClr val="tx2"/>
              </a:solidFill>
            </a:endParaRPr>
          </a:p>
          <a:p>
            <a:endParaRPr lang="ru-RU" sz="1600" b="1" i="1" dirty="0" smtClean="0">
              <a:solidFill>
                <a:schemeClr val="tx2"/>
              </a:solidFill>
            </a:endParaRPr>
          </a:p>
          <a:p>
            <a:endParaRPr lang="ru-RU" sz="2600" b="1" i="1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tx2"/>
                </a:solidFill>
              </a:rPr>
              <a:t>Гибель А. С. </a:t>
            </a:r>
            <a:r>
              <a:rPr lang="ru-RU" sz="4000" b="1" dirty="0" err="1" smtClean="0">
                <a:solidFill>
                  <a:schemeClr val="tx2"/>
                </a:solidFill>
              </a:rPr>
              <a:t>Грибоедова</a:t>
            </a:r>
            <a:endParaRPr lang="ru-RU" sz="4000" b="1" dirty="0">
              <a:solidFill>
                <a:schemeClr val="tx2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</a:t>
            </a:r>
            <a:r>
              <a:rPr lang="ru-RU" b="1" i="1" dirty="0" smtClean="0">
                <a:solidFill>
                  <a:schemeClr val="tx2"/>
                </a:solidFill>
              </a:rPr>
              <a:t>30 </a:t>
            </a:r>
            <a:r>
              <a:rPr lang="ru-RU" b="1" i="1" dirty="0" smtClean="0">
                <a:solidFill>
                  <a:schemeClr val="tx2"/>
                </a:solidFill>
              </a:rPr>
              <a:t>января </a:t>
            </a:r>
            <a:r>
              <a:rPr lang="ru-RU" b="1" i="1" dirty="0" smtClean="0">
                <a:solidFill>
                  <a:schemeClr val="tx2"/>
                </a:solidFill>
              </a:rPr>
              <a:t>1829 г. </a:t>
            </a:r>
            <a:r>
              <a:rPr lang="ru-RU" b="1" i="1" dirty="0" smtClean="0">
                <a:solidFill>
                  <a:schemeClr val="tx2"/>
                </a:solidFill>
              </a:rPr>
              <a:t>толпа религиозных </a:t>
            </a:r>
            <a:r>
              <a:rPr lang="ru-RU" b="1" i="1" dirty="0" smtClean="0">
                <a:solidFill>
                  <a:schemeClr val="tx2"/>
                </a:solidFill>
              </a:rPr>
              <a:t>фанатиков,</a:t>
            </a:r>
            <a:r>
              <a:rPr lang="ru-RU" dirty="0" smtClean="0"/>
              <a:t> </a:t>
            </a:r>
            <a:r>
              <a:rPr lang="ru-RU" b="1" i="1" dirty="0" smtClean="0">
                <a:solidFill>
                  <a:schemeClr val="tx2"/>
                </a:solidFill>
              </a:rPr>
              <a:t>подстрекаемая теми, кого бесила настойчивость русского посла в вопросе возвращения пленных, подданных России, на </a:t>
            </a:r>
            <a:r>
              <a:rPr lang="ru-RU" b="1" i="1" dirty="0" smtClean="0">
                <a:solidFill>
                  <a:schemeClr val="tx2"/>
                </a:solidFill>
              </a:rPr>
              <a:t>родину, разгромила </a:t>
            </a:r>
            <a:r>
              <a:rPr lang="ru-RU" b="1" i="1" dirty="0" smtClean="0">
                <a:solidFill>
                  <a:schemeClr val="tx2"/>
                </a:solidFill>
              </a:rPr>
              <a:t>русскую миссию в </a:t>
            </a:r>
            <a:r>
              <a:rPr lang="ru-RU" b="1" i="1" dirty="0" smtClean="0">
                <a:solidFill>
                  <a:schemeClr val="tx2"/>
                </a:solidFill>
              </a:rPr>
              <a:t>Тегеране. А. Грибоедов погиб, защищаясь, со шпагой в руке.</a:t>
            </a:r>
            <a:endParaRPr lang="ru-RU" b="1" i="1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115327" cy="869934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chemeClr val="tx2"/>
                </a:solidFill>
              </a:rPr>
              <a:t>Бессмертие любви.</a:t>
            </a:r>
            <a:endParaRPr lang="ru-RU" sz="4000" dirty="0">
              <a:solidFill>
                <a:schemeClr val="tx2"/>
              </a:solidFill>
            </a:endParaRPr>
          </a:p>
        </p:txBody>
      </p:sp>
      <p:pic>
        <p:nvPicPr>
          <p:cNvPr id="5" name="Содержимое 4" descr="черная роз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20941566">
            <a:off x="3471904" y="3731436"/>
            <a:ext cx="2357454" cy="292895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 rot="423529">
            <a:off x="457201" y="1435101"/>
            <a:ext cx="3008313" cy="4691063"/>
          </a:xfrm>
        </p:spPr>
        <p:txBody>
          <a:bodyPr/>
          <a:lstStyle/>
          <a:p>
            <a:endParaRPr lang="ru-RU" sz="2800" b="1" i="1" dirty="0" smtClean="0">
              <a:solidFill>
                <a:schemeClr val="tx2"/>
              </a:solidFill>
            </a:endParaRPr>
          </a:p>
          <a:p>
            <a:r>
              <a:rPr lang="ru-RU" sz="2800" b="1" i="1" dirty="0" smtClean="0">
                <a:solidFill>
                  <a:schemeClr val="tx2"/>
                </a:solidFill>
              </a:rPr>
              <a:t>    Ум </a:t>
            </a:r>
            <a:r>
              <a:rPr lang="ru-RU" sz="2800" b="1" i="1" dirty="0" smtClean="0">
                <a:solidFill>
                  <a:schemeClr val="tx2"/>
                </a:solidFill>
              </a:rPr>
              <a:t>и дела твои </a:t>
            </a:r>
            <a:endParaRPr lang="ru-RU" sz="2800" b="1" i="1" dirty="0" smtClean="0">
              <a:solidFill>
                <a:schemeClr val="tx2"/>
              </a:solidFill>
            </a:endParaRPr>
          </a:p>
          <a:p>
            <a:r>
              <a:rPr lang="ru-RU" sz="2800" b="1" i="1" dirty="0" smtClean="0">
                <a:solidFill>
                  <a:schemeClr val="tx2"/>
                </a:solidFill>
              </a:rPr>
              <a:t>бессмертны </a:t>
            </a:r>
            <a:r>
              <a:rPr lang="ru-RU" sz="2800" b="1" i="1" dirty="0" smtClean="0">
                <a:solidFill>
                  <a:schemeClr val="tx2"/>
                </a:solidFill>
              </a:rPr>
              <a:t>в </a:t>
            </a:r>
            <a:endParaRPr lang="ru-RU" sz="2800" b="1" i="1" dirty="0" smtClean="0">
              <a:solidFill>
                <a:schemeClr val="tx2"/>
              </a:solidFill>
            </a:endParaRPr>
          </a:p>
          <a:p>
            <a:r>
              <a:rPr lang="ru-RU" sz="2800" b="1" i="1" dirty="0" smtClean="0">
                <a:solidFill>
                  <a:schemeClr val="tx2"/>
                </a:solidFill>
              </a:rPr>
              <a:t>памяти </a:t>
            </a:r>
            <a:r>
              <a:rPr lang="ru-RU" sz="2800" b="1" i="1" dirty="0" smtClean="0">
                <a:solidFill>
                  <a:schemeClr val="tx2"/>
                </a:solidFill>
              </a:rPr>
              <a:t>русской.</a:t>
            </a:r>
            <a:br>
              <a:rPr lang="ru-RU" sz="2800" b="1" i="1" dirty="0" smtClean="0">
                <a:solidFill>
                  <a:schemeClr val="tx2"/>
                </a:solidFill>
              </a:rPr>
            </a:br>
            <a:r>
              <a:rPr lang="ru-RU" sz="2800" b="1" i="1" dirty="0" smtClean="0">
                <a:solidFill>
                  <a:schemeClr val="tx2"/>
                </a:solidFill>
              </a:rPr>
              <a:t>Но для чего </a:t>
            </a:r>
            <a:endParaRPr lang="ru-RU" sz="2800" b="1" i="1" dirty="0" smtClean="0">
              <a:solidFill>
                <a:schemeClr val="tx2"/>
              </a:solidFill>
            </a:endParaRPr>
          </a:p>
          <a:p>
            <a:r>
              <a:rPr lang="ru-RU" sz="2800" b="1" i="1" dirty="0" smtClean="0">
                <a:solidFill>
                  <a:schemeClr val="tx2"/>
                </a:solidFill>
              </a:rPr>
              <a:t>пережила </a:t>
            </a:r>
            <a:r>
              <a:rPr lang="ru-RU" sz="2800" b="1" i="1" dirty="0" smtClean="0">
                <a:solidFill>
                  <a:schemeClr val="tx2"/>
                </a:solidFill>
              </a:rPr>
              <a:t>тебя </a:t>
            </a:r>
            <a:endParaRPr lang="ru-RU" sz="2800" b="1" i="1" dirty="0" smtClean="0">
              <a:solidFill>
                <a:schemeClr val="tx2"/>
              </a:solidFill>
            </a:endParaRPr>
          </a:p>
          <a:p>
            <a:r>
              <a:rPr lang="ru-RU" sz="2800" b="1" i="1" dirty="0" smtClean="0">
                <a:solidFill>
                  <a:schemeClr val="tx2"/>
                </a:solidFill>
              </a:rPr>
              <a:t>любовь </a:t>
            </a:r>
            <a:r>
              <a:rPr lang="ru-RU" sz="2800" b="1" i="1" dirty="0" smtClean="0">
                <a:solidFill>
                  <a:schemeClr val="tx2"/>
                </a:solidFill>
              </a:rPr>
              <a:t>моя!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7" name="Picture 3" descr="C:\Users\Людмила\Desktop\памятник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2857496"/>
            <a:ext cx="2981326" cy="3786184"/>
          </a:xfrm>
          <a:prstGeom prst="rect">
            <a:avLst/>
          </a:prstGeom>
          <a:noFill/>
        </p:spPr>
      </p:pic>
      <p:pic>
        <p:nvPicPr>
          <p:cNvPr id="1028" name="Picture 4" descr="C:\Users\Людмила\Desktop\могилы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72" y="1071546"/>
            <a:ext cx="2571768" cy="2786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10579" cy="116205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chemeClr val="tx2"/>
                </a:solidFill>
                <a:cs typeface="Arabic Typesetting" pitchFamily="66" charset="-78"/>
              </a:rPr>
              <a:t>Ослепительно короткая жизнь…</a:t>
            </a:r>
            <a:endParaRPr lang="ru-RU" sz="4000" dirty="0">
              <a:solidFill>
                <a:schemeClr val="tx2"/>
              </a:solidFill>
              <a:cs typeface="Arabic Typesetting" pitchFamily="66" charset="-78"/>
            </a:endParaRPr>
          </a:p>
        </p:txBody>
      </p:sp>
      <p:pic>
        <p:nvPicPr>
          <p:cNvPr id="6" name="Содержимое 5" descr="слайд 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14810" y="1428736"/>
            <a:ext cx="4540245" cy="5072098"/>
          </a:xfrm>
        </p:spPr>
      </p:pic>
      <p:sp>
        <p:nvSpPr>
          <p:cNvPr id="12" name="Текст 11"/>
          <p:cNvSpPr>
            <a:spLocks noGrp="1"/>
          </p:cNvSpPr>
          <p:nvPr>
            <p:ph type="body" sz="half" idx="2"/>
          </p:nvPr>
        </p:nvSpPr>
        <p:spPr>
          <a:xfrm>
            <a:off x="457201" y="2000240"/>
            <a:ext cx="3471857" cy="4125924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chemeClr val="tx2"/>
                </a:solidFill>
              </a:rPr>
              <a:t>А. С. Грибоедов. Драматург. Музыкант. Дипломат. Человек.</a:t>
            </a:r>
          </a:p>
          <a:p>
            <a:endParaRPr lang="ru-RU" sz="3600" b="1" i="1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8043889" cy="1012810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chemeClr val="tx2"/>
                </a:solidFill>
              </a:rPr>
              <a:t>Детство А. С. </a:t>
            </a:r>
            <a:r>
              <a:rPr lang="ru-RU" sz="4000" dirty="0" err="1" smtClean="0">
                <a:solidFill>
                  <a:schemeClr val="tx2"/>
                </a:solidFill>
              </a:rPr>
              <a:t>Грибоедова</a:t>
            </a:r>
            <a:endParaRPr lang="ru-RU" sz="4000" dirty="0">
              <a:solidFill>
                <a:schemeClr val="tx2"/>
              </a:solidFill>
            </a:endParaRPr>
          </a:p>
        </p:txBody>
      </p:sp>
      <p:pic>
        <p:nvPicPr>
          <p:cNvPr id="5" name="Содержимое 4" descr="грибоедов ребенок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43438" y="1571612"/>
            <a:ext cx="3857651" cy="478634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sz="1600" b="1" i="1" dirty="0" smtClean="0">
                <a:solidFill>
                  <a:schemeClr val="tx2"/>
                </a:solidFill>
              </a:rPr>
              <a:t>Грибоедов А. С родился в Москве </a:t>
            </a:r>
            <a:r>
              <a:rPr lang="ru-RU" sz="1600" b="1" i="1" dirty="0" smtClean="0">
                <a:solidFill>
                  <a:schemeClr val="tx2"/>
                </a:solidFill>
              </a:rPr>
              <a:t>в дворянской семье. </a:t>
            </a:r>
            <a:r>
              <a:rPr lang="ru-RU" sz="1600" b="1" i="1" dirty="0" smtClean="0">
                <a:solidFill>
                  <a:schemeClr val="tx2"/>
                </a:solidFill>
              </a:rPr>
              <a:t>04.01.1795</a:t>
            </a:r>
            <a:r>
              <a:rPr lang="ru-RU" sz="1600" b="1" i="1" dirty="0" smtClean="0">
                <a:solidFill>
                  <a:schemeClr val="tx2"/>
                </a:solidFill>
              </a:rPr>
              <a:t>, по </a:t>
            </a:r>
            <a:r>
              <a:rPr lang="ru-RU" sz="1600" b="1" i="1" dirty="0" smtClean="0">
                <a:solidFill>
                  <a:schemeClr val="tx2"/>
                </a:solidFill>
              </a:rPr>
              <a:t>другим  </a:t>
            </a:r>
            <a:r>
              <a:rPr lang="ru-RU" sz="1600" b="1" i="1" dirty="0" smtClean="0">
                <a:solidFill>
                  <a:schemeClr val="tx2"/>
                </a:solidFill>
              </a:rPr>
              <a:t>сведениям </a:t>
            </a:r>
            <a:r>
              <a:rPr lang="ru-RU" sz="1600" b="1" i="1" dirty="0" smtClean="0">
                <a:solidFill>
                  <a:schemeClr val="tx2"/>
                </a:solidFill>
              </a:rPr>
              <a:t>1790 г.</a:t>
            </a:r>
          </a:p>
          <a:p>
            <a:endParaRPr lang="ru-RU" sz="1600" b="1" i="1" dirty="0" smtClean="0">
              <a:solidFill>
                <a:schemeClr val="tx2"/>
              </a:solidFill>
            </a:endParaRPr>
          </a:p>
          <a:p>
            <a:r>
              <a:rPr lang="ru-RU" sz="1600" b="1" i="1" dirty="0" smtClean="0">
                <a:solidFill>
                  <a:schemeClr val="tx2"/>
                </a:solidFill>
              </a:rPr>
              <a:t>Отец </a:t>
            </a:r>
            <a:r>
              <a:rPr lang="ru-RU" sz="1600" b="1" i="1" dirty="0" smtClean="0">
                <a:solidFill>
                  <a:schemeClr val="tx2"/>
                </a:solidFill>
              </a:rPr>
              <a:t>— отставной секунд-майор Сергей Иванович Грибоедов </a:t>
            </a:r>
            <a:r>
              <a:rPr lang="ru-RU" sz="1600" b="1" i="1" dirty="0" smtClean="0">
                <a:solidFill>
                  <a:schemeClr val="tx2"/>
                </a:solidFill>
              </a:rPr>
              <a:t>.</a:t>
            </a:r>
          </a:p>
          <a:p>
            <a:r>
              <a:rPr lang="ru-RU" sz="1600" b="1" i="1" dirty="0" smtClean="0">
                <a:solidFill>
                  <a:schemeClr val="tx2"/>
                </a:solidFill>
              </a:rPr>
              <a:t> </a:t>
            </a:r>
            <a:r>
              <a:rPr lang="ru-RU" sz="1600" b="1" i="1" dirty="0" smtClean="0">
                <a:solidFill>
                  <a:schemeClr val="tx2"/>
                </a:solidFill>
              </a:rPr>
              <a:t>Мать — Анастасия Фёдоровна </a:t>
            </a:r>
            <a:r>
              <a:rPr lang="ru-RU" sz="1600" b="1" i="1" dirty="0" err="1" smtClean="0">
                <a:solidFill>
                  <a:schemeClr val="tx2"/>
                </a:solidFill>
              </a:rPr>
              <a:t>Грибоедова</a:t>
            </a:r>
            <a:endParaRPr lang="ru-RU" sz="1600" b="1" i="1" dirty="0" smtClean="0">
              <a:solidFill>
                <a:schemeClr val="tx2"/>
              </a:solidFill>
            </a:endParaRPr>
          </a:p>
          <a:p>
            <a:r>
              <a:rPr lang="ru-RU" sz="1600" b="1" i="1" dirty="0" smtClean="0">
                <a:solidFill>
                  <a:schemeClr val="tx2"/>
                </a:solidFill>
              </a:rPr>
              <a:t>Получил </a:t>
            </a:r>
            <a:r>
              <a:rPr lang="ru-RU" sz="1600" b="1" i="1" dirty="0" smtClean="0">
                <a:solidFill>
                  <a:schemeClr val="tx2"/>
                </a:solidFill>
              </a:rPr>
              <a:t>домашнее образование </a:t>
            </a:r>
            <a:endParaRPr lang="ru-RU" sz="1600" b="1" i="1" dirty="0" smtClean="0">
              <a:solidFill>
                <a:schemeClr val="tx2"/>
              </a:solidFill>
            </a:endParaRPr>
          </a:p>
          <a:p>
            <a:endParaRPr lang="ru-RU" sz="1600" b="1" i="1" dirty="0" smtClean="0">
              <a:solidFill>
                <a:schemeClr val="tx2"/>
              </a:solidFill>
            </a:endParaRPr>
          </a:p>
          <a:p>
            <a:r>
              <a:rPr lang="ru-RU" sz="1600" b="1" i="1" dirty="0" smtClean="0">
                <a:solidFill>
                  <a:schemeClr val="tx2"/>
                </a:solidFill>
              </a:rPr>
              <a:t> </a:t>
            </a:r>
            <a:r>
              <a:rPr lang="ru-RU" sz="1600" b="1" i="1" dirty="0" smtClean="0">
                <a:solidFill>
                  <a:schemeClr val="tx2"/>
                </a:solidFill>
              </a:rPr>
              <a:t>1803 г.  </a:t>
            </a:r>
            <a:r>
              <a:rPr lang="ru-RU" sz="1600" b="1" i="1" dirty="0" smtClean="0">
                <a:solidFill>
                  <a:schemeClr val="tx2"/>
                </a:solidFill>
              </a:rPr>
              <a:t>Учеба </a:t>
            </a:r>
            <a:r>
              <a:rPr lang="ru-RU" sz="1600" b="1" i="1" dirty="0" smtClean="0">
                <a:solidFill>
                  <a:schemeClr val="tx2"/>
                </a:solidFill>
              </a:rPr>
              <a:t> </a:t>
            </a:r>
            <a:r>
              <a:rPr lang="ru-RU" sz="1600" b="1" i="1" dirty="0" smtClean="0">
                <a:solidFill>
                  <a:schemeClr val="tx2"/>
                </a:solidFill>
              </a:rPr>
              <a:t>в </a:t>
            </a:r>
            <a:r>
              <a:rPr lang="ru-RU" sz="1600" b="1" i="1" dirty="0" smtClean="0">
                <a:solidFill>
                  <a:schemeClr val="tx2"/>
                </a:solidFill>
              </a:rPr>
              <a:t>Благородном пансионе при Московском университете .</a:t>
            </a:r>
            <a:endParaRPr lang="ru-RU" sz="1600" b="1" i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8043889" cy="1162050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tx2"/>
                </a:solidFill>
              </a:rPr>
              <a:t>Учеба в Московском университете</a:t>
            </a:r>
            <a:endParaRPr lang="ru-RU" sz="4000" dirty="0">
              <a:solidFill>
                <a:schemeClr val="tx2"/>
              </a:solidFill>
            </a:endParaRPr>
          </a:p>
        </p:txBody>
      </p:sp>
      <p:pic>
        <p:nvPicPr>
          <p:cNvPr id="5" name="Содержимое 4" descr="молодой грибоедов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43504" y="1643050"/>
            <a:ext cx="3350293" cy="471490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757609" cy="4691063"/>
          </a:xfrm>
        </p:spPr>
        <p:txBody>
          <a:bodyPr>
            <a:noAutofit/>
          </a:bodyPr>
          <a:lstStyle/>
          <a:p>
            <a:r>
              <a:rPr lang="ru-RU" sz="1600" b="1" i="1" dirty="0" smtClean="0">
                <a:solidFill>
                  <a:schemeClr val="tx2"/>
                </a:solidFill>
              </a:rPr>
              <a:t>Поступил в Московский университет  в 1806 году в одиннадцатилетнем возрасте. За шесть с половиной лет прошел курсы трех факультетов: философского, юридического, естественно- математического.</a:t>
            </a:r>
          </a:p>
          <a:p>
            <a:endParaRPr lang="ru-RU" sz="1600" b="1" i="1" dirty="0" smtClean="0">
              <a:solidFill>
                <a:schemeClr val="tx2"/>
              </a:solidFill>
            </a:endParaRPr>
          </a:p>
          <a:p>
            <a:r>
              <a:rPr lang="ru-RU" sz="1600" b="1" i="1" dirty="0" smtClean="0">
                <a:solidFill>
                  <a:schemeClr val="tx2"/>
                </a:solidFill>
              </a:rPr>
              <a:t>С </a:t>
            </a:r>
            <a:r>
              <a:rPr lang="ru-RU" sz="1600" b="1" i="1" dirty="0" smtClean="0">
                <a:solidFill>
                  <a:schemeClr val="tx2"/>
                </a:solidFill>
              </a:rPr>
              <a:t>детства </a:t>
            </a:r>
            <a:r>
              <a:rPr lang="ru-RU" sz="1600" b="1" i="1" dirty="0" smtClean="0">
                <a:solidFill>
                  <a:schemeClr val="tx2"/>
                </a:solidFill>
              </a:rPr>
              <a:t>знал </a:t>
            </a:r>
            <a:r>
              <a:rPr lang="ru-RU" sz="1600" b="1" i="1" dirty="0" smtClean="0">
                <a:solidFill>
                  <a:schemeClr val="tx2"/>
                </a:solidFill>
              </a:rPr>
              <a:t>французский, английский, немецкий и итальянский языки, за время учебы в университете Грибоедов изучил еще греческий и латинский, позднее — персидский, арабский и турецкий</a:t>
            </a:r>
            <a:r>
              <a:rPr lang="ru-RU" sz="1600" b="1" i="1" dirty="0" smtClean="0">
                <a:solidFill>
                  <a:schemeClr val="tx2"/>
                </a:solidFill>
              </a:rPr>
              <a:t>.</a:t>
            </a:r>
          </a:p>
          <a:p>
            <a:endParaRPr lang="ru-RU" sz="1600" b="1" i="1" dirty="0" smtClean="0">
              <a:solidFill>
                <a:schemeClr val="tx2"/>
              </a:solidFill>
            </a:endParaRPr>
          </a:p>
          <a:p>
            <a:r>
              <a:rPr lang="ru-RU" sz="1600" b="1" i="1" dirty="0" smtClean="0">
                <a:solidFill>
                  <a:schemeClr val="tx2"/>
                </a:solidFill>
              </a:rPr>
              <a:t>А. Грибоедов был и музыкально одарен: играл на фортепьяно, флейте, сам сочинял музыку</a:t>
            </a:r>
            <a:r>
              <a:rPr lang="ru-RU" sz="1600" b="1" i="1" dirty="0" smtClean="0">
                <a:solidFill>
                  <a:schemeClr val="tx2"/>
                </a:solidFill>
              </a:rPr>
              <a:t>.</a:t>
            </a:r>
          </a:p>
          <a:p>
            <a:endParaRPr lang="ru-RU" sz="1600" b="1" i="1" dirty="0" smtClean="0">
              <a:solidFill>
                <a:schemeClr val="tx2"/>
              </a:solidFill>
            </a:endParaRPr>
          </a:p>
          <a:p>
            <a:r>
              <a:rPr lang="ru-RU" sz="1600" b="1" i="1" dirty="0" smtClean="0">
                <a:solidFill>
                  <a:schemeClr val="tx2"/>
                </a:solidFill>
              </a:rPr>
              <a:t>В студенческие годы в его жизнь прочно вошел театр.</a:t>
            </a:r>
            <a:endParaRPr lang="ru-RU" sz="1600" b="1" i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7829575" cy="116205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chemeClr val="tx2"/>
                </a:solidFill>
              </a:rPr>
              <a:t>Отечественная война 1812 года</a:t>
            </a:r>
            <a:endParaRPr lang="ru-RU" sz="4000" dirty="0">
              <a:solidFill>
                <a:schemeClr val="tx2"/>
              </a:solidFill>
            </a:endParaRPr>
          </a:p>
        </p:txBody>
      </p:sp>
      <p:pic>
        <p:nvPicPr>
          <p:cNvPr id="5" name="Содержимое 4" descr="грибоедов корнет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57752" y="1785926"/>
            <a:ext cx="3533775" cy="450059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686171" cy="4851419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1800" b="1" i="1" dirty="0" smtClean="0">
                <a:solidFill>
                  <a:schemeClr val="tx2"/>
                </a:solidFill>
              </a:rPr>
              <a:t>Считал </a:t>
            </a:r>
            <a:r>
              <a:rPr lang="ru-RU" sz="1800" b="1" i="1" dirty="0" smtClean="0">
                <a:solidFill>
                  <a:schemeClr val="tx2"/>
                </a:solidFill>
              </a:rPr>
              <a:t>своим долгом быть в рядах сражающихся против неприятеля. Добровольцем он вступил в действующую армию — корнетом Московского гусарского, а потом Иркутского полка</a:t>
            </a:r>
            <a:r>
              <a:rPr lang="ru-RU" sz="1800" b="1" dirty="0" smtClean="0">
                <a:solidFill>
                  <a:schemeClr val="tx2"/>
                </a:solidFill>
              </a:rPr>
              <a:t>.</a:t>
            </a:r>
          </a:p>
          <a:p>
            <a:endParaRPr lang="ru-RU" sz="1800" dirty="0" smtClean="0"/>
          </a:p>
          <a:p>
            <a:r>
              <a:rPr lang="ru-RU" sz="1800" b="1" i="1" dirty="0" smtClean="0">
                <a:solidFill>
                  <a:schemeClr val="tx2"/>
                </a:solidFill>
              </a:rPr>
              <a:t>До 1815 года Грибоедов служил в звании корнета под командованием генерала от кавалерии А. С. </a:t>
            </a:r>
            <a:r>
              <a:rPr lang="ru-RU" sz="1800" b="1" i="1" dirty="0" smtClean="0">
                <a:solidFill>
                  <a:schemeClr val="tx2"/>
                </a:solidFill>
              </a:rPr>
              <a:t>Кологривова.</a:t>
            </a:r>
            <a:endParaRPr lang="ru-RU" sz="1800" b="1" i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7758137" cy="116205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chemeClr val="tx2"/>
                </a:solidFill>
              </a:rPr>
              <a:t>Государственная служба</a:t>
            </a:r>
            <a:endParaRPr lang="ru-RU" sz="4000" dirty="0">
              <a:solidFill>
                <a:schemeClr val="tx2"/>
              </a:solidFill>
            </a:endParaRPr>
          </a:p>
        </p:txBody>
      </p:sp>
      <p:pic>
        <p:nvPicPr>
          <p:cNvPr id="5" name="Содержимое 4" descr="дипломат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86314" y="1785926"/>
            <a:ext cx="3433440" cy="4340237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714488"/>
            <a:ext cx="3008313" cy="4411676"/>
          </a:xfrm>
        </p:spPr>
        <p:txBody>
          <a:bodyPr>
            <a:normAutofit/>
          </a:bodyPr>
          <a:lstStyle/>
          <a:p>
            <a:r>
              <a:rPr lang="ru-RU" sz="1800" b="1" i="1" dirty="0" smtClean="0">
                <a:solidFill>
                  <a:schemeClr val="tx2"/>
                </a:solidFill>
              </a:rPr>
              <a:t>С 1817 служил в Министерстве иностранных дел в Петербурге; в это время познакомился с Пушкиным.</a:t>
            </a:r>
          </a:p>
          <a:p>
            <a:endParaRPr lang="ru-RU" sz="1800" b="1" i="1" dirty="0" smtClean="0">
              <a:solidFill>
                <a:schemeClr val="tx2"/>
              </a:solidFill>
            </a:endParaRPr>
          </a:p>
          <a:p>
            <a:r>
              <a:rPr lang="ru-RU" sz="1800" b="1" i="1" dirty="0" smtClean="0">
                <a:solidFill>
                  <a:schemeClr val="tx2"/>
                </a:solidFill>
              </a:rPr>
              <a:t>С 1818 служил секретарём русской миссии в Тегеране, с 1822 в Тифлисе — секретарём по дипломатической части при командующем русскими войсками А. П. Ермолове.</a:t>
            </a:r>
            <a:endParaRPr lang="ru-RU" sz="1800" b="1" i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8258203" cy="116205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chemeClr val="tx2"/>
                </a:solidFill>
              </a:rPr>
              <a:t>А. С. Грибоедов и декабристы</a:t>
            </a:r>
            <a:endParaRPr lang="ru-RU" sz="4000" dirty="0">
              <a:solidFill>
                <a:schemeClr val="tx2"/>
              </a:solidFill>
            </a:endParaRPr>
          </a:p>
        </p:txBody>
      </p:sp>
      <p:pic>
        <p:nvPicPr>
          <p:cNvPr id="5" name="Содержимое 4" descr="декабристы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71934" y="2000240"/>
            <a:ext cx="4614866" cy="414340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1600" b="1" i="1" dirty="0" smtClean="0">
                <a:solidFill>
                  <a:schemeClr val="tx2"/>
                </a:solidFill>
              </a:rPr>
              <a:t>Еще </a:t>
            </a:r>
            <a:r>
              <a:rPr lang="ru-RU" sz="1600" b="1" i="1" dirty="0" smtClean="0">
                <a:solidFill>
                  <a:schemeClr val="tx2"/>
                </a:solidFill>
              </a:rPr>
              <a:t>на студенческой скамье </a:t>
            </a:r>
            <a:r>
              <a:rPr lang="ru-RU" sz="1600" b="1" i="1" dirty="0" smtClean="0">
                <a:solidFill>
                  <a:schemeClr val="tx2"/>
                </a:solidFill>
              </a:rPr>
              <a:t>завязал </a:t>
            </a:r>
            <a:r>
              <a:rPr lang="ru-RU" sz="1600" b="1" i="1" dirty="0" smtClean="0">
                <a:solidFill>
                  <a:schemeClr val="tx2"/>
                </a:solidFill>
              </a:rPr>
              <a:t>личные отношения с будущими декабристами и их друзьями, встречался со многими из них во время своего первого пребывания в Петербурге (1814—1818), общался с некоторыми из них на Востоке (1818—1823), возобновил старые связи и завязал новые во время своего приезда с Востока в Москву и Петербург (1823—1825), был арестован и привлечен к следствию по делу декабристов (1826), наконец, продолжал общаться с ними и после разгрома восстания.</a:t>
            </a:r>
            <a:endParaRPr lang="ru-RU" sz="1600" b="1" i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8186765" cy="116205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chemeClr val="tx2"/>
                </a:solidFill>
              </a:rPr>
              <a:t>Литературные опыты</a:t>
            </a:r>
            <a:endParaRPr lang="ru-RU" sz="4000" dirty="0">
              <a:solidFill>
                <a:schemeClr val="tx2"/>
              </a:solidFill>
            </a:endParaRPr>
          </a:p>
        </p:txBody>
      </p:sp>
      <p:pic>
        <p:nvPicPr>
          <p:cNvPr id="5" name="Содержимое 4" descr="лит опыты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04346">
            <a:off x="3918551" y="2193453"/>
            <a:ext cx="4829180" cy="314327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571612"/>
            <a:ext cx="3328981" cy="4554552"/>
          </a:xfrm>
        </p:spPr>
        <p:txBody>
          <a:bodyPr>
            <a:noAutofit/>
          </a:bodyPr>
          <a:lstStyle/>
          <a:p>
            <a:r>
              <a:rPr lang="ru-RU" sz="1600" b="1" i="1" dirty="0" smtClean="0">
                <a:solidFill>
                  <a:schemeClr val="tx2"/>
                </a:solidFill>
              </a:rPr>
              <a:t> 1815 г. Комедия «Молодые супруги»</a:t>
            </a:r>
          </a:p>
          <a:p>
            <a:r>
              <a:rPr lang="ru-RU" sz="1600" b="1" i="1" dirty="0" smtClean="0">
                <a:solidFill>
                  <a:schemeClr val="tx2"/>
                </a:solidFill>
              </a:rPr>
              <a:t>1816 г. Комедия «Студент»</a:t>
            </a:r>
          </a:p>
          <a:p>
            <a:r>
              <a:rPr lang="ru-RU" sz="1600" b="1" i="1" dirty="0" smtClean="0">
                <a:solidFill>
                  <a:schemeClr val="tx2"/>
                </a:solidFill>
              </a:rPr>
              <a:t>1818 г. Комедия «Притворная невинность» (Совместно с А. Жандром.)</a:t>
            </a:r>
          </a:p>
          <a:p>
            <a:r>
              <a:rPr lang="ru-RU" sz="1600" b="1" i="1" dirty="0" smtClean="0">
                <a:solidFill>
                  <a:schemeClr val="tx2"/>
                </a:solidFill>
              </a:rPr>
              <a:t>1818 г. </a:t>
            </a:r>
            <a:r>
              <a:rPr lang="ru-RU" sz="1600" b="1" i="1" dirty="0" smtClean="0">
                <a:solidFill>
                  <a:schemeClr val="tx2"/>
                </a:solidFill>
              </a:rPr>
              <a:t>К</a:t>
            </a:r>
            <a:r>
              <a:rPr lang="ru-RU" sz="1600" b="1" i="1" dirty="0" smtClean="0">
                <a:solidFill>
                  <a:schemeClr val="tx2"/>
                </a:solidFill>
              </a:rPr>
              <a:t>омедия </a:t>
            </a:r>
            <a:r>
              <a:rPr lang="ru-RU" sz="1600" b="1" i="1" dirty="0" smtClean="0">
                <a:solidFill>
                  <a:schemeClr val="tx2"/>
                </a:solidFill>
              </a:rPr>
              <a:t>«Своя семья, или замужняя невеста». </a:t>
            </a:r>
            <a:r>
              <a:rPr lang="ru-RU" sz="1600" b="1" i="1" dirty="0" smtClean="0">
                <a:solidFill>
                  <a:schemeClr val="tx2"/>
                </a:solidFill>
              </a:rPr>
              <a:t>(Соавторы</a:t>
            </a:r>
            <a:r>
              <a:rPr lang="ru-RU" sz="1600" b="1" i="1" dirty="0" smtClean="0">
                <a:solidFill>
                  <a:schemeClr val="tx2"/>
                </a:solidFill>
              </a:rPr>
              <a:t>: А. А. Шаховской, Грибоедов, Н. И. </a:t>
            </a:r>
            <a:r>
              <a:rPr lang="ru-RU" sz="1600" b="1" i="1" dirty="0" smtClean="0">
                <a:solidFill>
                  <a:schemeClr val="tx2"/>
                </a:solidFill>
              </a:rPr>
              <a:t>Хмельницкий)</a:t>
            </a:r>
          </a:p>
          <a:p>
            <a:endParaRPr lang="ru-RU" sz="1600" b="1" i="1" dirty="0" smtClean="0">
              <a:solidFill>
                <a:schemeClr val="tx2"/>
              </a:solidFill>
            </a:endParaRPr>
          </a:p>
          <a:p>
            <a:r>
              <a:rPr lang="ru-RU" sz="1600" b="1" i="1" dirty="0" smtClean="0">
                <a:solidFill>
                  <a:schemeClr val="tx2"/>
                </a:solidFill>
              </a:rPr>
              <a:t>А. С. Грибоедов- непревзойденный автор переводов.</a:t>
            </a:r>
          </a:p>
          <a:p>
            <a:endParaRPr lang="ru-RU" sz="1600" b="1" i="1" dirty="0" smtClean="0">
              <a:solidFill>
                <a:schemeClr val="tx2"/>
              </a:solidFill>
            </a:endParaRPr>
          </a:p>
          <a:p>
            <a:r>
              <a:rPr lang="ru-RU" sz="1600" b="1" i="1" dirty="0" smtClean="0">
                <a:solidFill>
                  <a:schemeClr val="tx2"/>
                </a:solidFill>
              </a:rPr>
              <a:t>Так </a:t>
            </a:r>
            <a:r>
              <a:rPr lang="ru-RU" sz="1600" b="1" i="1" dirty="0" smtClean="0">
                <a:solidFill>
                  <a:schemeClr val="tx2"/>
                </a:solidFill>
              </a:rPr>
              <a:t>же достойна внимания проза </a:t>
            </a:r>
            <a:r>
              <a:rPr lang="ru-RU" sz="1600" b="1" i="1" dirty="0" err="1" smtClean="0">
                <a:solidFill>
                  <a:schemeClr val="tx2"/>
                </a:solidFill>
              </a:rPr>
              <a:t>Грибоедова</a:t>
            </a:r>
            <a:r>
              <a:rPr lang="ru-RU" sz="1600" b="1" i="1" dirty="0" smtClean="0">
                <a:solidFill>
                  <a:schemeClr val="tx2"/>
                </a:solidFill>
              </a:rPr>
              <a:t> (очерки и особенно письма).</a:t>
            </a:r>
            <a:endParaRPr lang="ru-RU" sz="1600" b="1" i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1" y="273050"/>
            <a:ext cx="7758137" cy="116205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chemeClr val="tx2"/>
                </a:solidFill>
              </a:rPr>
              <a:t>Вершина </a:t>
            </a:r>
            <a:r>
              <a:rPr lang="ru-RU" sz="3200" dirty="0" smtClean="0">
                <a:solidFill>
                  <a:schemeClr val="tx2"/>
                </a:solidFill>
              </a:rPr>
              <a:t>русской драматургии и поэзии.</a:t>
            </a:r>
            <a:endParaRPr lang="ru-RU" sz="3200" dirty="0">
              <a:solidFill>
                <a:schemeClr val="tx2"/>
              </a:solidFill>
            </a:endParaRPr>
          </a:p>
        </p:txBody>
      </p:sp>
      <p:pic>
        <p:nvPicPr>
          <p:cNvPr id="8" name="Содержимое 7" descr="ГОРЕ ОТ УМА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015498">
            <a:off x="4643438" y="2000240"/>
            <a:ext cx="3286148" cy="3413939"/>
          </a:xfrm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endParaRPr lang="ru-RU" sz="1600" b="1" i="1" dirty="0" smtClean="0">
              <a:solidFill>
                <a:schemeClr val="tx2"/>
              </a:solidFill>
            </a:endParaRPr>
          </a:p>
          <a:p>
            <a:r>
              <a:rPr lang="ru-RU" sz="1600" b="1" i="1" dirty="0" smtClean="0">
                <a:solidFill>
                  <a:schemeClr val="tx2"/>
                </a:solidFill>
              </a:rPr>
              <a:t>Работал над созданием комедии с февраля 1822 г. до осени 1824 г.</a:t>
            </a:r>
          </a:p>
          <a:p>
            <a:r>
              <a:rPr lang="ru-RU" sz="1600" b="1" i="1" dirty="0" smtClean="0">
                <a:solidFill>
                  <a:schemeClr val="tx2"/>
                </a:solidFill>
              </a:rPr>
              <a:t>Впервые напечатана (в отрывках) в 1825 г.</a:t>
            </a:r>
          </a:p>
          <a:p>
            <a:endParaRPr lang="ru-RU" sz="1600" b="1" i="1" dirty="0" smtClean="0">
              <a:solidFill>
                <a:schemeClr val="tx2"/>
              </a:solidFill>
            </a:endParaRPr>
          </a:p>
          <a:p>
            <a:r>
              <a:rPr lang="ru-RU" sz="1600" b="1" i="1" dirty="0" smtClean="0">
                <a:solidFill>
                  <a:schemeClr val="tx2"/>
                </a:solidFill>
              </a:rPr>
              <a:t>1</a:t>
            </a:r>
            <a:r>
              <a:rPr lang="ru-RU" sz="1600" b="1" i="1" dirty="0" smtClean="0">
                <a:solidFill>
                  <a:schemeClr val="tx2"/>
                </a:solidFill>
              </a:rPr>
              <a:t>831 г.- первая постановка на профессиональной сцене.</a:t>
            </a:r>
          </a:p>
          <a:p>
            <a:endParaRPr lang="ru-RU" sz="1600" b="1" i="1" dirty="0" smtClean="0">
              <a:solidFill>
                <a:schemeClr val="tx2"/>
              </a:solidFill>
            </a:endParaRPr>
          </a:p>
          <a:p>
            <a:r>
              <a:rPr lang="ru-RU" sz="1600" b="1" i="1" dirty="0" smtClean="0">
                <a:solidFill>
                  <a:schemeClr val="tx2"/>
                </a:solidFill>
              </a:rPr>
              <a:t>«…</a:t>
            </a:r>
            <a:r>
              <a:rPr lang="ru-RU" sz="1600" b="1" i="1" dirty="0" smtClean="0">
                <a:solidFill>
                  <a:schemeClr val="tx2"/>
                </a:solidFill>
              </a:rPr>
              <a:t>В моей комедии,- писал Грибоедов,- 25 глупцов на одного здравомыслящего человека; и этот человек, разумеется, в противоречии с обществом, его окружающим»</a:t>
            </a:r>
            <a:endParaRPr lang="ru-RU" sz="1600" b="1" i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714</Words>
  <PresentationFormat>Экран (4:3)</PresentationFormat>
  <Paragraphs>74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А. С. Грибоедов. Страницы жизни и творчества. (Урок литературы в 9 классе)</vt:lpstr>
      <vt:lpstr>Ослепительно короткая жизнь…</vt:lpstr>
      <vt:lpstr>Детство А. С. Грибоедова</vt:lpstr>
      <vt:lpstr>Учеба в Московском университете</vt:lpstr>
      <vt:lpstr>Отечественная война 1812 года</vt:lpstr>
      <vt:lpstr>Государственная служба</vt:lpstr>
      <vt:lpstr>А. С. Грибоедов и декабристы</vt:lpstr>
      <vt:lpstr>Литературные опыты</vt:lpstr>
      <vt:lpstr>Вершина русской драматургии и поэзии.</vt:lpstr>
      <vt:lpstr>Дипломатическое поприще</vt:lpstr>
      <vt:lpstr>Короткое счастье. Бессмертная любовь.</vt:lpstr>
      <vt:lpstr>Гибель А. С. Грибоедова</vt:lpstr>
      <vt:lpstr>Бессмертие любви.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Ум и дела твои бессмертны в памяти русской…</dc:title>
  <dc:creator>людмила</dc:creator>
  <cp:lastModifiedBy>Людмила</cp:lastModifiedBy>
  <cp:revision>23</cp:revision>
  <dcterms:created xsi:type="dcterms:W3CDTF">2012-10-13T17:58:24Z</dcterms:created>
  <dcterms:modified xsi:type="dcterms:W3CDTF">2012-10-13T21:40:13Z</dcterms:modified>
</cp:coreProperties>
</file>