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omments/comment1.xml" ContentType="application/vnd.openxmlformats-officedocument.presentationml.comment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0" r:id="rId4"/>
    <p:sldId id="258" r:id="rId5"/>
    <p:sldId id="259" r:id="rId6"/>
    <p:sldId id="264" r:id="rId7"/>
    <p:sldId id="286" r:id="rId8"/>
    <p:sldId id="288" r:id="rId9"/>
    <p:sldId id="287" r:id="rId10"/>
    <p:sldId id="272" r:id="rId11"/>
    <p:sldId id="290" r:id="rId12"/>
    <p:sldId id="292" r:id="rId13"/>
    <p:sldId id="291" r:id="rId14"/>
    <p:sldId id="283" r:id="rId15"/>
    <p:sldId id="284" r:id="rId16"/>
    <p:sldId id="293" r:id="rId17"/>
    <p:sldId id="270" r:id="rId18"/>
    <p:sldId id="271" r:id="rId19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250" userDrawn="1">
          <p15:clr>
            <a:srgbClr val="A4A3A4"/>
          </p15:clr>
        </p15:guide>
        <p15:guide id="2" orient="horz" pos="261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600"/>
      </p:cViewPr>
      <p:guideLst>
        <p:guide pos="3250"/>
        <p:guide orient="horz" pos="26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2">
                    <a:lumMod val="50000"/>
                  </a:schemeClr>
                </a:solidFill>
              </a:defRPr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Уровень развития кратковременной памяти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</c:v>
                </c:pt>
                <c:pt idx="1">
                  <c:v>0.72</c:v>
                </c:pt>
                <c:pt idx="2">
                  <c:v>0.28000000000000003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Уровень</a:t>
            </a:r>
            <a:r>
              <a:rPr lang="ru-RU" baseline="0" dirty="0" smtClean="0">
                <a:solidFill>
                  <a:schemeClr val="accent2">
                    <a:lumMod val="50000"/>
                  </a:schemeClr>
                </a:solidFill>
              </a:rPr>
              <a:t> развития внимания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20466777685819623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9"/>
          </c:dPt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0.28000000000000003</c:v>
                </c:pt>
                <c:pt idx="1">
                  <c:v>0.36</c:v>
                </c:pt>
                <c:pt idx="2">
                  <c:v>0.36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50000"/>
                  </a:schemeClr>
                </a:solidFill>
              </a:defRPr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Уровень</a:t>
            </a:r>
            <a:r>
              <a:rPr lang="ru-RU" baseline="0" dirty="0" smtClean="0">
                <a:solidFill>
                  <a:schemeClr val="accent1">
                    <a:lumMod val="50000"/>
                  </a:schemeClr>
                </a:solidFill>
              </a:rPr>
              <a:t> развития логических операций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3"/>
          </c:dPt>
          <c:dPt>
            <c:idx val="2"/>
            <c:bubble3D val="0"/>
            <c:explosion val="3"/>
          </c:dPt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0.45</c:v>
                </c:pt>
                <c:pt idx="1">
                  <c:v>0.5</c:v>
                </c:pt>
                <c:pt idx="2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Уровень общего развития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23440813449153455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29"/>
          </c:dPt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0.09</c:v>
                </c:pt>
                <c:pt idx="1">
                  <c:v>0.36</c:v>
                </c:pt>
                <c:pt idx="2">
                  <c:v>0.55000000000000004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Динамика развития внимания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accent2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1КЛАСС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0.28000000000000003</c:v>
                </c:pt>
                <c:pt idx="1">
                  <c:v>0.36</c:v>
                </c:pt>
                <c:pt idx="2">
                  <c:v>0.36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 КЛАСС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0.74</c:v>
                </c:pt>
                <c:pt idx="1">
                  <c:v>0.26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703664"/>
        <c:axId val="188704224"/>
      </c:barChart>
      <c:catAx>
        <c:axId val="18870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704224"/>
        <c:crosses val="autoZero"/>
        <c:auto val="1"/>
        <c:lblAlgn val="ctr"/>
        <c:lblOffset val="100"/>
        <c:noMultiLvlLbl val="0"/>
      </c:catAx>
      <c:valAx>
        <c:axId val="188704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70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Динамика</a:t>
            </a:r>
            <a:r>
              <a:rPr lang="ru-RU" baseline="0" dirty="0" smtClean="0">
                <a:solidFill>
                  <a:schemeClr val="accent2">
                    <a:lumMod val="75000"/>
                  </a:schemeClr>
                </a:solidFill>
              </a:rPr>
              <a:t> развития памяти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1КЛАСС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 formatCode="General">
                  <c:v>0</c:v>
                </c:pt>
                <c:pt idx="1">
                  <c:v>0.72</c:v>
                </c:pt>
                <c:pt idx="2">
                  <c:v>0.28000000000000003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4КЛАСС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0.27</c:v>
                </c:pt>
                <c:pt idx="1">
                  <c:v>0.73</c:v>
                </c:pt>
                <c:pt idx="2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707024"/>
        <c:axId val="188707584"/>
      </c:barChart>
      <c:catAx>
        <c:axId val="18870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707584"/>
        <c:crosses val="autoZero"/>
        <c:auto val="1"/>
        <c:lblAlgn val="ctr"/>
        <c:lblOffset val="100"/>
        <c:noMultiLvlLbl val="0"/>
      </c:catAx>
      <c:valAx>
        <c:axId val="188707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70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2-09T15:29:24.267" idx="1">
    <p:pos x="10" y="10"/>
    <p:text/>
    <p:extLst>
      <p:ext uri="{C676402C-5697-4E1C-873F-D02D1690AC5C}">
        <p15:threadingInfo xmlns:p15="http://schemas.microsoft.com/office/powerpoint/2012/main" timeZoneBias="-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96AE-DC2C-4D96-BE7A-CBCB85FCF2B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9607-5AEC-475B-870C-8A9C44017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476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96AE-DC2C-4D96-BE7A-CBCB85FCF2B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9607-5AEC-475B-870C-8A9C44017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905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96AE-DC2C-4D96-BE7A-CBCB85FCF2B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9607-5AEC-475B-870C-8A9C4401772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7878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96AE-DC2C-4D96-BE7A-CBCB85FCF2B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9607-5AEC-475B-870C-8A9C44017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065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96AE-DC2C-4D96-BE7A-CBCB85FCF2B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9607-5AEC-475B-870C-8A9C4401772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1332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96AE-DC2C-4D96-BE7A-CBCB85FCF2B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9607-5AEC-475B-870C-8A9C44017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586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96AE-DC2C-4D96-BE7A-CBCB85FCF2B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9607-5AEC-475B-870C-8A9C44017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975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96AE-DC2C-4D96-BE7A-CBCB85FCF2B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9607-5AEC-475B-870C-8A9C44017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411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96AE-DC2C-4D96-BE7A-CBCB85FCF2B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9607-5AEC-475B-870C-8A9C44017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86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96AE-DC2C-4D96-BE7A-CBCB85FCF2B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9607-5AEC-475B-870C-8A9C44017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682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96AE-DC2C-4D96-BE7A-CBCB85FCF2B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9607-5AEC-475B-870C-8A9C44017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92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96AE-DC2C-4D96-BE7A-CBCB85FCF2B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9607-5AEC-475B-870C-8A9C44017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697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96AE-DC2C-4D96-BE7A-CBCB85FCF2B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9607-5AEC-475B-870C-8A9C44017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88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96AE-DC2C-4D96-BE7A-CBCB85FCF2B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9607-5AEC-475B-870C-8A9C44017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67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96AE-DC2C-4D96-BE7A-CBCB85FCF2B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9607-5AEC-475B-870C-8A9C44017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97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96AE-DC2C-4D96-BE7A-CBCB85FCF2B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9607-5AEC-475B-870C-8A9C44017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75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896AE-DC2C-4D96-BE7A-CBCB85FCF2B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0A9607-5AEC-475B-870C-8A9C44017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46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comments" Target="../comments/commen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14945" y="352648"/>
            <a:ext cx="7766936" cy="2981453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Скворцова Надежда Владимировна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МБОУ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«Ш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кола»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№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59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учитель начальных классов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endParaRPr lang="ru-RU" sz="28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47252" y="4050833"/>
            <a:ext cx="5345630" cy="169398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Будущее принадлежит тем,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кто критически анализирует информацию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и выстраивает свою собственную реальность.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68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Сказка «Репка»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8294" y="2215226"/>
            <a:ext cx="8596668" cy="4083974"/>
          </a:xfrm>
        </p:spPr>
        <p:txBody>
          <a:bodyPr/>
          <a:lstStyle/>
          <a:p>
            <a:r>
              <a:rPr lang="ru-RU" dirty="0" err="1" smtClean="0"/>
              <a:t>Рррррррр</a:t>
            </a:r>
            <a:r>
              <a:rPr lang="ru-RU" dirty="0" smtClean="0"/>
              <a:t>                  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Посадил Дед репку.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ВЫ                              Выросла репка большая-пребольшая!.....и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т.д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Сообща можно сделать работу, непосильную даже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для самого сильного</a:t>
            </a:r>
            <a:r>
              <a:rPr lang="ru-RU" dirty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Помощь самого слабого может оказаться решающей.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258" y="724853"/>
            <a:ext cx="1597342" cy="124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18" y="1971039"/>
            <a:ext cx="2458242" cy="1835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97" y="4545011"/>
            <a:ext cx="2034484" cy="155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181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55041"/>
            <a:ext cx="9685866" cy="569592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600" y="955042"/>
            <a:ext cx="8432800" cy="554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80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2063750" y="404813"/>
            <a:ext cx="6337300" cy="5762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n w="38100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FFFF99"/>
                </a:solidFill>
                <a:cs typeface="Arial" panose="020B0604020202020204" pitchFamily="34" charset="0"/>
              </a:rPr>
              <a:t>Моделирование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1919288" y="1341439"/>
            <a:ext cx="1223962" cy="2447925"/>
          </a:xfrm>
          <a:prstGeom prst="rect">
            <a:avLst/>
          </a:prstGeom>
          <a:solidFill>
            <a:srgbClr val="FFFF99"/>
          </a:solidFill>
          <a:ln w="38100">
            <a:solidFill>
              <a:srgbClr val="66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9120188" y="908051"/>
            <a:ext cx="1223962" cy="2447925"/>
          </a:xfrm>
          <a:prstGeom prst="rect">
            <a:avLst/>
          </a:prstGeom>
          <a:solidFill>
            <a:srgbClr val="FFFF99"/>
          </a:solidFill>
          <a:ln w="38100">
            <a:solidFill>
              <a:srgbClr val="66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4079876" y="2205039"/>
            <a:ext cx="1223963" cy="2447925"/>
          </a:xfrm>
          <a:prstGeom prst="rect">
            <a:avLst/>
          </a:prstGeom>
          <a:solidFill>
            <a:srgbClr val="FFFF99"/>
          </a:solidFill>
          <a:ln w="38100">
            <a:solidFill>
              <a:srgbClr val="66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5880101" y="1196976"/>
            <a:ext cx="1223963" cy="2447925"/>
          </a:xfrm>
          <a:prstGeom prst="rect">
            <a:avLst/>
          </a:prstGeom>
          <a:solidFill>
            <a:srgbClr val="FFFF99"/>
          </a:solidFill>
          <a:ln w="38100">
            <a:solidFill>
              <a:srgbClr val="66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7535863" y="2420938"/>
            <a:ext cx="1223962" cy="3529012"/>
          </a:xfrm>
          <a:prstGeom prst="rect">
            <a:avLst/>
          </a:prstGeom>
          <a:solidFill>
            <a:srgbClr val="FFFF99"/>
          </a:solidFill>
          <a:ln w="38100">
            <a:solidFill>
              <a:srgbClr val="66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2351088" y="4076701"/>
            <a:ext cx="1223962" cy="2447925"/>
          </a:xfrm>
          <a:prstGeom prst="rect">
            <a:avLst/>
          </a:prstGeom>
          <a:solidFill>
            <a:srgbClr val="FFFF99"/>
          </a:solidFill>
          <a:ln w="38100">
            <a:solidFill>
              <a:srgbClr val="66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61" name="Oval 17"/>
          <p:cNvSpPr>
            <a:spLocks noChangeArrowheads="1"/>
          </p:cNvSpPr>
          <p:nvPr/>
        </p:nvSpPr>
        <p:spPr bwMode="auto">
          <a:xfrm>
            <a:off x="7680325" y="3716338"/>
            <a:ext cx="914400" cy="914400"/>
          </a:xfrm>
          <a:prstGeom prst="ellipse">
            <a:avLst/>
          </a:prstGeom>
          <a:solidFill>
            <a:srgbClr val="FFFF99"/>
          </a:solidFill>
          <a:ln w="38100">
            <a:solidFill>
              <a:srgbClr val="99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990033"/>
                </a:solidFill>
              </a:rPr>
              <a:t>6 - с</a:t>
            </a:r>
          </a:p>
        </p:txBody>
      </p:sp>
      <p:sp>
        <p:nvSpPr>
          <p:cNvPr id="6162" name="Oval 18"/>
          <p:cNvSpPr>
            <a:spLocks noChangeArrowheads="1"/>
          </p:cNvSpPr>
          <p:nvPr/>
        </p:nvSpPr>
        <p:spPr bwMode="auto">
          <a:xfrm>
            <a:off x="2495550" y="4292600"/>
            <a:ext cx="914400" cy="914400"/>
          </a:xfrm>
          <a:prstGeom prst="ellipse">
            <a:avLst/>
          </a:prstGeom>
          <a:solidFill>
            <a:srgbClr val="FFFF99"/>
          </a:solidFill>
          <a:ln w="38100">
            <a:solidFill>
              <a:srgbClr val="99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990033"/>
                </a:solidFill>
              </a:rPr>
              <a:t>6 - с</a:t>
            </a:r>
          </a:p>
        </p:txBody>
      </p:sp>
      <p:sp>
        <p:nvSpPr>
          <p:cNvPr id="6163" name="Oval 19"/>
          <p:cNvSpPr>
            <a:spLocks noChangeArrowheads="1"/>
          </p:cNvSpPr>
          <p:nvPr/>
        </p:nvSpPr>
        <p:spPr bwMode="auto">
          <a:xfrm>
            <a:off x="9336088" y="2205038"/>
            <a:ext cx="914400" cy="914400"/>
          </a:xfrm>
          <a:prstGeom prst="ellipse">
            <a:avLst/>
          </a:prstGeom>
          <a:solidFill>
            <a:srgbClr val="FFFF99"/>
          </a:solidFill>
          <a:ln w="38100">
            <a:solidFill>
              <a:srgbClr val="99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990033"/>
                </a:solidFill>
              </a:rPr>
              <a:t>7- с</a:t>
            </a:r>
          </a:p>
        </p:txBody>
      </p:sp>
      <p:sp>
        <p:nvSpPr>
          <p:cNvPr id="6164" name="Oval 20"/>
          <p:cNvSpPr>
            <a:spLocks noChangeArrowheads="1"/>
          </p:cNvSpPr>
          <p:nvPr/>
        </p:nvSpPr>
        <p:spPr bwMode="auto">
          <a:xfrm>
            <a:off x="4224338" y="2565400"/>
            <a:ext cx="914400" cy="914400"/>
          </a:xfrm>
          <a:prstGeom prst="ellipse">
            <a:avLst/>
          </a:prstGeom>
          <a:solidFill>
            <a:srgbClr val="FFFF99"/>
          </a:solidFill>
          <a:ln w="38100">
            <a:solidFill>
              <a:srgbClr val="99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990033"/>
                </a:solidFill>
              </a:rPr>
              <a:t>В</a:t>
            </a:r>
          </a:p>
        </p:txBody>
      </p:sp>
      <p:sp>
        <p:nvSpPr>
          <p:cNvPr id="6165" name="Oval 21"/>
          <p:cNvSpPr>
            <a:spLocks noChangeArrowheads="1"/>
          </p:cNvSpPr>
          <p:nvPr/>
        </p:nvSpPr>
        <p:spPr bwMode="auto">
          <a:xfrm>
            <a:off x="7680325" y="2565400"/>
            <a:ext cx="914400" cy="914400"/>
          </a:xfrm>
          <a:prstGeom prst="ellipse">
            <a:avLst/>
          </a:prstGeom>
          <a:solidFill>
            <a:srgbClr val="FFFF99"/>
          </a:solidFill>
          <a:ln w="38100">
            <a:solidFill>
              <a:srgbClr val="99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990033"/>
                </a:solidFill>
              </a:rPr>
              <a:t>В</a:t>
            </a:r>
          </a:p>
        </p:txBody>
      </p:sp>
      <p:sp>
        <p:nvSpPr>
          <p:cNvPr id="6166" name="Oval 22"/>
          <p:cNvSpPr>
            <a:spLocks noChangeArrowheads="1"/>
          </p:cNvSpPr>
          <p:nvPr/>
        </p:nvSpPr>
        <p:spPr bwMode="auto">
          <a:xfrm>
            <a:off x="7680325" y="4868863"/>
            <a:ext cx="914400" cy="914400"/>
          </a:xfrm>
          <a:prstGeom prst="ellipse">
            <a:avLst/>
          </a:prstGeom>
          <a:solidFill>
            <a:srgbClr val="FFFF99"/>
          </a:solidFill>
          <a:ln w="38100">
            <a:solidFill>
              <a:srgbClr val="99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990033"/>
                </a:solidFill>
              </a:rPr>
              <a:t>1- с</a:t>
            </a:r>
          </a:p>
        </p:txBody>
      </p:sp>
      <p:sp>
        <p:nvSpPr>
          <p:cNvPr id="6167" name="Oval 23"/>
          <p:cNvSpPr>
            <a:spLocks noChangeArrowheads="1"/>
          </p:cNvSpPr>
          <p:nvPr/>
        </p:nvSpPr>
        <p:spPr bwMode="auto">
          <a:xfrm>
            <a:off x="9264650" y="1196975"/>
            <a:ext cx="914400" cy="914400"/>
          </a:xfrm>
          <a:prstGeom prst="ellipse">
            <a:avLst/>
          </a:prstGeom>
          <a:solidFill>
            <a:srgbClr val="FFFF99"/>
          </a:solidFill>
          <a:ln w="38100">
            <a:solidFill>
              <a:srgbClr val="99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990033"/>
                </a:solidFill>
              </a:rPr>
              <a:t>В</a:t>
            </a:r>
          </a:p>
        </p:txBody>
      </p:sp>
      <p:sp>
        <p:nvSpPr>
          <p:cNvPr id="6168" name="Oval 24"/>
          <p:cNvSpPr>
            <a:spLocks noChangeArrowheads="1"/>
          </p:cNvSpPr>
          <p:nvPr/>
        </p:nvSpPr>
        <p:spPr bwMode="auto">
          <a:xfrm>
            <a:off x="2063750" y="1484313"/>
            <a:ext cx="914400" cy="914400"/>
          </a:xfrm>
          <a:prstGeom prst="ellipse">
            <a:avLst/>
          </a:prstGeom>
          <a:solidFill>
            <a:srgbClr val="FFFF99"/>
          </a:solidFill>
          <a:ln w="38100">
            <a:solidFill>
              <a:srgbClr val="99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990033"/>
                </a:solidFill>
              </a:rPr>
              <a:t>В</a:t>
            </a:r>
          </a:p>
        </p:txBody>
      </p:sp>
      <p:sp>
        <p:nvSpPr>
          <p:cNvPr id="6170" name="Oval 26"/>
          <p:cNvSpPr>
            <a:spLocks noChangeArrowheads="1"/>
          </p:cNvSpPr>
          <p:nvPr/>
        </p:nvSpPr>
        <p:spPr bwMode="auto">
          <a:xfrm>
            <a:off x="2063750" y="2636838"/>
            <a:ext cx="914400" cy="914400"/>
          </a:xfrm>
          <a:prstGeom prst="ellipse">
            <a:avLst/>
          </a:prstGeom>
          <a:solidFill>
            <a:srgbClr val="FFFF99"/>
          </a:solidFill>
          <a:ln w="38100">
            <a:solidFill>
              <a:srgbClr val="99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990033"/>
                </a:solidFill>
              </a:rPr>
              <a:t>1- с</a:t>
            </a:r>
          </a:p>
        </p:txBody>
      </p:sp>
      <p:sp>
        <p:nvSpPr>
          <p:cNvPr id="6171" name="Oval 27"/>
          <p:cNvSpPr>
            <a:spLocks noChangeArrowheads="1"/>
          </p:cNvSpPr>
          <p:nvPr/>
        </p:nvSpPr>
        <p:spPr bwMode="auto">
          <a:xfrm>
            <a:off x="6024563" y="1412875"/>
            <a:ext cx="914400" cy="914400"/>
          </a:xfrm>
          <a:prstGeom prst="ellipse">
            <a:avLst/>
          </a:prstGeom>
          <a:solidFill>
            <a:srgbClr val="FFFF99"/>
          </a:solidFill>
          <a:ln w="38100">
            <a:solidFill>
              <a:srgbClr val="99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990033"/>
                </a:solidFill>
              </a:rPr>
              <a:t>1- с</a:t>
            </a:r>
          </a:p>
        </p:txBody>
      </p:sp>
      <p:sp>
        <p:nvSpPr>
          <p:cNvPr id="6173" name="Oval 29"/>
          <p:cNvSpPr>
            <a:spLocks noChangeArrowheads="1"/>
          </p:cNvSpPr>
          <p:nvPr/>
        </p:nvSpPr>
        <p:spPr bwMode="auto">
          <a:xfrm>
            <a:off x="2495550" y="5445125"/>
            <a:ext cx="914400" cy="914400"/>
          </a:xfrm>
          <a:prstGeom prst="ellipse">
            <a:avLst/>
          </a:prstGeom>
          <a:solidFill>
            <a:srgbClr val="FFFF99"/>
          </a:solidFill>
          <a:ln w="38100">
            <a:solidFill>
              <a:srgbClr val="99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990033"/>
                </a:solidFill>
              </a:rPr>
              <a:t>1 - с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4872038" y="4724400"/>
            <a:ext cx="3946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1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9912350" y="3449638"/>
            <a:ext cx="3946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2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8401050" y="5970588"/>
            <a:ext cx="3946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3</a:t>
            </a: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3216275" y="1290638"/>
            <a:ext cx="3946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4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7175500" y="1196975"/>
            <a:ext cx="3946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5</a:t>
            </a: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3575050" y="5970588"/>
            <a:ext cx="3946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48696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6" grpId="0"/>
      <p:bldP spid="6177" grpId="0"/>
      <p:bldP spid="6178" grpId="0"/>
      <p:bldP spid="6179" grpId="0"/>
      <p:bldP spid="6180" grpId="0"/>
      <p:bldP spid="618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640" y="1016000"/>
            <a:ext cx="8217362" cy="613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2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Результативность профессиональной педагогической деятельности и достигнутые эффекты на уроках литературного чтения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</a:rPr>
              <a:t>Развитие высших психических функций учащихс</a:t>
            </a:r>
            <a:r>
              <a:rPr lang="ru-RU" sz="2000" b="1" u="sng" dirty="0">
                <a:solidFill>
                  <a:schemeClr val="accent1">
                    <a:lumMod val="75000"/>
                  </a:schemeClr>
                </a:solidFill>
              </a:rPr>
              <a:t>я</a:t>
            </a: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</a:rPr>
              <a:t>в 1кл (2010-2011 </a:t>
            </a:r>
            <a:r>
              <a:rPr lang="ru-RU" sz="2000" b="1" u="sng" dirty="0" err="1" smtClean="0">
                <a:solidFill>
                  <a:schemeClr val="accent1">
                    <a:lumMod val="75000"/>
                  </a:schemeClr>
                </a:solidFill>
              </a:rPr>
              <a:t>у.г</a:t>
            </a: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ru-RU" sz="20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7" name="Объект 1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66589174"/>
              </p:ext>
            </p:extLst>
          </p:nvPr>
        </p:nvGraphicFramePr>
        <p:xfrm>
          <a:off x="5064811" y="2471351"/>
          <a:ext cx="4184650" cy="3570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Объект 1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41211796"/>
              </p:ext>
            </p:extLst>
          </p:nvPr>
        </p:nvGraphicFramePr>
        <p:xfrm>
          <a:off x="677863" y="2669059"/>
          <a:ext cx="4183062" cy="3372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466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2166655"/>
              </p:ext>
            </p:extLst>
          </p:nvPr>
        </p:nvGraphicFramePr>
        <p:xfrm>
          <a:off x="677863" y="1325880"/>
          <a:ext cx="4183062" cy="4716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66171181"/>
              </p:ext>
            </p:extLst>
          </p:nvPr>
        </p:nvGraphicFramePr>
        <p:xfrm>
          <a:off x="5089525" y="1371600"/>
          <a:ext cx="4184650" cy="467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u="sng" dirty="0" smtClean="0"/>
              <a:t>Динамика развития познавательных процессов учащихся (2010-2011 – 2013-2014 </a:t>
            </a:r>
            <a:r>
              <a:rPr lang="ru-RU" sz="2800" b="1" u="sng" dirty="0" err="1" smtClean="0"/>
              <a:t>уч.год</a:t>
            </a:r>
            <a:endParaRPr lang="ru-RU" sz="2800" b="1" u="sng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51634129"/>
              </p:ext>
            </p:extLst>
          </p:nvPr>
        </p:nvGraphicFramePr>
        <p:xfrm>
          <a:off x="677863" y="2160588"/>
          <a:ext cx="418306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Объект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48940958"/>
              </p:ext>
            </p:extLst>
          </p:nvPr>
        </p:nvGraphicFramePr>
        <p:xfrm>
          <a:off x="5089525" y="2160588"/>
          <a:ext cx="4184650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1132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Список литературы.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1.Е.В.Ласкожевская. Технология развития критического мышления младших школьников. //Начальная школа.2007г.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2.С.И.Заир-Бек,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И.В.Муштавинская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 Развитие критического мышления на уроке.//Пособие для учителя.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М.Просвещение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2004г.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3.Е.А.Коырь. Характеристика приемов технологии РКМЧП.//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газ.»Русский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язык».2009г.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4.Г.К.Современные образовательные технологии.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М.Народное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образование.1998г.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5.Дэвид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Клустер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 Что такое критическое мышление.//Библиотека в школе.2001г.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6.О.Громова. Критическое мышление – как это по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русски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? // Библиотека в школе.2001г.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79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u="sng" dirty="0" smtClean="0">
                <a:solidFill>
                  <a:schemeClr val="accent1">
                    <a:lumMod val="50000"/>
                  </a:schemeClr>
                </a:solidFill>
                <a:cs typeface="FrankRuehl" panose="020E0503060101010101" pitchFamily="34" charset="-79"/>
              </a:rPr>
              <a:t>Спасибо за внимание</a:t>
            </a:r>
            <a:endParaRPr lang="ru-RU" sz="5400" b="1" u="sng" dirty="0">
              <a:solidFill>
                <a:schemeClr val="accent1">
                  <a:lumMod val="50000"/>
                </a:schemeClr>
              </a:solidFill>
              <a:cs typeface="FrankRuehl" panose="020E050306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8385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381311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Развитие критического мышления через чтение при обучении младших школьников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3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учит детей слушать и слышать;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развивать речь;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даёт возможность общения;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активизирует мыслительную деятельность , познавательный интерес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побуждает детей  к действию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уходит страх, повышается ответственность ученика за свой ответ.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33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– формирование нового стиля мышления.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Задачи – научить школьников: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выделять причинно-следственные связи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рассматривать новые идеи и знания в контексте 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понимать, как различные части информации связаны между собой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выделять ошибки в рассуждениях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избегать категоричности в утверждениях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уметь отделять главное от существенного в тексте или в речи.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35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Об истории ТРКМ</a:t>
            </a:r>
            <a:endParaRPr lang="ru-RU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23527"/>
            <a:ext cx="8596668" cy="4417835"/>
          </a:xfrm>
        </p:spPr>
        <p:txBody>
          <a:bodyPr/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Авторы-американские педагоги: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Ч.Темпл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Дж.Стил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dirty="0" smtClean="0"/>
              <a:t>В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России применяется с 90-годов</a:t>
            </a:r>
          </a:p>
          <a:p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u="sng" dirty="0" smtClean="0">
                <a:solidFill>
                  <a:schemeClr val="accent1">
                    <a:lumMod val="50000"/>
                  </a:schemeClr>
                </a:solidFill>
              </a:rPr>
              <a:t>Алгоритм технологии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Вызов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Осмысление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Рефлексия</a:t>
            </a:r>
            <a:endParaRPr lang="ru-RU" sz="2400" u="sng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04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Парад приёмов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935411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Предвосхищение(по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фрагменту текста предположить его тему)</a:t>
            </a:r>
          </a:p>
          <a:p>
            <a:r>
              <a:rPr lang="ru-RU" smtClean="0">
                <a:solidFill>
                  <a:schemeClr val="accent1">
                    <a:lumMod val="50000"/>
                  </a:schemeClr>
                </a:solidFill>
              </a:rPr>
              <a:t>Кластеры(графический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организатор информации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Концептуальная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таблица (знаю-хочу знать-узнал)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Моделирование</a:t>
            </a:r>
          </a:p>
          <a:p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Инсерт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Таблица тонких и толстых вопросов</a:t>
            </a:r>
          </a:p>
          <a:p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Синквейн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5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Кластеры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505093" y="3674326"/>
            <a:ext cx="914400" cy="9088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195107" y="2988527"/>
            <a:ext cx="669073" cy="6857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325849" y="2645627"/>
            <a:ext cx="702527" cy="6857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067990" y="4447352"/>
            <a:ext cx="646771" cy="702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137695" y="4517634"/>
            <a:ext cx="669073" cy="6411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864179" y="1902477"/>
            <a:ext cx="618441" cy="6288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 flipV="1">
            <a:off x="7806762" y="2531323"/>
            <a:ext cx="624468" cy="5352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280506" y="4231887"/>
            <a:ext cx="526256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930782" y="5158830"/>
            <a:ext cx="500447" cy="4376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982628" y="5441074"/>
            <a:ext cx="51853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66123" y="2029516"/>
            <a:ext cx="635619" cy="5018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145214" y="2798954"/>
            <a:ext cx="656528" cy="5324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050429" y="3774687"/>
            <a:ext cx="641194" cy="7081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809283" y="4870292"/>
            <a:ext cx="671862" cy="5770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801741" y="5418808"/>
            <a:ext cx="551985" cy="479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3030342" y="5158830"/>
            <a:ext cx="295507" cy="437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677113" y="4231887"/>
            <a:ext cx="996487" cy="351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19" idx="7"/>
          </p:cNvCxnSpPr>
          <p:nvPr/>
        </p:nvCxnSpPr>
        <p:spPr>
          <a:xfrm flipH="1">
            <a:off x="2382753" y="4870292"/>
            <a:ext cx="647589" cy="84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7" idx="1"/>
            <a:endCxn id="18" idx="5"/>
          </p:cNvCxnSpPr>
          <p:nvPr/>
        </p:nvCxnSpPr>
        <p:spPr>
          <a:xfrm flipH="1" flipV="1">
            <a:off x="2597722" y="4379089"/>
            <a:ext cx="564985" cy="171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6" idx="1"/>
            <a:endCxn id="16" idx="5"/>
          </p:cNvCxnSpPr>
          <p:nvPr/>
        </p:nvCxnSpPr>
        <p:spPr>
          <a:xfrm flipH="1" flipV="1">
            <a:off x="2708658" y="2457835"/>
            <a:ext cx="720074" cy="288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6" idx="2"/>
            <a:endCxn id="17" idx="6"/>
          </p:cNvCxnSpPr>
          <p:nvPr/>
        </p:nvCxnSpPr>
        <p:spPr>
          <a:xfrm flipH="1">
            <a:off x="2801742" y="2988527"/>
            <a:ext cx="524107" cy="76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4" idx="1"/>
            <a:endCxn id="6" idx="5"/>
          </p:cNvCxnSpPr>
          <p:nvPr/>
        </p:nvCxnSpPr>
        <p:spPr>
          <a:xfrm flipH="1" flipV="1">
            <a:off x="3925493" y="3230993"/>
            <a:ext cx="713511" cy="5764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5419493" y="3331426"/>
            <a:ext cx="775614" cy="651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419493" y="4379089"/>
            <a:ext cx="920347" cy="4912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5" idx="7"/>
            <a:endCxn id="11" idx="4"/>
          </p:cNvCxnSpPr>
          <p:nvPr/>
        </p:nvCxnSpPr>
        <p:spPr>
          <a:xfrm flipV="1">
            <a:off x="6766197" y="2531323"/>
            <a:ext cx="407203" cy="557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6806768" y="2798954"/>
            <a:ext cx="1124014" cy="4320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8" idx="7"/>
            <a:endCxn id="13" idx="1"/>
          </p:cNvCxnSpPr>
          <p:nvPr/>
        </p:nvCxnSpPr>
        <p:spPr>
          <a:xfrm flipV="1">
            <a:off x="6708785" y="4298842"/>
            <a:ext cx="648789" cy="312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8" idx="4"/>
          </p:cNvCxnSpPr>
          <p:nvPr/>
        </p:nvCxnSpPr>
        <p:spPr>
          <a:xfrm>
            <a:off x="6522720" y="5149879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13" idx="5"/>
            <a:endCxn id="14" idx="0"/>
          </p:cNvCxnSpPr>
          <p:nvPr/>
        </p:nvCxnSpPr>
        <p:spPr>
          <a:xfrm>
            <a:off x="7729694" y="4622132"/>
            <a:ext cx="451312" cy="536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14" idx="3"/>
          </p:cNvCxnSpPr>
          <p:nvPr/>
        </p:nvCxnSpPr>
        <p:spPr>
          <a:xfrm flipH="1">
            <a:off x="7357574" y="5532385"/>
            <a:ext cx="646497" cy="365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8" idx="6"/>
            <a:endCxn id="14" idx="1"/>
          </p:cNvCxnSpPr>
          <p:nvPr/>
        </p:nvCxnSpPr>
        <p:spPr>
          <a:xfrm>
            <a:off x="6806768" y="4838232"/>
            <a:ext cx="1197303" cy="384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255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Таблица тонких и толстых вопросов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«Тонкие» вопросы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Кто…?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Что…?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Когда…?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Может…?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Будет…?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Как звали…?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Согласны ли вы…?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Верно ли…?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«Толстые» вопросы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Дайте три объяснения, почему…?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Объясните, почему…?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Почему вы считаете…?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 чём различие …?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Предположите, что будет, если…?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Что , если…?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98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Синквейн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487680" y="1878013"/>
            <a:ext cx="4124960" cy="303942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 строка – 1 существительное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2строка – 2 прилагательных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3строка – 3 глагола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4 строка – фраза из четырех слов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5 строка – синоним к теме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4294967295"/>
          </p:nvPr>
        </p:nvSpPr>
        <p:spPr>
          <a:xfrm>
            <a:off x="7193281" y="1828800"/>
            <a:ext cx="3860799" cy="279241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Друг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Надежный, верный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Уважает, помогает, советует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Друг в беде не бросит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Счастье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Люлька\Desktop\IMG_44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810" y="4057269"/>
            <a:ext cx="3138617" cy="224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14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995</TotalTime>
  <Words>450</Words>
  <Application>Microsoft Office PowerPoint</Application>
  <PresentationFormat>Широкоэкранный</PresentationFormat>
  <Paragraphs>109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Aharoni</vt:lpstr>
      <vt:lpstr>Arial</vt:lpstr>
      <vt:lpstr>Arial Black</vt:lpstr>
      <vt:lpstr>FrankRuehl</vt:lpstr>
      <vt:lpstr>Trebuchet MS</vt:lpstr>
      <vt:lpstr>Wingdings 3</vt:lpstr>
      <vt:lpstr>Грань</vt:lpstr>
      <vt:lpstr>Скворцова Надежда Владимировна МБОУ «Школа» №59 учитель начальных классов </vt:lpstr>
      <vt:lpstr>   Развитие критического мышления через чтение при обучении младших школьников</vt:lpstr>
      <vt:lpstr>Актуальность </vt:lpstr>
      <vt:lpstr>Цель – формирование нового стиля мышления.</vt:lpstr>
      <vt:lpstr>Об истории ТРКМ</vt:lpstr>
      <vt:lpstr>Парад приёмов</vt:lpstr>
      <vt:lpstr>Кластеры</vt:lpstr>
      <vt:lpstr>Таблица тонких и толстых вопросов</vt:lpstr>
      <vt:lpstr>Синквейн</vt:lpstr>
      <vt:lpstr>Сказка «Репка»</vt:lpstr>
      <vt:lpstr>Презентация PowerPoint</vt:lpstr>
      <vt:lpstr>Презентация PowerPoint</vt:lpstr>
      <vt:lpstr>Презентация PowerPoint</vt:lpstr>
      <vt:lpstr>Результативность профессиональной педагогической деятельности и достигнутые эффекты на уроках литературного чтения Развитие высших психических функций учащихся  в 1кл (2010-2011 у.г)</vt:lpstr>
      <vt:lpstr>Презентация PowerPoint</vt:lpstr>
      <vt:lpstr>Динамика развития познавательных процессов учащихся (2010-2011 – 2013-2014 уч.год</vt:lpstr>
      <vt:lpstr>Список литературы.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Красникова Татьяна Михайловна МБОУ средняя общеобразовательная школа №59 учитель начальных классов</dc:title>
  <dc:creator>User</dc:creator>
  <cp:lastModifiedBy>User</cp:lastModifiedBy>
  <cp:revision>74</cp:revision>
  <cp:lastPrinted>2015-02-09T08:16:20Z</cp:lastPrinted>
  <dcterms:created xsi:type="dcterms:W3CDTF">2015-02-02T10:31:30Z</dcterms:created>
  <dcterms:modified xsi:type="dcterms:W3CDTF">2016-02-05T05:41:58Z</dcterms:modified>
</cp:coreProperties>
</file>