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1" r:id="rId2"/>
    <p:sldId id="260" r:id="rId3"/>
    <p:sldId id="266" r:id="rId4"/>
    <p:sldId id="269" r:id="rId5"/>
    <p:sldId id="268" r:id="rId6"/>
    <p:sldId id="275" r:id="rId7"/>
    <p:sldId id="265" r:id="rId8"/>
    <p:sldId id="264" r:id="rId9"/>
    <p:sldId id="281" r:id="rId10"/>
    <p:sldId id="276" r:id="rId11"/>
    <p:sldId id="277" r:id="rId12"/>
    <p:sldId id="278" r:id="rId13"/>
    <p:sldId id="271" r:id="rId14"/>
    <p:sldId id="272" r:id="rId15"/>
    <p:sldId id="28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7BE2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84906" autoAdjust="0"/>
  </p:normalViewPr>
  <p:slideViewPr>
    <p:cSldViewPr>
      <p:cViewPr varScale="1">
        <p:scale>
          <a:sx n="49" d="100"/>
          <a:sy n="49" d="100"/>
        </p:scale>
        <p:origin x="-57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73EA8-6726-4375-83CB-1DB0B2D2B9A6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D0386-63CE-42B8-B770-7DD34A2A2B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AA7DE-8888-4A77-ACD0-3822175B765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10C49-215B-48F6-9AB6-50ECEA839D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Картинка 641 из 188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786051" y="2071678"/>
            <a:ext cx="399639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Ковалёва</a:t>
            </a:r>
            <a:endParaRPr lang="ru-RU" sz="4000" b="1" i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61555" y="2786058"/>
            <a:ext cx="442089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Людмила</a:t>
            </a:r>
          </a:p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r>
              <a:rPr lang="ru-RU" sz="3200" b="1" i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Викторовна</a:t>
            </a:r>
            <a:endParaRPr lang="ru-RU" sz="3200" b="1" i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3857628"/>
            <a:ext cx="7072362" cy="6429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Картинка 19 из 188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 rot="309704">
            <a:off x="4216058" y="2779009"/>
            <a:ext cx="1454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Раздел</a:t>
            </a:r>
          </a:p>
          <a:p>
            <a:pPr algn="ctr"/>
            <a:r>
              <a:rPr lang="en-US" sz="2800" b="1" dirty="0" smtClean="0"/>
              <a:t>III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 rot="549184">
            <a:off x="5838953" y="2566615"/>
            <a:ext cx="19577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Научно-методическая деятельность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u="sng" dirty="0" smtClean="0">
                <a:solidFill>
                  <a:schemeClr val="accent5">
                    <a:lumMod val="50000"/>
                  </a:schemeClr>
                </a:solidFill>
              </a:rPr>
              <a:t>Обоснование выбора комплекта учебно-методической литературы</a:t>
            </a:r>
            <a:endParaRPr lang="ru-RU" sz="2400" b="1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397000"/>
          <a:ext cx="821537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1280"/>
                <a:gridCol w="3615634"/>
                <a:gridCol w="2738456"/>
              </a:tblGrid>
              <a:tr h="75200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Учебно-методический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комплект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Содержание работы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Результативность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49444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ОС</a:t>
                      </a:r>
                    </a:p>
                    <a:p>
                      <a:pPr algn="ctr"/>
                      <a:r>
                        <a:rPr lang="ru-RU" sz="1200" b="1" dirty="0" smtClean="0"/>
                        <a:t> «Школа 2100»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Обучение в рамках образовательной системы представляет собой целостный и преемственный процесс, опирающийся на единую методическую и психологическую базу и максимально учитывающий возрастные особенности учащихся. Технологии, предлагаемые Образовательной системой «Школа 2100» позволяют устранить перегрузки и стрессы школьников, как правило, сопровождающие процесс обучения.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Таким образом сохраняется здоровье детей и подростков, а сам процесс обучения становится максимально комфортным и эффективным.</a:t>
                      </a:r>
                      <a:endParaRPr lang="ru-RU" sz="12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Главная задача Образовательной системы «Школа 2100», которая уже более 20 лет с успехом решается в школах, работающих по ее материалам, - </a:t>
                      </a:r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помочь детям вырасти самостоятельными, успешными и уверенными в своих силах личностями, способными занять свое достойное место в Жизни, умеющими постоянно самосовершенствоваться и быть ответственными за себя и своих близких.</a:t>
                      </a:r>
                      <a:endParaRPr lang="ru-RU" sz="12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ru-RU" sz="12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ru-RU" sz="2000" b="1" i="1" u="sng" dirty="0" smtClean="0">
                <a:solidFill>
                  <a:schemeClr val="accent5">
                    <a:lumMod val="50000"/>
                  </a:schemeClr>
                </a:solidFill>
              </a:rPr>
              <a:t>Использование современных образовательных технологий в процессе обучения</a:t>
            </a:r>
            <a:endParaRPr lang="ru-RU" sz="2000" b="1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7" y="830328"/>
          <a:ext cx="8572560" cy="5241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37"/>
                <a:gridCol w="2210129"/>
                <a:gridCol w="1339472"/>
                <a:gridCol w="4688122"/>
              </a:tblGrid>
              <a:tr h="507735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Название используемой технологии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Классы в</a:t>
                      </a:r>
                      <a:r>
                        <a:rPr lang="ru-RU" sz="9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которых используется технология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Обоснование применения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30839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ПРОБЛЕМНО-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ДИАЛОГИЧЕСКОЕ ОБУЧЕНИЕ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1 - 4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интеллектуальных способностей, широта</a:t>
                      </a:r>
                      <a:r>
                        <a:rPr lang="ru-RU" sz="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восприятия.</a:t>
                      </a:r>
                      <a:r>
                        <a:rPr lang="ru-RU" sz="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Побуждение ребенка к активному поиску новых средств и способов решения задачи к открытию мира.</a:t>
                      </a:r>
                    </a:p>
                    <a:p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умения ориентироваться в окружающем мире, проявлять инициативу, высказывать собственную позицию и принимать чужую.</a:t>
                      </a:r>
                      <a:r>
                        <a:rPr lang="ru-RU" sz="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творческих способностей. </a:t>
                      </a:r>
                    </a:p>
                    <a:p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Вместо объяснения темы учим  детей самостоятельно открывать знания.</a:t>
                      </a:r>
                    </a:p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4664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ПРОЕКТНАЯ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ЗАДАЧА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1 - 4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Ориентированная направленность учащихся на применение целевого ряда способов действий, средств, приемов не в стандартной (учебной) форме, а в ситуациях, по форме и содержанию приближенных к реальным.</a:t>
                      </a:r>
                      <a:r>
                        <a:rPr lang="ru-RU" sz="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Способствует повышению познавательного интереса учащихся.</a:t>
                      </a:r>
                    </a:p>
                    <a:p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Способствует формированию разных способов учебного сотрудничества.</a:t>
                      </a:r>
                      <a:endParaRPr lang="ru-RU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57508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ТЕХНОЛОГИЯ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КРИТИЧЕСКОГО МЫШЛЕНИЯ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1 - 4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Технология «Критического мышления» создаёт условия, в которых ребёнок приучается: работать самостоятельно;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задавать себе и другим вопросы; порождать свои смыслы и идеи, обосновывать их и обсуждать в дискуссии; выслушивать мнение, отличное от его (воспитание толерантности); критически относится к мнению автора или оппонента; осуществлять рефлексию своей деятельности других людей; анализировать, классифицировать, работать с понятиями, а не с определениями; разбираться в целях и задачах самого учебного процесса и роли учителя.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0203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ТЕХНОЛОГИЯ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ПРОДУКТИВНОГО ЧТЕНИЯ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1-4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Вместо быстрого чтения вслух учим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вычитывать смыслы и глубоко понимать текст.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4256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ТЕХНОЛОГИЯ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ОЦЕНИВАНИЯ УЧЕБНЫХ УСПЕХОВ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1-4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Вместо контроля за учениками с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помощью отметок учим самостоятельно оценивать свои достижения.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4256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ТЕХНОЛОГИЯ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ПРОДУКТИВНОГО ЧТЕНИЯ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1-4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Вместо быстрого чтения вслух учим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вычитывать смыслы и глубоко понимать текст.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1577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ИГРОВАЯ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ТЕХНОЛОГИЯ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1-4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Игра - самая свободная, естественная форма</a:t>
                      </a:r>
                      <a:r>
                        <a:rPr lang="ru-RU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погружения человека в реальную (или воображаемую) действительность с целью её изучения,</a:t>
                      </a:r>
                    </a:p>
                    <a:p>
                      <a:pPr algn="l"/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проявления своего «Я», творчества, активности, самостоятельности, самореализации.</a:t>
                      </a:r>
                      <a:endParaRPr lang="ru-RU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30839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ЗДОРОВЬЕСБЕРЕГАЮЩИЕ ТЕХНОЛОГИИ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1-4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Доброжелательность, сердечность, душевность</a:t>
                      </a:r>
                      <a:r>
                        <a:rPr lang="ru-RU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учителя </a:t>
                      </a:r>
                    </a:p>
                    <a:p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«как настроение?», «не устали?»;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взаимопомощь, взаимопонимание;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пережили ли дети радостное чувство успеха?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с каким настроением ушли?</a:t>
                      </a:r>
                    </a:p>
                    <a:p>
                      <a:r>
                        <a:rPr lang="ru-RU" sz="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8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релаксация (отдых)- физ. минутка.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Участие в городских профессиональных конкурсах</a:t>
            </a:r>
            <a:endParaRPr lang="ru-RU" sz="2800" b="1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500174"/>
          <a:ext cx="8643997" cy="5072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6556"/>
                <a:gridCol w="4277441"/>
              </a:tblGrid>
              <a:tr h="68541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Название конкурса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Результат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8667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«Учитель года Таганрога – 2009»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Отмечена благодарственным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письмом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 Управления образования г. Таганрога за активное участие, профессионализм и компетентность</a:t>
                      </a:r>
                    </a:p>
                    <a:p>
                      <a:pPr algn="ctr"/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Font typeface="Wingdings" pitchFamily="2" charset="2"/>
                        <a:buChar char="ü"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Отмечена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грамотой  МОУ СОШ № 31 </a:t>
                      </a:r>
                    </a:p>
                    <a:p>
                      <a:pPr algn="ctr"/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за инициативу, творческий подход, высокий профессионализм в ходе подготовки и участия в городском конкурсе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Участие в проведении открытых уроков, мастер-классов, круглых столов, конференций, семинаров</a:t>
            </a:r>
            <a:endParaRPr lang="ru-RU" sz="2800" b="1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284895"/>
          <a:ext cx="8715439" cy="5450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2"/>
                <a:gridCol w="4143404"/>
                <a:gridCol w="2786083"/>
                <a:gridCol w="1428760"/>
              </a:tblGrid>
              <a:tr h="28574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Форма представления опыта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Тема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Уровень</a:t>
                      </a:r>
                    </a:p>
                  </a:txBody>
                  <a:tcPr/>
                </a:tc>
              </a:tr>
              <a:tr h="562929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Открытый урок по русскому языку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 в 3 классе в рамках заседания ШМО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(декабрь 2008 г.)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«Имя существительное»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Открытый урок по математике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 в 3 классе в рамках заседания ШМО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(март 2009 г.)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«Периметр. Площадь»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18187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Открытый урок по математике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 в 3 классе в рамках заседания ШМО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(май 2009 г.)</a:t>
                      </a:r>
                    </a:p>
                    <a:p>
                      <a:pPr algn="ctr"/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«Таблица умножения»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91797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Открытый урок по внеклассному чтению в 3 классе в рамках заседания ШМО (декабрь 2009 г.)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«Литературные тайны»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Открытое занятие в 3 классе и самоанализ данного занятия в рамках конкурса «Учитель года Таганрога – 2009»  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(февраль 2009</a:t>
                      </a:r>
                      <a:r>
                        <a:rPr lang="ru-RU" sz="1100" b="1" baseline="0" dirty="0" smtClean="0">
                          <a:solidFill>
                            <a:schemeClr val="tx1"/>
                          </a:solidFill>
                        </a:rPr>
                        <a:t> г.)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«Площадь. Периметр»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городской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7398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Представление опыта педагогической деятельности 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(февраль 2009 г.)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«Моя профессия</a:t>
                      </a:r>
                      <a:r>
                        <a:rPr lang="ru-RU" sz="1100" b="1" baseline="0" dirty="0" smtClean="0">
                          <a:solidFill>
                            <a:schemeClr val="tx1"/>
                          </a:solidFill>
                        </a:rPr>
                        <a:t> – учитель»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городской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Доклад</a:t>
                      </a:r>
                      <a:r>
                        <a:rPr lang="ru-RU" sz="1100" b="1" baseline="0" dirty="0" smtClean="0">
                          <a:solidFill>
                            <a:schemeClr val="tx1"/>
                          </a:solidFill>
                        </a:rPr>
                        <a:t> по проблеме «Активизация творческого потенциала обучающихся с помощью современных образовательных и информационных технологий» в рамках школьного методического семинара </a:t>
                      </a:r>
                    </a:p>
                    <a:p>
                      <a:pPr algn="ctr"/>
                      <a:r>
                        <a:rPr lang="ru-RU" sz="1100" b="1" baseline="0" dirty="0" smtClean="0">
                          <a:solidFill>
                            <a:schemeClr val="tx1"/>
                          </a:solidFill>
                        </a:rPr>
                        <a:t>(октябрь 2010 г.)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«Использование технологии развития критического мышления учащихся на начальной ступени обучения»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Мастер-класс  </a:t>
                      </a:r>
                    </a:p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(ноябрь 2012 г.)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«Доли»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Содержимое 3" descr="http://onega.su.optimus.mtw.ru/images/school4/21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 rot="526477">
            <a:off x="4079417" y="2890693"/>
            <a:ext cx="15291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Раздел</a:t>
            </a:r>
          </a:p>
          <a:p>
            <a:pPr algn="ctr"/>
            <a:r>
              <a:rPr lang="en-US" sz="2800" b="1" dirty="0" smtClean="0"/>
              <a:t>IV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 rot="485682">
            <a:off x="5650553" y="2939361"/>
            <a:ext cx="22361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Методическая копилка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onega.su.optimus.mtw.ru/images/school4/2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 rot="965779">
            <a:off x="6113957" y="2816749"/>
            <a:ext cx="12658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000" b="1" i="1" dirty="0" smtClean="0"/>
              <a:t>Общие </a:t>
            </a:r>
          </a:p>
          <a:p>
            <a:pPr algn="ctr"/>
            <a:r>
              <a:rPr lang="ru-RU" sz="2000" b="1" i="1" dirty="0"/>
              <a:t>с</a:t>
            </a:r>
            <a:r>
              <a:rPr lang="ru-RU" sz="2000" b="1" i="1" dirty="0" smtClean="0"/>
              <a:t>ведения</a:t>
            </a:r>
            <a:endParaRPr lang="en-US" sz="2000" b="1" i="1" dirty="0" smtClean="0"/>
          </a:p>
          <a:p>
            <a:pPr algn="ctr"/>
            <a:r>
              <a:rPr lang="ru-RU" sz="2000" b="1" i="1" dirty="0" smtClean="0"/>
              <a:t>об  учителе</a:t>
            </a:r>
            <a:endParaRPr lang="ru-RU" sz="2000" b="1" i="1" dirty="0"/>
          </a:p>
        </p:txBody>
      </p:sp>
      <p:sp>
        <p:nvSpPr>
          <p:cNvPr id="7" name="TextBox 6"/>
          <p:cNvSpPr txBox="1"/>
          <p:nvPr/>
        </p:nvSpPr>
        <p:spPr>
          <a:xfrm rot="380763">
            <a:off x="4214809" y="2786059"/>
            <a:ext cx="13573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Раздел</a:t>
            </a:r>
          </a:p>
          <a:p>
            <a:pPr algn="ctr"/>
            <a:r>
              <a:rPr lang="en-US" sz="2800" b="1" dirty="0" smtClean="0"/>
              <a:t>I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ФИО </a:t>
            </a:r>
            <a:r>
              <a:rPr lang="ru-R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</a:t>
            </a: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Ковалёва Людмила Викторовна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Область, город           </a:t>
            </a: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Ростовская область, г. Таганрог 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Образование              </a:t>
            </a: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высшее</a:t>
            </a:r>
            <a:b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Окончила                    </a:t>
            </a: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ТГПИ</a:t>
            </a:r>
            <a:b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                           </a:t>
            </a: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Присуждена              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квалификация          </a:t>
            </a: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учитель начальных классов по специальности</a:t>
            </a:r>
            <a:b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                            </a:t>
            </a: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«Педагогика и методика начального</a:t>
            </a:r>
            <a:b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                            </a:t>
            </a: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образования»                        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/>
              <a:t>Место работы         </a:t>
            </a:r>
            <a:r>
              <a:rPr lang="ru-RU" sz="2700" b="1" i="1" u="sng" dirty="0" smtClean="0">
                <a:solidFill>
                  <a:schemeClr val="accent5">
                    <a:lumMod val="50000"/>
                  </a:schemeClr>
                </a:solidFill>
              </a:rPr>
              <a:t>МОБУ СОШ № 31 </a:t>
            </a:r>
            <a:br>
              <a:rPr lang="ru-RU" sz="27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Стаж работы            </a:t>
            </a:r>
            <a:r>
              <a:rPr lang="ru-RU" sz="2700" b="1" i="1" u="sng" dirty="0" smtClean="0">
                <a:solidFill>
                  <a:schemeClr val="accent5">
                    <a:lumMod val="50000"/>
                  </a:schemeClr>
                </a:solidFill>
              </a:rPr>
              <a:t>14 лет</a:t>
            </a:r>
            <a:br>
              <a:rPr lang="ru-RU" sz="27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Квалификация         </a:t>
            </a:r>
            <a:r>
              <a:rPr lang="ru-RU" sz="2700" b="1" i="1" u="sng" dirty="0" smtClean="0">
                <a:solidFill>
                  <a:schemeClr val="accent5">
                    <a:lumMod val="50000"/>
                  </a:schemeClr>
                </a:solidFill>
              </a:rPr>
              <a:t>высшая квалификационная категория</a:t>
            </a:r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800" b="1" i="1" u="sng" dirty="0"/>
              <a:t/>
            </a:r>
            <a:br>
              <a:rPr lang="ru-RU" sz="2800" b="1" i="1" u="sng" dirty="0"/>
            </a:br>
            <a:r>
              <a:rPr lang="ru-RU" sz="2000" b="1" i="1" u="sng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000" b="1" i="1" u="sng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000" b="1" i="1" dirty="0" smtClean="0"/>
              <a:t/>
            </a:r>
            <a:br>
              <a:rPr lang="ru-RU" sz="2000" b="1" i="1" dirty="0" smtClean="0"/>
            </a:br>
            <a:endParaRPr lang="ru-RU" sz="2800" b="1" i="1" dirty="0"/>
          </a:p>
        </p:txBody>
      </p:sp>
      <p:pic>
        <p:nvPicPr>
          <p:cNvPr id="3" name="Рисунок 2" descr="Картинка 19 из 188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49" y="5286388"/>
            <a:ext cx="1285852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Официальные документы</a:t>
            </a:r>
            <a:endParaRPr lang="ru-RU" sz="2800" b="1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3" y="1428736"/>
          <a:ext cx="8643997" cy="327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14"/>
                <a:gridCol w="2619393"/>
                <a:gridCol w="3929090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Название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 документа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Кем выдан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Присуждена квалификация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6032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ДИПЛОМ</a:t>
                      </a:r>
                    </a:p>
                    <a:p>
                      <a:pPr algn="ctr"/>
                      <a:endParaRPr lang="ru-RU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ТГПИ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Учитель начальных классов по специальности «Педагогика и методика начального образования»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Картинка 19 из 188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49" y="5286388"/>
            <a:ext cx="1285852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Данные о повышении квалификации и</a:t>
            </a:r>
            <a:b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профессиональной подготовке</a:t>
            </a:r>
            <a:endParaRPr lang="ru-RU" sz="2800" b="1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643050"/>
          <a:ext cx="8501122" cy="2214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962"/>
                <a:gridCol w="3469142"/>
                <a:gridCol w="1683052"/>
                <a:gridCol w="2661966"/>
              </a:tblGrid>
              <a:tr h="116838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Название курсов повышения квалификации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Количество часов аудиторных занятий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Вид полученного документа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46191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Перспективы развития начального образования в контексте ФГОС - 2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72 часа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УДОСТОВЕРЕНИЕ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г. Ростов-на-Дону</a:t>
                      </a: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2009 год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Картинка 19 из 188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49" y="5286388"/>
            <a:ext cx="1285852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Почётные  грамоты </a:t>
            </a:r>
            <a:b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и </a:t>
            </a:r>
            <a:b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b="1" i="1" u="sng" dirty="0" smtClean="0">
                <a:solidFill>
                  <a:schemeClr val="accent5">
                    <a:lumMod val="50000"/>
                  </a:schemeClr>
                </a:solidFill>
              </a:rPr>
              <a:t> благодарственные письма</a:t>
            </a:r>
            <a:endParaRPr lang="ru-RU" sz="2800" b="1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Рисунок 3" descr="C:\Users\привет\Desktop\101MSDCF\DSC0125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608928">
            <a:off x="965669" y="3379582"/>
            <a:ext cx="2017235" cy="3098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привет\Desktop\101MSDCF\DSC0125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49052">
            <a:off x="3942091" y="2524269"/>
            <a:ext cx="2043980" cy="3180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привет\Desktop\101MSDCF\DSC0124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649239">
            <a:off x="2393651" y="2578310"/>
            <a:ext cx="2058772" cy="316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Картинка 19 из 188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58082" y="4714884"/>
            <a:ext cx="1785919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u="sng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3200" b="1" i="1" u="sng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sz="3200" b="1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" y="0"/>
          <a:ext cx="9143998" cy="4829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56"/>
                <a:gridCol w="1643074"/>
                <a:gridCol w="4357718"/>
                <a:gridCol w="1928826"/>
                <a:gridCol w="857224"/>
              </a:tblGrid>
              <a:tr h="556719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Название</a:t>
                      </a:r>
                    </a:p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документа</a:t>
                      </a:r>
                      <a:endParaRPr lang="ru-RU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Содержание</a:t>
                      </a:r>
                      <a:endParaRPr lang="ru-RU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Кем выдан    </a:t>
                      </a:r>
                      <a:endParaRPr lang="ru-RU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Когда</a:t>
                      </a:r>
                    </a:p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выдан</a:t>
                      </a:r>
                      <a:endParaRPr lang="ru-RU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1951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БЛАГОДАРНОСТЬ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В честь 20-летнего юбилея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НОУ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«Ладушки» за главный труд,</a:t>
                      </a:r>
                    </a:p>
                    <a:p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знания и умения, направленные на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благо детей – наше будущее!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Директор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НОУ «Ладушки»</a:t>
                      </a:r>
                    </a:p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2007 г.</a:t>
                      </a:r>
                    </a:p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3379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ГРАМОТА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За инициативу, творческий подход, высокий профессионализм в городском конкурсе «Учитель года – 2009»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Директор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МОУ СОШ 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№ 31</a:t>
                      </a:r>
                    </a:p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2009 г.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245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БЛАГОДАРСТВЕННОЕ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ПИСЬМО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За активное участие в городском 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конкурсе</a:t>
                      </a:r>
                    </a:p>
                    <a:p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 «Учитель года – 2009», профессионализм и компетентность.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Начальник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Управления образования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г.Таганрога </a:t>
                      </a:r>
                    </a:p>
                    <a:p>
                      <a:pPr algn="ctr"/>
                      <a:r>
                        <a:rPr lang="ru-RU" sz="800" b="1" baseline="0" dirty="0" err="1" smtClean="0">
                          <a:solidFill>
                            <a:schemeClr val="tx1"/>
                          </a:solidFill>
                        </a:rPr>
                        <a:t>И.В.Голубева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2009 г.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0549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ПОЧЁТНАЯ ГРАМОТА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За высокую результативность в профессиональной деятельности,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высокий творческий потенциал, умелое использование современных образовательных технологий, качество образ-го процесса, за успешную организацию работы по набору в первые классы.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Директор 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МОУ СОШ 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№ 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2009 г.</a:t>
                      </a:r>
                    </a:p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5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БЛАГОДАРСТВЕННОЕ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ПИСЬМО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За высокий профессионализм, внедрение в образовательный процесс инновационных педагогических технологий, успехи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в творческой активности учащихся и воспитанников и в связи с Годом  Учителя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Министерство общего и профессионального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Образования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Ростовской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Области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Министр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И.А.Гуськов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2010 г.</a:t>
                      </a:r>
                    </a:p>
                    <a:p>
                      <a:pPr algn="ctr"/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6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ГРАМОТА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1" dirty="0" smtClean="0"/>
                        <a:t>За участие в научно-практической</a:t>
                      </a:r>
                      <a:r>
                        <a:rPr lang="ru-RU" sz="800" b="1" baseline="0" dirty="0" smtClean="0"/>
                        <a:t> к</a:t>
                      </a:r>
                      <a:r>
                        <a:rPr lang="ru-RU" sz="800" b="1" dirty="0" smtClean="0"/>
                        <a:t>онференции </a:t>
                      </a:r>
                    </a:p>
                    <a:p>
                      <a:pPr algn="l"/>
                      <a:r>
                        <a:rPr lang="ru-RU" sz="800" b="1" dirty="0" smtClean="0"/>
                        <a:t>НОУ и П «Эврика»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Директор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МОБУ СОШ 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№ 31</a:t>
                      </a:r>
                    </a:p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2011 г.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4370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7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БЛАГОДАРСТВЕННОЕ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ПИСЬМО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В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связи с 75-летним юбилеем со дня основания МОБУ СОШ № 31 за многолетний плодотворный труд, высокий профессионализм и большой личный вклад в обучение и воспитание подрастающего поколения.</a:t>
                      </a:r>
                      <a:endParaRPr lang="ru-RU" sz="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Мер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г. Таганрога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Н.Д.Федянин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2011 г.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4370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/>
                        <a:t>8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ГРАМОТА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За высокую методическую культуру, освоение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эффективных инновационных технологий обучения, воспитания и развития обучающихся, успешное вовлечение их во внеурочную деятельность</a:t>
                      </a:r>
                      <a:endParaRPr lang="ru-RU" sz="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Директор 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МОБУ СОШ № 31</a:t>
                      </a:r>
                      <a:endParaRPr lang="ru-RU" sz="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2012 г.</a:t>
                      </a:r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 descr="Картинка 19 из 188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 rot="305924">
            <a:off x="4212987" y="2972286"/>
            <a:ext cx="13127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2400" b="1" dirty="0" smtClean="0"/>
              <a:t>РАЗДЕЛ</a:t>
            </a:r>
          </a:p>
          <a:p>
            <a:pPr algn="ctr"/>
            <a:r>
              <a:rPr lang="en-US" sz="2400" b="1" dirty="0" smtClean="0"/>
              <a:t>II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 rot="754540">
            <a:off x="6286512" y="2857497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 rot="298484">
            <a:off x="5891525" y="2927112"/>
            <a:ext cx="1887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  <a:r>
              <a:rPr lang="ru-RU" sz="2000" b="1" i="1" dirty="0" smtClean="0"/>
              <a:t>Результаты</a:t>
            </a:r>
          </a:p>
          <a:p>
            <a:r>
              <a:rPr lang="ru-RU" b="1" i="1" dirty="0"/>
              <a:t>п</a:t>
            </a:r>
            <a:r>
              <a:rPr lang="ru-RU" b="1" i="1" dirty="0" smtClean="0"/>
              <a:t>едагогической</a:t>
            </a:r>
          </a:p>
          <a:p>
            <a:r>
              <a:rPr lang="ru-RU" b="1" i="1" dirty="0" smtClean="0"/>
              <a:t>деятельности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214446"/>
          </a:xfrm>
        </p:spPr>
        <p:txBody>
          <a:bodyPr>
            <a:normAutofit/>
          </a:bodyPr>
          <a:lstStyle/>
          <a:p>
            <a:r>
              <a:rPr lang="ru-RU" sz="2000" b="1" i="1" u="sng" dirty="0" smtClean="0">
                <a:solidFill>
                  <a:schemeClr val="accent5">
                    <a:lumMod val="50000"/>
                  </a:schemeClr>
                </a:solidFill>
              </a:rPr>
              <a:t>Сведения об участии моих учащихся в школьных и других олимпиадах, конкурсах</a:t>
            </a:r>
            <a:endParaRPr lang="ru-RU" sz="2000" b="1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1" y="714356"/>
          <a:ext cx="9144001" cy="5983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70"/>
                <a:gridCol w="1872007"/>
                <a:gridCol w="2952010"/>
                <a:gridCol w="1080004"/>
                <a:gridCol w="936004"/>
                <a:gridCol w="1944006"/>
              </a:tblGrid>
              <a:tr h="285751"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ФИ учащегося</a:t>
                      </a:r>
                      <a:endParaRPr lang="ru-RU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Наименование олимпиады,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конкурса</a:t>
                      </a:r>
                    </a:p>
                    <a:p>
                      <a:pPr algn="ctr"/>
                      <a:endParaRPr lang="ru-RU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Год </a:t>
                      </a:r>
                      <a:endParaRPr lang="ru-RU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1"/>
                          </a:solidFill>
                        </a:rPr>
                        <a:t>Результат</a:t>
                      </a:r>
                      <a:endParaRPr lang="ru-RU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8419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1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Дорошенко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Юлия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Международный конкурс – игра «Русский медвежонок</a:t>
                      </a:r>
                      <a:r>
                        <a:rPr lang="ru-RU" sz="800" b="0" baseline="0" dirty="0" smtClean="0"/>
                        <a:t> – языкознание для всех»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школьный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2008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1 место</a:t>
                      </a:r>
                      <a:endParaRPr lang="ru-RU" sz="800" b="0" dirty="0"/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2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Дорошенко 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Юлия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Международный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конкурс –игра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«Кенгуру»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школьный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2008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1 место</a:t>
                      </a:r>
                      <a:endParaRPr lang="ru-RU" sz="800" b="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3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err="1" smtClean="0"/>
                        <a:t>Севостьянова</a:t>
                      </a:r>
                      <a:r>
                        <a:rPr lang="ru-RU" sz="800" b="0" dirty="0" smtClean="0"/>
                        <a:t> Екатерина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конкурс –игра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«Русский медвежонок</a:t>
                      </a:r>
                      <a:r>
                        <a:rPr lang="ru-RU" sz="800" b="0" baseline="0" dirty="0" smtClean="0"/>
                        <a:t> – языкознание для всех»</a:t>
                      </a:r>
                      <a:endParaRPr lang="ru-RU" sz="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школьный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2008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2 место</a:t>
                      </a:r>
                      <a:endParaRPr lang="ru-RU" sz="800" b="0" dirty="0"/>
                    </a:p>
                  </a:txBody>
                  <a:tcPr/>
                </a:tc>
              </a:tr>
              <a:tr h="164786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4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Смирных Елизавета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конкурс –игра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«Кенгуру»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школьный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2008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3 место</a:t>
                      </a:r>
                      <a:endParaRPr lang="ru-RU" sz="800" b="0" dirty="0"/>
                    </a:p>
                  </a:txBody>
                  <a:tcPr/>
                </a:tc>
              </a:tr>
              <a:tr h="165740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Федоренко Екатерина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 Конкурс чтецов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2008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66694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6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Ленина Елизавета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Конкурс рисунков «Я люблю спорт»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школьный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2009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1 место</a:t>
                      </a:r>
                      <a:endParaRPr lang="ru-RU" sz="800" b="0" dirty="0"/>
                    </a:p>
                  </a:txBody>
                  <a:tcPr/>
                </a:tc>
              </a:tr>
              <a:tr h="239086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6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Пономарёв 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Александр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Творческий конкурс учащихся «Кенгуру – наш друг»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городской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2009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1 место</a:t>
                      </a:r>
                      <a:endParaRPr lang="ru-RU" sz="800" b="0" dirty="0"/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Шаповалов Алексей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/>
                        <a:t>Международный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конкурс –игра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«Кенгуру»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2009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8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0" dirty="0" err="1" smtClean="0"/>
                        <a:t>Маранова</a:t>
                      </a:r>
                      <a:r>
                        <a:rPr lang="ru-RU" sz="800" b="0" dirty="0" smtClean="0"/>
                        <a:t> Валерия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 конкурс – игра «Русский медвежонок</a:t>
                      </a:r>
                      <a:r>
                        <a:rPr lang="ru-RU" sz="800" b="0" baseline="0" dirty="0" smtClean="0"/>
                        <a:t> – языкознание для всех»</a:t>
                      </a:r>
                      <a:endParaRPr lang="ru-RU" sz="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школьный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/>
                        <a:t>2009</a:t>
                      </a:r>
                      <a:endParaRPr lang="ru-RU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9100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Дорошенко Юлия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 конкурс – игра «Русский медвежонок</a:t>
                      </a:r>
                      <a:r>
                        <a:rPr lang="ru-RU" sz="800" b="0" baseline="0" dirty="0" smtClean="0"/>
                        <a:t> – языкознание для всех»</a:t>
                      </a:r>
                      <a:endParaRPr lang="ru-RU" sz="800" b="0" dirty="0" smtClean="0"/>
                    </a:p>
                    <a:p>
                      <a:endParaRPr lang="ru-RU" sz="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2009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0528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err="1" smtClean="0">
                          <a:solidFill>
                            <a:schemeClr val="tx1"/>
                          </a:solidFill>
                        </a:rPr>
                        <a:t>Викленко</a:t>
                      </a:r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 Виктория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 конкурс – игра «Русский медвежонок</a:t>
                      </a:r>
                      <a:r>
                        <a:rPr lang="ru-RU" sz="800" b="0" baseline="0" dirty="0" smtClean="0"/>
                        <a:t> – языкознание для всех»</a:t>
                      </a:r>
                      <a:endParaRPr lang="ru-RU" sz="800" b="0" dirty="0" smtClean="0"/>
                    </a:p>
                    <a:p>
                      <a:endParaRPr lang="ru-RU" sz="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1956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Беседина Яна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 конкурс – игра «Русский медвежонок</a:t>
                      </a:r>
                      <a:r>
                        <a:rPr lang="ru-RU" sz="800" b="0" baseline="0" dirty="0" smtClean="0"/>
                        <a:t> – языкознание для всех»</a:t>
                      </a:r>
                      <a:endParaRPr lang="ru-RU" sz="800" b="0" dirty="0" smtClean="0"/>
                    </a:p>
                    <a:p>
                      <a:endParaRPr lang="ru-RU" sz="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4065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Петрова Ксения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 конкурс – игра «Русский медвежонок</a:t>
                      </a:r>
                      <a:r>
                        <a:rPr lang="ru-RU" sz="800" b="0" baseline="0" dirty="0" smtClean="0"/>
                        <a:t> – языкознание для всех»</a:t>
                      </a:r>
                      <a:endParaRPr lang="ru-RU" sz="800" b="0" dirty="0" smtClean="0"/>
                    </a:p>
                    <a:p>
                      <a:endParaRPr lang="ru-RU" sz="800" b="0" dirty="0" smtClean="0"/>
                    </a:p>
                    <a:p>
                      <a:endParaRPr lang="ru-RU" sz="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3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4065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Скрябин Марк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конкурс –игра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«Кенгуру»</a:t>
                      </a:r>
                    </a:p>
                    <a:p>
                      <a:endParaRPr lang="ru-RU" sz="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4065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Корень </a:t>
                      </a:r>
                      <a:r>
                        <a:rPr lang="ru-RU" sz="800" b="0" dirty="0" err="1" smtClean="0">
                          <a:solidFill>
                            <a:schemeClr val="tx1"/>
                          </a:solidFill>
                        </a:rPr>
                        <a:t>Анжелаика</a:t>
                      </a:r>
                      <a:endParaRPr lang="ru-RU" sz="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конкурс –игра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«Кенгуру»</a:t>
                      </a:r>
                    </a:p>
                    <a:p>
                      <a:endParaRPr lang="ru-RU" sz="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4065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err="1" smtClean="0">
                          <a:solidFill>
                            <a:schemeClr val="tx1"/>
                          </a:solidFill>
                        </a:rPr>
                        <a:t>Басалкин</a:t>
                      </a:r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800" b="0" dirty="0" err="1" smtClean="0">
                          <a:solidFill>
                            <a:schemeClr val="tx1"/>
                          </a:solidFill>
                        </a:rPr>
                        <a:t>Кристиан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/>
                        <a:t>Международный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конкурс –игра</a:t>
                      </a:r>
                      <a:r>
                        <a:rPr lang="ru-RU" sz="800" b="0" baseline="0" dirty="0" smtClean="0"/>
                        <a:t> </a:t>
                      </a:r>
                      <a:r>
                        <a:rPr lang="ru-RU" sz="800" b="0" dirty="0" smtClean="0"/>
                        <a:t>«Кенгуру»</a:t>
                      </a:r>
                    </a:p>
                    <a:p>
                      <a:endParaRPr lang="ru-RU" sz="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школьный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3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4065"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Беседина Яна и </a:t>
                      </a:r>
                    </a:p>
                    <a:p>
                      <a:pPr algn="l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Скрябин Марк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0" dirty="0" smtClean="0"/>
                        <a:t>Конкурс социальной рекламы «Здоровое питание»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городской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3 место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</TotalTime>
  <Words>1370</Words>
  <Application>Microsoft Office PowerPoint</Application>
  <PresentationFormat>Экран (4:3)</PresentationFormat>
  <Paragraphs>326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 ФИО                               Ковалёва Людмила Викторовна Область, город           Ростовская область, г. Таганрог   Образование              высшее Окончила                    ТГПИ                             Присуждена               квалификация          учитель начальных классов по специальности                             «Педагогика и методика начального                             образования»                         Место работы         МОБУ СОШ № 31  Стаж работы            14 лет Квалификация         высшая квалификационная категория    </vt:lpstr>
      <vt:lpstr>Официальные документы</vt:lpstr>
      <vt:lpstr>Данные о повышении квалификации и профессиональной подготовке</vt:lpstr>
      <vt:lpstr>Почётные  грамоты  и   благодарственные письма</vt:lpstr>
      <vt:lpstr> </vt:lpstr>
      <vt:lpstr>Слайд 8</vt:lpstr>
      <vt:lpstr>Сведения об участии моих учащихся в школьных и других олимпиадах, конкурсах</vt:lpstr>
      <vt:lpstr>Слайд 10</vt:lpstr>
      <vt:lpstr>Обоснование выбора комплекта учебно-методической литературы</vt:lpstr>
      <vt:lpstr>Использование современных образовательных технологий в процессе обучения</vt:lpstr>
      <vt:lpstr>Участие в городских профессиональных конкурсах</vt:lpstr>
      <vt:lpstr>Участие в проведении открытых уроков, мастер-классов, круглых столов, конференций, семинаров</vt:lpstr>
      <vt:lpstr>Слайд 15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привет</dc:creator>
  <cp:lastModifiedBy>привет</cp:lastModifiedBy>
  <cp:revision>129</cp:revision>
  <dcterms:created xsi:type="dcterms:W3CDTF">2012-01-04T13:16:05Z</dcterms:created>
  <dcterms:modified xsi:type="dcterms:W3CDTF">2012-11-22T19:26:26Z</dcterms:modified>
</cp:coreProperties>
</file>