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78" r:id="rId4"/>
    <p:sldId id="257" r:id="rId5"/>
    <p:sldId id="269" r:id="rId6"/>
    <p:sldId id="280" r:id="rId7"/>
    <p:sldId id="282" r:id="rId8"/>
    <p:sldId id="283" r:id="rId9"/>
    <p:sldId id="284" r:id="rId10"/>
    <p:sldId id="285" r:id="rId11"/>
    <p:sldId id="286" r:id="rId12"/>
    <p:sldId id="270" r:id="rId13"/>
    <p:sldId id="271" r:id="rId14"/>
    <p:sldId id="281" r:id="rId15"/>
    <p:sldId id="274" r:id="rId16"/>
    <p:sldId id="272" r:id="rId17"/>
    <p:sldId id="273" r:id="rId18"/>
    <p:sldId id="258" r:id="rId19"/>
    <p:sldId id="276" r:id="rId20"/>
    <p:sldId id="259" r:id="rId21"/>
    <p:sldId id="275" r:id="rId22"/>
    <p:sldId id="261" r:id="rId23"/>
    <p:sldId id="262" r:id="rId24"/>
    <p:sldId id="263" r:id="rId25"/>
    <p:sldId id="264" r:id="rId26"/>
    <p:sldId id="277" r:id="rId27"/>
    <p:sldId id="265" r:id="rId28"/>
    <p:sldId id="267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5FAE-446F-4CC0-B80A-BFC480BB979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0581-94E2-4152-8B46-875987090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5FAE-446F-4CC0-B80A-BFC480BB979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0581-94E2-4152-8B46-875987090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5FAE-446F-4CC0-B80A-BFC480BB979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0581-94E2-4152-8B46-875987090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5FAE-446F-4CC0-B80A-BFC480BB979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0581-94E2-4152-8B46-875987090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5FAE-446F-4CC0-B80A-BFC480BB979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0581-94E2-4152-8B46-875987090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5FAE-446F-4CC0-B80A-BFC480BB979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0581-94E2-4152-8B46-875987090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5FAE-446F-4CC0-B80A-BFC480BB979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0581-94E2-4152-8B46-875987090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5FAE-446F-4CC0-B80A-BFC480BB979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0581-94E2-4152-8B46-875987090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5FAE-446F-4CC0-B80A-BFC480BB979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0581-94E2-4152-8B46-875987090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5FAE-446F-4CC0-B80A-BFC480BB979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0581-94E2-4152-8B46-875987090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E5FAE-446F-4CC0-B80A-BFC480BB979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D0581-94E2-4152-8B46-875987090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E5FAE-446F-4CC0-B80A-BFC480BB979B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D0581-94E2-4152-8B46-8759870906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4143403"/>
          </a:xfrm>
        </p:spPr>
        <p:txBody>
          <a:bodyPr>
            <a:norm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 Кейс -технологии»</a:t>
            </a:r>
            <a:r>
              <a:rPr lang="ru-RU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уроке математики</a:t>
            </a:r>
            <a:r>
              <a:rPr lang="ru-RU" sz="4000" dirty="0"/>
              <a:t> </a:t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4" name="Рисунок 3" descr="0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3357562"/>
            <a:ext cx="257176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9" descr="Book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876"/>
            <a:ext cx="2214578" cy="2324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Ситуационно-ролевая игра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214422"/>
            <a:ext cx="78581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Цель</a:t>
            </a:r>
            <a:r>
              <a:rPr lang="ru-RU" sz="24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- в виде инсценировки создать перед аудиторией правдивую историческую, правовую, социально-психологическую ситуацию и затем дать возможность оценить поступки и поведение участников игры.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Одна из разновидностей метода инсценировки — ролевая игра.</a:t>
            </a:r>
            <a:endParaRPr lang="ru-RU" sz="2400" dirty="0">
              <a:latin typeface="Times New Roman" pitchFamily="18" charset="0"/>
              <a:ea typeface="Segoe U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3906196"/>
            <a:ext cx="41044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 дискуссии</a:t>
            </a:r>
            <a:endParaRPr lang="ru-RU" sz="3200" dirty="0">
              <a:solidFill>
                <a:srgbClr val="FF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500570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Дискуссия</a:t>
            </a:r>
            <a:r>
              <a:rPr lang="ru-RU" sz="24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— обмен мнениями по какому-либо вопросу в соответствии с более или менее определёнными правилами процедуры.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К интенсивным технологиям обучения относятся групповые и межгрупповые дискуссии.</a:t>
            </a:r>
            <a:endParaRPr lang="ru-RU" sz="2400" dirty="0">
              <a:latin typeface="Times New Roman" pitchFamily="18" charset="0"/>
              <a:ea typeface="Segoe U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Кейс - </a:t>
            </a:r>
            <a:r>
              <a:rPr lang="ru-RU" sz="3200" dirty="0" err="1" smtClean="0">
                <a:solidFill>
                  <a:srgbClr val="FF0000"/>
                </a:solidFill>
              </a:rPr>
              <a:t>стади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357298"/>
            <a:ext cx="828680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Этот метод отличается большим объемом материала, так как помимо описания случая предоставляется и весь объем информации, которым могут пользоваться ученики. Основной упор в работе над случаем делается на анализ и синтез проблемы и на принятие решений</a:t>
            </a:r>
            <a:r>
              <a:rPr lang="ru-RU" sz="24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ea typeface="Segoe UI" pitchFamily="34" charset="0"/>
              <a:cs typeface="Times New Roman" pitchFamily="18" charset="0"/>
            </a:endParaRPr>
          </a:p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Цель метода </a:t>
            </a:r>
            <a:r>
              <a:rPr lang="ru-RU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кейс-стади</a:t>
            </a:r>
            <a:r>
              <a:rPr lang="ru-RU" sz="24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– совместными усилиями группы учащихся проанализировать представленную ситуацию, разработать варианты проблем, найти их практическое решение, закончить оценкой предложенных алгоритмов и выбором лучшего из них.</a:t>
            </a:r>
          </a:p>
          <a:p>
            <a:endParaRPr lang="ru-RU" b="1" dirty="0" smtClean="0">
              <a:solidFill>
                <a:schemeClr val="accent3">
                  <a:lumMod val="75000"/>
                </a:schemeClr>
              </a:solidFill>
              <a:latin typeface="Arial Narrow" pitchFamily="34" charset="0"/>
              <a:ea typeface="Segoe UI" pitchFamily="34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9" descr="Book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42" y="5178430"/>
            <a:ext cx="1643058" cy="167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50072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кейс–технологии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заключается в том, чтобы научить учащихся, как индивидуально, так и в составе группы: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-анализировать информацию;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-сортировать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ее для решения заданной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задачи;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-выявлять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ключевые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-генерировать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альтернативные пути решения и оценивать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их;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-выбирать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оптимальное решение и формировать программы действий и т.п.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Кейс-технология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интерактивная технология для обучения, на основе реальных или вымышленных ситуаций.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Autofit/>
          </a:bodyPr>
          <a:lstStyle/>
          <a:p>
            <a:pPr algn="l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Этапы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создания  кейса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Этапы создания кейса: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Первый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этап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представляет собой сложную 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творческую работу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созданию кейса и вопросов для его анализа. Она осуществляется за пределами класса и включает в себя научно-исследовательскую, методическую и конструирующую деятельность учителя.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Второй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этап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работы включает в себя деятельность учителя в аудитории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где он выступает со вступительным и заключительным словом, организует малые группы и начинает дискуссию, поддерживает деловой настрой в аудитории, оценивает вклад учеников в анализ ситуации.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Этапы 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работы с кейсом</a:t>
            </a:r>
            <a:r>
              <a:rPr lang="en-US" sz="18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Этап введения в кейс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Анализ ситуации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Этап презентации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Этап общей дискуссии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Этап подведения итогов 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3"/>
            <a:ext cx="7286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Действия учителя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кейс - технологии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166843"/>
            <a:ext cx="835824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кейса или использование уже имеющегося;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распределение учеников по малым группам (4-6 человек);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знакомство учащихся с ситуацией, системой оценивания решений проблемы, сроками выполнения заданий;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организация работы учащихся в малых группах, определение докладчиков;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работа с кейсом;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организация презентации решений в малых группах;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организация общей дискуссии;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обобщающее выступление учителя, его анализ ситуации;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оценивание учащихся преподавателем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0"/>
            <a:ext cx="871540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Учитель составляет кейс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т.е. обдумывает его тему и собирает необходимую информацию.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Источники информации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учебная литература и СМИ, Интернет-ресурсы.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Кейсы могут быть представлены в самых различных видах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печатном, видео, аудио, мультимедиа.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требования к кейсу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-исследовательская проблема должна быть актуальна и не иметь однозначного  или очевидного решения;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соответствовать тематике курса;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-достаточное количество информации для проведения анализа и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нахождения решения; -представленная информация должна быть  противоречива, тогда она повлечет дискуссию между школьниками.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5" descr="documen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714620"/>
            <a:ext cx="928694" cy="803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7" descr="24240_img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714620"/>
            <a:ext cx="96487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9" descr="item_5209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2643182"/>
            <a:ext cx="1246231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Использование кейс -технологии 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групповой форме: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формирует у учащихся умение высказывать свои мысли, ставить вопросы к тексту;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развивает мыслительную деятельность учащихся;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способствует применению на практике полученных знаний;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учит предлагать собственный (или групповой) взгляд на проблему.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способствует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активизации деятельности учащихся на уроках;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развитию познавательной деятельности;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лучшему запоминанию изученного материала;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развитию коммуникативных действий (умению слышать, слушать и понимать партнёра, согласованно выполнять совместную деятельность, вести дискуссию, оказывать поддержку друг другу).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Данные качества младшему школьнику  необходимы не только в учебной деятельности, но и в жизни.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68874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Подготовительный этап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Группам выдаются песочные часы.( на каждый этап отводится время для обсуждения и вывода)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Назначается жюри(заполняют бланк «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Критерии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оценок работы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групп»)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Назначаются старшие групп.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Задания выдаются из кейса  старшим групп в конверте.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47500" lnSpcReduction="20000"/>
          </a:bodyPr>
          <a:lstStyle/>
          <a:p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«Куб и его изображение» 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Вид кейса: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 обучающий</a:t>
            </a:r>
          </a:p>
          <a:p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Тип кейса: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 исследовательский кейс</a:t>
            </a:r>
          </a:p>
          <a:p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Содержание кейса 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Задание:       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Мы с вами живем в мире, который неразрывно связан с геометрией. Нас окружает много предметов, которые подчиняются правилам геометрии :наш дом , любимые игрушки ,вещи , которыми мы пользуемся в повседневной жизни. Изучить куб.</a:t>
            </a:r>
          </a:p>
          <a:p>
            <a:r>
              <a:rPr lang="ru-RU" sz="4200" b="1" i="1" dirty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4200" i="1" dirty="0">
                <a:latin typeface="Times New Roman" pitchFamily="18" charset="0"/>
                <a:cs typeface="Times New Roman" pitchFamily="18" charset="0"/>
              </a:rPr>
              <a:t>– рассмотреть изображение куба, основные свойства куба и научиться изображать куб .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b="1" dirty="0">
                <a:latin typeface="Times New Roman" pitchFamily="18" charset="0"/>
                <a:cs typeface="Times New Roman" pitchFamily="18" charset="0"/>
              </a:rPr>
              <a:t>Проблема: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  к какому виду геометрических фигур можно отнести куб.</a:t>
            </a:r>
          </a:p>
          <a:p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Для решения проблемы учащиеся должны :</a:t>
            </a:r>
          </a:p>
          <a:p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-рассмотреть модель куба;</a:t>
            </a:r>
          </a:p>
          <a:p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- выяснить, из каких геометрически фигур построен куб;</a:t>
            </a:r>
          </a:p>
          <a:p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- как называются стороны куба( грани), отрезки( </a:t>
            </a:r>
            <a:r>
              <a:rPr lang="ru-RU" sz="4200" dirty="0" err="1">
                <a:latin typeface="Times New Roman" pitchFamily="18" charset="0"/>
                <a:cs typeface="Times New Roman" pitchFamily="18" charset="0"/>
              </a:rPr>
              <a:t>ребра,вершины</a:t>
            </a: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- свойства куба;</a:t>
            </a:r>
          </a:p>
          <a:p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- научиться выполнять чертёж куба.</a:t>
            </a:r>
          </a:p>
          <a:p>
            <a:r>
              <a:rPr lang="ru-RU" sz="4200" b="1" dirty="0" err="1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организовать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>
                <a:latin typeface="Times New Roman" pitchFamily="18" charset="0"/>
                <a:cs typeface="Times New Roman" pitchFamily="18" charset="0"/>
              </a:rPr>
              <a:t>исследование  объекта, сбор и изучение  информации о кубе.</a:t>
            </a:r>
          </a:p>
          <a:p>
            <a:pPr>
              <a:buNone/>
            </a:pPr>
            <a:endParaRPr lang="ru-RU" sz="4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50112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Работа в группах.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Затем организуется работа в подгруппах по поиску решения поставленной проблемы. Группам предлагается оформить карточку-задание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Обсуждение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 следующем этапе организуется обсуждение вариантов решений  в группах. Каждая из групп поочередно работает над заданием. Все выводы заносит в таблицу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Вывод.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Преподаватель совместно с учащимися делает выводы, опираясь на презентованные группами варианты решений, подводятся итоги занятия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Практическая часть.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Учащиеся выполняют индивидуально чертёж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Рефлексия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завершение проводится рефлексия.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История возникновения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Кейс-метод возник в начале XX в.в Школе бизнеса Гарвардского университета (США). Особый упор делался на самостоятельную работу студентов, в процессе которой просматривался и анализировался практический материал. В 1920 г. профессор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Копленд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издал первый сборник кейсов.</a:t>
            </a:r>
            <a:r>
              <a:rPr lang="ru-RU" dirty="0" smtClean="0"/>
              <a:t> </a:t>
            </a:r>
          </a:p>
          <a:p>
            <a:pPr marL="179388" indent="-457200" algn="just"/>
            <a:r>
              <a:rPr lang="ru-RU" dirty="0" smtClean="0">
                <a:latin typeface="Times New Roman" pitchFamily="18" charset="0"/>
                <a:ea typeface="Segoe UI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ea typeface="Segoe UI"/>
                <a:cs typeface="Times New Roman" pitchFamily="18" charset="0"/>
              </a:rPr>
              <a:t>российских изданиях чаще всего говорится о методе анализа конкретных ситуаций (АКС), деловых ситуаций, </a:t>
            </a:r>
            <a:r>
              <a:rPr lang="ru-RU" dirty="0" err="1" smtClean="0">
                <a:latin typeface="Times New Roman" pitchFamily="18" charset="0"/>
                <a:ea typeface="Segoe UI"/>
                <a:cs typeface="Times New Roman" pitchFamily="18" charset="0"/>
              </a:rPr>
              <a:t>кейс-методе</a:t>
            </a:r>
            <a:r>
              <a:rPr lang="ru-RU" dirty="0" smtClean="0">
                <a:latin typeface="Times New Roman" pitchFamily="18" charset="0"/>
                <a:ea typeface="Segoe UI"/>
                <a:cs typeface="Times New Roman" pitchFamily="18" charset="0"/>
              </a:rPr>
              <a:t>, ситуационных задачах</a:t>
            </a:r>
            <a:r>
              <a:rPr lang="ru-RU" dirty="0" smtClean="0">
                <a:latin typeface="Arial Narrow" pitchFamily="34" charset="0"/>
                <a:ea typeface="Segoe UI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РАБОТА С  КЕЙСОМ: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Кейс предоставляется ученикам непосредственно на занятии.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№1.Вопросы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обсуждения: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Какие фигуры называются многоугольниками?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На какие группы можно разделить многоугольниками?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-Назовите свойства прямоугольника, четырехугольника, квадрата?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Что необходимо учитывать при выборе материалов?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Посмотрите на чертёж. Что изображено на чертеже? (Фигуры)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Какая фигура лишняя и почему? (Круг – он без углов, треугольник – у него 3 угла, ромб – нет прямых углов)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Какие геометрические фигуры остались? (Прямоугольник и квадрат)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14620"/>
            <a:ext cx="8229600" cy="3143272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Посмотрите на чертёж. Что изображено на чертеже? (Фигуры)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Какая фигура лишняя и почему? (Круг – он без углов, треугольник – у него 3 угла, ромб – нет прямых углов)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Какие геометрические фигуры остались? (Прямоугольник и квадрат)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prostatitusnet.ru/wp-content/uploads/media/%D0%9A%D0%BE%D0%BD%D1%81%D0%BF%D0%B5%D0%BA%D1%82-%D1%83%D1%80%D0%BE%D0%BA%D0%B0-%D0%BF%D0%BE-%D0%BC%D0%B0%D1%82%D0%B5%D0%BC%D0%B0%D1%82%D0%B8%D0%BA%D0%B5_17694/image3.jpe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285860"/>
            <a:ext cx="442915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1472" y="785794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Задание №2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857232"/>
          <a:ext cx="8072493" cy="5708395"/>
        </p:xfrm>
        <a:graphic>
          <a:graphicData uri="http://schemas.openxmlformats.org/drawingml/2006/table">
            <a:tbl>
              <a:tblPr/>
              <a:tblGrid>
                <a:gridCol w="1029113"/>
                <a:gridCol w="6328126"/>
                <a:gridCol w="715254"/>
              </a:tblGrid>
              <a:tr h="2883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ответы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рассмотреть стороны куба, просчитать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 воспользоваться материалом учебника У с. 23№62)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Сколько сторон у куба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Грань куба -       это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 ли грани куба равны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29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Вывод: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1762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Отметить на рисунке  цветными карандашами  грани куба </a:t>
                      </a: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357694"/>
            <a:ext cx="1175155" cy="1000132"/>
          </a:xfrm>
          <a:prstGeom prst="rect">
            <a:avLst/>
          </a:prstGeom>
          <a:noFill/>
        </p:spPr>
      </p:pic>
      <p:pic>
        <p:nvPicPr>
          <p:cNvPr id="19457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4357694"/>
            <a:ext cx="1343025" cy="1143000"/>
          </a:xfrm>
          <a:prstGeom prst="rect">
            <a:avLst/>
          </a:prstGeom>
          <a:noFill/>
        </p:spPr>
      </p:pic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286256"/>
            <a:ext cx="1343025" cy="1143000"/>
          </a:xfrm>
          <a:prstGeom prst="rect">
            <a:avLst/>
          </a:prstGeom>
          <a:noFill/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4357694"/>
            <a:ext cx="1343025" cy="1143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85786" y="285728"/>
            <a:ext cx="792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Задание №3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(А.Л.Чекин ,учебник математики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3 класс)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42976" y="285728"/>
          <a:ext cx="7643866" cy="5929355"/>
        </p:xfrm>
        <a:graphic>
          <a:graphicData uri="http://schemas.openxmlformats.org/drawingml/2006/table">
            <a:tbl>
              <a:tblPr/>
              <a:tblGrid>
                <a:gridCol w="794069"/>
                <a:gridCol w="4882806"/>
                <a:gridCol w="1966991"/>
              </a:tblGrid>
              <a:tr h="4802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Группа 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ответы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8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рассмотреть стороны куба( воспользоваться материалом учебника У с. 23№62)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Сколько рёбер у куба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Сколько ребер выходит из вершины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Что является ребром куба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Вывод: 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273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Вывод: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11814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Отметить на рисунке  цветными карандашами  рёбра куба </a:t>
                      </a: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5000636"/>
            <a:ext cx="1343025" cy="1143000"/>
          </a:xfrm>
          <a:prstGeom prst="rect">
            <a:avLst/>
          </a:prstGeom>
          <a:noFill/>
        </p:spPr>
      </p:pic>
      <p:pic>
        <p:nvPicPr>
          <p:cNvPr id="20481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072074"/>
            <a:ext cx="1343025" cy="1143000"/>
          </a:xfrm>
          <a:prstGeom prst="rect">
            <a:avLst/>
          </a:prstGeom>
          <a:noFill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5072074"/>
            <a:ext cx="1343025" cy="1143000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5072074"/>
            <a:ext cx="1343025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357163"/>
          <a:ext cx="8143931" cy="6310917"/>
        </p:xfrm>
        <a:graphic>
          <a:graphicData uri="http://schemas.openxmlformats.org/drawingml/2006/table">
            <a:tbl>
              <a:tblPr/>
              <a:tblGrid>
                <a:gridCol w="846018"/>
                <a:gridCol w="5202241"/>
                <a:gridCol w="2095672"/>
              </a:tblGrid>
              <a:tr h="4067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Группа 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ответы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0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рассмотреть стороны куба, просчитать их  и выяснить какой фигурой  является  грань куба, определить все ли грани куба равны между собой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Сколько сторон у куба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Грань куба    -         это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Все грани куба-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59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Вывод: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759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Отметить на рисунке  цветными карандашами  стороны куба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76081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857760"/>
            <a:ext cx="1343025" cy="1143000"/>
          </a:xfrm>
          <a:prstGeom prst="rect">
            <a:avLst/>
          </a:prstGeom>
          <a:noFill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929198"/>
            <a:ext cx="1343025" cy="1143000"/>
          </a:xfrm>
          <a:prstGeom prst="rect">
            <a:avLst/>
          </a:prstGeom>
          <a:noFill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5000636"/>
            <a:ext cx="1343025" cy="1143000"/>
          </a:xfrm>
          <a:prstGeom prst="rect">
            <a:avLst/>
          </a:prstGeom>
          <a:noFill/>
        </p:spPr>
      </p:pic>
      <p:pic>
        <p:nvPicPr>
          <p:cNvPr id="21505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4929198"/>
            <a:ext cx="1343025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285730"/>
          <a:ext cx="8143932" cy="5929351"/>
        </p:xfrm>
        <a:graphic>
          <a:graphicData uri="http://schemas.openxmlformats.org/drawingml/2006/table">
            <a:tbl>
              <a:tblPr/>
              <a:tblGrid>
                <a:gridCol w="846018"/>
                <a:gridCol w="5202242"/>
                <a:gridCol w="2095672"/>
              </a:tblGrid>
              <a:tr h="4623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Группа 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ответы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0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рассмотреть куб и выяснить, что является ребром куба? просчитать их  и выяснить  сколько ребер выходит из вершины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3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Сколько ребер   куба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3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Ребро  куба    -         это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3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Ребра куба  между собой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365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Вывод: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365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Отметить на рисунке  цветными карандашами  ребра  куба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68065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357694"/>
            <a:ext cx="1343025" cy="1143000"/>
          </a:xfrm>
          <a:prstGeom prst="rect">
            <a:avLst/>
          </a:prstGeom>
          <a:noFill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286256"/>
            <a:ext cx="1343025" cy="1143000"/>
          </a:xfrm>
          <a:prstGeom prst="rect">
            <a:avLst/>
          </a:prstGeom>
          <a:noFill/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357694"/>
            <a:ext cx="1343025" cy="1143000"/>
          </a:xfrm>
          <a:prstGeom prst="rect">
            <a:avLst/>
          </a:prstGeom>
          <a:noFill/>
        </p:spPr>
      </p:pic>
      <p:pic>
        <p:nvPicPr>
          <p:cNvPr id="23553" name="Рисунок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357694"/>
            <a:ext cx="1343025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Задание №4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Практическая часть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Учащиеся выполняют чертёж куба на линованной бумаге.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00100" y="857232"/>
          <a:ext cx="7643866" cy="5500726"/>
        </p:xfrm>
        <a:graphic>
          <a:graphicData uri="http://schemas.openxmlformats.org/drawingml/2006/table">
            <a:tbl>
              <a:tblPr/>
              <a:tblGrid>
                <a:gridCol w="6867860"/>
                <a:gridCol w="776006"/>
              </a:tblGrid>
              <a:tr h="63225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критерия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523">
                <a:tc gridSpan="2"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Работа по карточке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5024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Правильно дан ответ на вопрос №1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703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Правильно дан ответ на вопрос №2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776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Правильно дан ответ на вопрос №3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75">
                <a:tc gridSpan="2">
                  <a:txBody>
                    <a:bodyPr/>
                    <a:lstStyle/>
                    <a:p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5523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Активность работы всех членов группы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002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Четкость и грамотность математического языка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002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Правильно сделан вывод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523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Соблюдение регламента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045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Штрафные баллы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(нарушение правил ведения дискуссии, некорректность поведения и т.д.)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    -1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75"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643042" y="285728"/>
            <a:ext cx="45005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Критерии оценок работы групп.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071546"/>
            <a:ext cx="4572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4" descr="Изображение в 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071942"/>
            <a:ext cx="3429011" cy="228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Autofit/>
          </a:bodyPr>
          <a:lstStyle/>
          <a:p>
            <a:pPr marL="180000" indent="-4572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   Это </a:t>
            </a: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метод активного проблемно – ситуационного анализа, </a:t>
            </a: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основанный на обучении </a:t>
            </a: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путем </a:t>
            </a: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решения </a:t>
            </a: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конкретных задач-ситуаций (кейсов</a:t>
            </a: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).</a:t>
            </a: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</a:t>
            </a:r>
            <a:r>
              <a:rPr lang="ru-RU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egoe UI" pitchFamily="34" charset="0"/>
                <a:cs typeface="Times New Roman" pitchFamily="18" charset="0"/>
              </a:rPr>
              <a:t/>
            </a:r>
            <a:br>
              <a:rPr lang="ru-RU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egoe UI" pitchFamily="34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Главное её предназначение – развивать способность разрабатывать проблемы и находить их решение, учиться работать с информацией</a:t>
            </a: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Arial Narrow" pitchFamily="34" charset="0"/>
                <a:ea typeface="Segoe UI" pitchFamily="34" charset="0"/>
                <a:cs typeface="Times New Roman" pitchFamily="18" charset="0"/>
              </a:rPr>
              <a:t>А</a:t>
            </a: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кцент </a:t>
            </a: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делается не на получение готовых знаний, а на их выработку, на </a:t>
            </a:r>
            <a:r>
              <a:rPr lang="ru-RU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сотворчество</a:t>
            </a: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учителя и </a:t>
            </a: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ученика. </a:t>
            </a:r>
            <a: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Кейс-метод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метод конкретных ситуаций означает: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набор практических ситуаций, которые должны изучаться, анализироваться учащимися.</a:t>
            </a:r>
          </a:p>
          <a:p>
            <a:pPr>
              <a:buNone/>
            </a:pP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Применение кейс–технологии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групповой работе, направленное на формирование универсальных учебных действий учащихся в рамках реализации ФГОС второго поколения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97436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создании кейса следует учитывать: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1)Для кого и  с какой целью пишется кейс?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2)Чему должны научиться дети?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3)Какие уроки они из этого изв</a:t>
            </a:r>
            <a:r>
              <a:rPr lang="ru-RU" sz="3600" dirty="0" smtClean="0"/>
              <a:t>лекут?</a:t>
            </a:r>
            <a:endParaRPr lang="ru-RU" sz="3600" dirty="0"/>
          </a:p>
        </p:txBody>
      </p:sp>
      <p:pic>
        <p:nvPicPr>
          <p:cNvPr id="4" name="Рисунок 4" descr="i (1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714884"/>
            <a:ext cx="2462212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Методы кейс - технологии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" name="Схема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8" y="1206500"/>
            <a:ext cx="8382000" cy="4730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Метод инцидентов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166842"/>
            <a:ext cx="850112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В центре внимания находится процесс получения информации.</a:t>
            </a:r>
          </a:p>
          <a:p>
            <a:pPr marL="1800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u="sng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Цель метода</a:t>
            </a: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— поиск информации самим учеником, и – как следствие – обучение его работе с необходимой информацией, ее сбором, систематизацией и анализом</a:t>
            </a: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.</a:t>
            </a:r>
          </a:p>
          <a:p>
            <a:pPr marL="1800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ea typeface="Segoe UI" pitchFamily="34" charset="0"/>
              <a:cs typeface="Times New Roman" pitchFamily="18" charset="0"/>
            </a:endParaRPr>
          </a:p>
          <a:p>
            <a:pPr marL="1800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Обучаемые получают кейс не в полном объеме</a:t>
            </a: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.</a:t>
            </a:r>
          </a:p>
          <a:p>
            <a:pPr marL="1800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Сообщение может быть письменным или устным, по типу: «Случилось…» или «Произошло</a:t>
            </a: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...».</a:t>
            </a:r>
          </a:p>
          <a:p>
            <a:pPr marL="1800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>
              <a:latin typeface="Times New Roman" pitchFamily="18" charset="0"/>
              <a:ea typeface="Segoe U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Метод разбора деловой корреспонденции («</a:t>
            </a:r>
            <a:r>
              <a:rPr lang="ru-RU" dirty="0" err="1" smtClean="0">
                <a:solidFill>
                  <a:srgbClr val="FF0000"/>
                </a:solidFill>
              </a:rPr>
              <a:t>баскетметод</a:t>
            </a:r>
            <a:r>
              <a:rPr lang="ru-RU" dirty="0" smtClean="0">
                <a:solidFill>
                  <a:srgbClr val="FF0000"/>
                </a:solidFill>
              </a:rPr>
              <a:t>»)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997838"/>
            <a:ext cx="83582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Метод основан на работе с документами и бумагами, относящимися к той или иной организации, ситуации, проблеме</a:t>
            </a:r>
            <a:r>
              <a:rPr lang="ru-RU" sz="24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.</a:t>
            </a:r>
          </a:p>
          <a:p>
            <a:pPr marL="1800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>
              <a:latin typeface="Times New Roman" pitchFamily="18" charset="0"/>
              <a:ea typeface="Segoe UI" pitchFamily="34" charset="0"/>
              <a:cs typeface="Times New Roman" pitchFamily="18" charset="0"/>
            </a:endParaRPr>
          </a:p>
          <a:p>
            <a:pPr marL="1800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Учащиеся получают от преподавателя папки с одинаковым набором документов, в зависимости от темы и предмета. </a:t>
            </a:r>
            <a:endParaRPr lang="ru-RU" sz="2400" dirty="0" smtClean="0">
              <a:latin typeface="Times New Roman" pitchFamily="18" charset="0"/>
              <a:ea typeface="Segoe UI" pitchFamily="34" charset="0"/>
              <a:cs typeface="Times New Roman" pitchFamily="18" charset="0"/>
            </a:endParaRPr>
          </a:p>
          <a:p>
            <a:pPr marL="1800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>
              <a:latin typeface="Times New Roman" pitchFamily="18" charset="0"/>
              <a:ea typeface="Segoe UI" pitchFamily="34" charset="0"/>
              <a:cs typeface="Times New Roman" pitchFamily="18" charset="0"/>
            </a:endParaRPr>
          </a:p>
          <a:p>
            <a:pPr marL="180000" indent="-4572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Цель ученика </a:t>
            </a:r>
            <a:r>
              <a:rPr lang="ru-RU" sz="24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— занять позицию человека, ответственного за работу с «входящими документами», и справиться со всеми задачами, которые она подразумевает.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Игровое проектирование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428736"/>
            <a:ext cx="86439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       Цель  — </a:t>
            </a: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процесс создания или совершенствования </a:t>
            </a: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проектов</a:t>
            </a: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. </a:t>
            </a:r>
          </a:p>
          <a:p>
            <a:pPr marL="180000" indent="-457200">
              <a:defRPr/>
            </a:pP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      Участников </a:t>
            </a: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занятия можно разбить на группы, каждая из которых будет разрабатывать свой проект</a:t>
            </a: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.</a:t>
            </a:r>
          </a:p>
          <a:p>
            <a:pPr marL="180000" indent="-457200">
              <a:defRPr/>
            </a:pPr>
            <a:endParaRPr lang="ru-RU" sz="2800" dirty="0" smtClean="0">
              <a:latin typeface="Times New Roman" pitchFamily="18" charset="0"/>
              <a:ea typeface="Segoe UI" pitchFamily="34" charset="0"/>
              <a:cs typeface="Times New Roman" pitchFamily="18" charset="0"/>
            </a:endParaRPr>
          </a:p>
          <a:p>
            <a:pPr marL="180000" indent="-457200">
              <a:defRPr/>
            </a:pP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      Игровое </a:t>
            </a:r>
            <a:r>
              <a:rPr lang="ru-RU" sz="2800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проектирование может включать проекты разного типа: исследовательский, поисковый, творческий, аналитический, прогностический. 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Arial Narrow" pitchFamily="34" charset="0"/>
              <a:ea typeface="Segoe U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1126</Words>
  <Application>Microsoft Office PowerPoint</Application>
  <PresentationFormat>Экран (4:3)</PresentationFormat>
  <Paragraphs>184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« Кейс -технологии» на уроке математики  </vt:lpstr>
      <vt:lpstr>История возникновения</vt:lpstr>
      <vt:lpstr>    Это метод активного проблемно – ситуационного анализа, основанный на обучении путем решения конкретных задач-ситуаций (кейсов).  Главное её предназначение – развивать способность разрабатывать проблемы и находить их решение, учиться работать с информацией.  Акцент делается не на получение готовых знаний, а на их выработку, на сотворчество учителя и ученика.  </vt:lpstr>
      <vt:lpstr>Слайд 4</vt:lpstr>
      <vt:lpstr>При создании кейса следует учитывать: 1)Для кого и  с какой целью пишется кейс? 2)Чему должны научиться дети? 3)Какие уроки они из этого извлекут?</vt:lpstr>
      <vt:lpstr>Методы кейс - технологии</vt:lpstr>
      <vt:lpstr>Метод инцидентов</vt:lpstr>
      <vt:lpstr>Метод разбора деловой корреспонденции («баскетметод»)</vt:lpstr>
      <vt:lpstr>Игровое проектирование</vt:lpstr>
      <vt:lpstr>Ситуационно-ролевая игра</vt:lpstr>
      <vt:lpstr>Кейс - стади</vt:lpstr>
      <vt:lpstr>Цель кейс–технологии заключается в том, чтобы научить учащихся, как индивидуально, так и в составе группы:  -анализировать информацию;  -сортировать ее для решения заданной задачи;  -выявлять ключевые проблемы; -генерировать альтернативные пути решения и оценивать их;  -выбирать оптимальное решение и формировать программы действий и т.п.       Кейс-технология – это интерактивная технология для обучения, на основе реальных или вымышленных ситуаций.   </vt:lpstr>
      <vt:lpstr>                                                    Этапы создания  кейса Этапы создания кейса:  Первый этап представляет собой сложную творческую работу по  созданию кейса и вопросов для его анализа. Она осуществляется за пределами класса и включает в себя научно-исследовательскую, методическую и конструирующую деятельность учителя.  Второй этап работы включает в себя деятельность учителя в аудитории, где он выступает со вступительным и заключительным словом, организует малые группы и начинает дискуссию, поддерживает деловой настрой в аудитории, оценивает вклад учеников в анализ ситуации.  Этапы работы с кейсом: Этап введения в кейс  Анализ ситуации Этап презентации  Этап общей дискуссии  Этап подведения итогов   </vt:lpstr>
      <vt:lpstr>Слайд 14</vt:lpstr>
      <vt:lpstr>Слайд 15</vt:lpstr>
      <vt:lpstr>Использование кейс -технологии в групповой форме:  - формирует у учащихся умение высказывать свои мысли, ставить вопросы к тексту; - развивает мыслительную деятельность учащихся; - способствует применению на практике полученных знаний; - учит предлагать собственный (или групповой) взгляд на проблему. способствует: - активизации деятельности учащихся на уроках; - развитию познавательной деятельности; - лучшему запоминанию изученного материала; - развитию коммуникативных действий (умению слышать, слушать и понимать партнёра, согласованно выполнять совместную деятельность, вести дискуссию, оказывать поддержку друг другу). Данные качества младшему школьнику  необходимы не только в учебной деятельности, но и в жизни.   </vt:lpstr>
      <vt:lpstr>Подготовительный этап Группам выдаются песочные часы.( на каждый этап отводится время для обсуждения и вывода) Назначается жюри(заполняют бланк «Критерии оценок работы групп») Назначаются старшие групп. Задания выдаются из кейса  старшим групп в конверте.</vt:lpstr>
      <vt:lpstr>Математика</vt:lpstr>
      <vt:lpstr>Слайд 19</vt:lpstr>
      <vt:lpstr>Слайд 20</vt:lpstr>
      <vt:lpstr>- Посмотрите на чертёж. Что изображено на чертеже? (Фигуры) - Какая фигура лишняя и почему? (Круг – он без углов, треугольник – у него 3 угла, ромб – нет прямых углов) - Какие геометрические фигуры остались? (Прямоугольник и квадрат)</vt:lpstr>
      <vt:lpstr>Слайд 22</vt:lpstr>
      <vt:lpstr>Слайд 23</vt:lpstr>
      <vt:lpstr>Слайд 24</vt:lpstr>
      <vt:lpstr>Слайд 25</vt:lpstr>
      <vt:lpstr> Задание №4 Практическая часть Учащиеся выполняют чертёж куба на линованной бумаге. </vt:lpstr>
      <vt:lpstr>Слайд 27</vt:lpstr>
      <vt:lpstr>Слайд 28</vt:lpstr>
    </vt:vector>
  </TitlesOfParts>
  <Company>МОУ "СОШ№61"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 Кейс -технологии» на уроке математики  </dc:title>
  <dc:creator>Ирина</dc:creator>
  <cp:lastModifiedBy>Ирина</cp:lastModifiedBy>
  <cp:revision>36</cp:revision>
  <dcterms:created xsi:type="dcterms:W3CDTF">2015-11-04T20:20:41Z</dcterms:created>
  <dcterms:modified xsi:type="dcterms:W3CDTF">2015-12-21T20:56:15Z</dcterms:modified>
</cp:coreProperties>
</file>