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3" r:id="rId6"/>
    <p:sldId id="266" r:id="rId7"/>
    <p:sldId id="276" r:id="rId8"/>
    <p:sldId id="268" r:id="rId9"/>
    <p:sldId id="269" r:id="rId10"/>
    <p:sldId id="270" r:id="rId11"/>
    <p:sldId id="271" r:id="rId12"/>
    <p:sldId id="272" r:id="rId13"/>
    <p:sldId id="273" r:id="rId14"/>
    <p:sldId id="277" r:id="rId15"/>
    <p:sldId id="258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3BDFC5-EA0E-4A36-B37C-B8F6AF641CB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953822-F504-4567-8287-43D0C15BC8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2145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 Экспериментирование </a:t>
            </a:r>
            <a:r>
              <a:rPr lang="ru-RU" dirty="0" smtClean="0"/>
              <a:t>в старшей группе»</a:t>
            </a:r>
            <a:endParaRPr lang="ru-RU" dirty="0"/>
          </a:p>
        </p:txBody>
      </p:sp>
      <p:pic>
        <p:nvPicPr>
          <p:cNvPr id="1026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71810"/>
            <a:ext cx="1995684" cy="3205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Коллекция ракушек</a:t>
            </a:r>
            <a:endParaRPr lang="ru-RU" b="1" dirty="0"/>
          </a:p>
        </p:txBody>
      </p:sp>
      <p:pic>
        <p:nvPicPr>
          <p:cNvPr id="3074" name="Picture 2" descr="C:\Users\USER\Desktop\экспериментирование\SAM_1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43800"/>
            <a:ext cx="7072362" cy="530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Коллекция семян</a:t>
            </a:r>
            <a:endParaRPr lang="ru-RU" b="1" dirty="0"/>
          </a:p>
        </p:txBody>
      </p:sp>
      <p:pic>
        <p:nvPicPr>
          <p:cNvPr id="4098" name="Picture 2" descr="C:\Users\USER\Desktop\экспериментирование\SAM_1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22" y="1357299"/>
            <a:ext cx="7054364" cy="5290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Свойства бумаги</a:t>
            </a:r>
            <a:endParaRPr lang="ru-RU" b="1" dirty="0"/>
          </a:p>
        </p:txBody>
      </p:sp>
      <p:pic>
        <p:nvPicPr>
          <p:cNvPr id="7" name="Содержимое 4" descr="P101051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962" y="2507210"/>
            <a:ext cx="4248360" cy="3355635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70844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Эксперименты с магнитами</a:t>
            </a:r>
            <a:endParaRPr lang="ru-RU" b="1" dirty="0"/>
          </a:p>
        </p:txBody>
      </p:sp>
      <p:pic>
        <p:nvPicPr>
          <p:cNvPr id="6146" name="Picture 2" descr="C:\Users\USER\Desktop\экспериментирование\SAM_1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4536"/>
            <a:ext cx="6661730" cy="4996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Свойства резины</a:t>
            </a:r>
            <a:endParaRPr lang="ru-RU" b="1" dirty="0"/>
          </a:p>
        </p:txBody>
      </p:sp>
      <p:pic>
        <p:nvPicPr>
          <p:cNvPr id="6" name="Содержимое 4" descr="P101051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86335">
            <a:off x="67590" y="2532182"/>
            <a:ext cx="4168489" cy="3388793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174" y="1920874"/>
            <a:ext cx="3824651" cy="46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0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для экспериментирования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целенаправленная организация среды; 		</a:t>
            </a:r>
          </a:p>
          <a:p>
            <a:r>
              <a:rPr lang="ru-RU" dirty="0" smtClean="0"/>
              <a:t> создание условий для активных действий; 	</a:t>
            </a:r>
          </a:p>
          <a:p>
            <a:r>
              <a:rPr lang="ru-RU" dirty="0" smtClean="0"/>
              <a:t>вовлечение в процесс самостоятельного по</a:t>
            </a:r>
          </a:p>
          <a:p>
            <a:r>
              <a:rPr lang="ru-RU" dirty="0" smtClean="0"/>
              <a:t>вопросы проблемного характера; 			</a:t>
            </a:r>
          </a:p>
          <a:p>
            <a:r>
              <a:rPr lang="ru-RU" dirty="0" smtClean="0"/>
              <a:t> разнообразие организуемой интересной деятельности; </a:t>
            </a:r>
          </a:p>
          <a:p>
            <a:r>
              <a:rPr lang="ru-RU" dirty="0" smtClean="0"/>
              <a:t> демонстрация нужности и важности изучаемого материала («личностный смысл»);     </a:t>
            </a:r>
          </a:p>
          <a:p>
            <a:r>
              <a:rPr lang="ru-RU" dirty="0" smtClean="0"/>
              <a:t> предлагаемая  система заданий должна быть трудной, но посильной;	</a:t>
            </a:r>
          </a:p>
          <a:p>
            <a:r>
              <a:rPr lang="ru-RU" dirty="0" smtClean="0"/>
              <a:t> положительная оценка результатов  деятельности; 		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для экспериментирования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учебный материал должен подаваться эмоционально</a:t>
            </a:r>
          </a:p>
          <a:p>
            <a:r>
              <a:rPr lang="ru-RU" dirty="0" smtClean="0"/>
              <a:t> укреплять в каждом ребенке веру в свои силы, поощрять его, не ослаблять его интерес недоверием, негативными оценками; </a:t>
            </a:r>
          </a:p>
          <a:p>
            <a:r>
              <a:rPr lang="ru-RU" dirty="0" smtClean="0"/>
              <a:t> развивать у детей чувство собственного достоинства; 		</a:t>
            </a:r>
          </a:p>
          <a:p>
            <a:r>
              <a:rPr lang="ru-RU" dirty="0" smtClean="0"/>
              <a:t>позиции воспитателя и ребенка являются равными, партнерскими; 	</a:t>
            </a:r>
          </a:p>
          <a:p>
            <a:r>
              <a:rPr lang="ru-RU" dirty="0" smtClean="0"/>
              <a:t>развивать творческие силы детей, создавать для этого условия;	</a:t>
            </a:r>
          </a:p>
          <a:p>
            <a:r>
              <a:rPr lang="ru-RU" dirty="0" smtClean="0"/>
              <a:t> использовать приемы, способствующие выходу двигательной энергии.              	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28662" y="376187"/>
            <a:ext cx="7358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charset="0"/>
              </a:rPr>
              <a:t>«РЕКОМЕНДАЦИИ ПО ОРГАНИЗАЦИИ ЗАНЯТИЙ»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7158" y="1404161"/>
            <a:ext cx="85011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1. Старайтесь показать детям привлекательность четкого начала занятий,</a:t>
            </a: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    но стремитесь к тому, чтобы на это уходило все меньше времени.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2. Начинайте занятие энергично. Занятие должно проходить так,</a:t>
            </a: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    чтобы каждый ребенок от начала до конца был занят делом.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3. Помните паузы, медлительность, безделье – бич дисциплины.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4. Увлекайте детей интересным содержанием материала,</a:t>
            </a: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    умственным напряжением. Контролируйте темп занятия.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5. Дайте возможность ребятам почувствовать свою причастность к открытиям.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6. Избегайте шаблонного начала занятий: «Тук – Тук! Кто к нам пришел?</a:t>
            </a: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    Кукла Катя! » (варианты – Незнайка, Мишка,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Карлсон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;</a:t>
            </a: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   «Сегодня у нас будет необычное занятие.</a:t>
            </a:r>
          </a:p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    Я загадаю загадку, а вы отгадайте» и т.п.)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8147050" cy="586583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/>
              <a:t>  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Развитие познавательной активности проявляется у детей в поисковых действиях, направленных на получение новых впечатлений об окружающем мире.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  Познавательное отношение к миру формируется во время «экспериментирования» и «исследования».</a:t>
            </a:r>
            <a:r>
              <a:rPr lang="ru-RU" sz="4000" dirty="0">
                <a:solidFill>
                  <a:srgbClr val="00FF00"/>
                </a:solidFill>
              </a:rPr>
              <a:t/>
            </a:r>
            <a:br>
              <a:rPr lang="ru-RU" sz="4000" dirty="0">
                <a:solidFill>
                  <a:srgbClr val="00FF00"/>
                </a:solidFill>
              </a:rPr>
            </a:br>
            <a:r>
              <a:rPr lang="ru-RU" sz="32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981075"/>
            <a:ext cx="7918450" cy="2524125"/>
          </a:xfrm>
        </p:spPr>
        <p:txBody>
          <a:bodyPr/>
          <a:lstStyle/>
          <a:p>
            <a:r>
              <a:rPr lang="ru-RU" sz="4800">
                <a:solidFill>
                  <a:srgbClr val="FF3300"/>
                </a:solidFill>
              </a:rPr>
              <a:t>Самое лучшее открытие – то, которое ребенок сделал сам.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60800"/>
            <a:ext cx="5832475" cy="1495425"/>
          </a:xfrm>
        </p:spPr>
        <p:txBody>
          <a:bodyPr/>
          <a:lstStyle/>
          <a:p>
            <a:pPr algn="r"/>
            <a:r>
              <a:rPr lang="ru-RU">
                <a:solidFill>
                  <a:srgbClr val="3333FF"/>
                </a:solidFill>
              </a:rPr>
              <a:t>Ральф. У. Эмерсон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95600" y="1371600"/>
            <a:ext cx="3254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ЭКСПЕРИМЕНТИРОВАНИЕ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3200400"/>
            <a:ext cx="24225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charset="0"/>
              </a:rPr>
              <a:t>Метод обучения, </a:t>
            </a:r>
          </a:p>
          <a:p>
            <a:pPr algn="ctr"/>
            <a:r>
              <a:rPr lang="ru-RU" sz="2000" dirty="0">
                <a:latin typeface="Arial" charset="0"/>
              </a:rPr>
              <a:t>если применяется </a:t>
            </a:r>
          </a:p>
          <a:p>
            <a:pPr algn="ctr"/>
            <a:r>
              <a:rPr lang="ru-RU" sz="2000" dirty="0">
                <a:latin typeface="Arial" charset="0"/>
              </a:rPr>
              <a:t>для передачи детям </a:t>
            </a:r>
          </a:p>
          <a:p>
            <a:pPr algn="ctr"/>
            <a:r>
              <a:rPr lang="ru-RU" sz="2000" dirty="0">
                <a:latin typeface="Arial" charset="0"/>
              </a:rPr>
              <a:t>новых знаний.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33600" y="5029200"/>
            <a:ext cx="5795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charset="0"/>
              </a:rPr>
              <a:t>Форма организации педагогического процесса,</a:t>
            </a:r>
          </a:p>
          <a:p>
            <a:pPr algn="ctr"/>
            <a:r>
              <a:rPr lang="ru-RU" sz="2000" dirty="0">
                <a:latin typeface="Arial" charset="0"/>
              </a:rPr>
              <a:t> если последний основан на методе</a:t>
            </a:r>
          </a:p>
          <a:p>
            <a:pPr algn="ctr"/>
            <a:r>
              <a:rPr lang="ru-RU" sz="2000" dirty="0">
                <a:latin typeface="Arial" charset="0"/>
              </a:rPr>
              <a:t> экспериментирования.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51525" y="3008313"/>
            <a:ext cx="2869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charset="0"/>
              </a:rPr>
              <a:t>Является одним из</a:t>
            </a:r>
          </a:p>
          <a:p>
            <a:pPr algn="ctr"/>
            <a:r>
              <a:rPr lang="ru-RU" sz="2000" dirty="0">
                <a:latin typeface="Arial" charset="0"/>
              </a:rPr>
              <a:t>видов познавательной</a:t>
            </a:r>
          </a:p>
          <a:p>
            <a:pPr algn="ctr"/>
            <a:r>
              <a:rPr lang="ru-RU" sz="2000" dirty="0">
                <a:latin typeface="Arial" charset="0"/>
              </a:rPr>
              <a:t>деятельности детей и </a:t>
            </a:r>
          </a:p>
          <a:p>
            <a:pPr algn="ctr"/>
            <a:r>
              <a:rPr lang="ru-RU" sz="2000" dirty="0">
                <a:latin typeface="Arial" charset="0"/>
              </a:rPr>
              <a:t>взрослых.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715000" y="18288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1905000" y="18288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4495800" y="1828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11628" y="228600"/>
            <a:ext cx="58794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charset="0"/>
              </a:rPr>
              <a:t>«СВЯЗЬ ДЕТСКОГО ЭКСПЕРИМЕНТИРОВАНИЯ С </a:t>
            </a:r>
          </a:p>
          <a:p>
            <a:pPr algn="ctr"/>
            <a:r>
              <a:rPr lang="ru-RU" b="1" dirty="0">
                <a:latin typeface="Arial" charset="0"/>
              </a:rPr>
              <a:t>ДРУГИМИ ВИДАМИ ДЕЯТЕЛЬНОСТИ»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19400" y="2895600"/>
            <a:ext cx="3505200" cy="1295400"/>
            <a:chOff x="1872" y="1296"/>
            <a:chExt cx="2208" cy="816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964" y="1434"/>
              <a:ext cx="20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Arial" charset="0"/>
                </a:rPr>
                <a:t>ДЕТСКОЕ</a:t>
              </a:r>
            </a:p>
            <a:p>
              <a:pPr algn="ctr"/>
              <a:r>
                <a:rPr lang="ru-RU" b="1" dirty="0">
                  <a:latin typeface="Arial" charset="0"/>
                </a:rPr>
                <a:t>ЭКСПЕРИМЕНТИРОВАНИЕ</a:t>
              </a:r>
            </a:p>
          </p:txBody>
        </p:sp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1296"/>
              <a:ext cx="2208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04800" y="2667000"/>
            <a:ext cx="161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Наблюдение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391400" y="31242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Труд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038600" y="1905000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Развитие речи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791200" y="1295400"/>
            <a:ext cx="2122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Изобразительная </a:t>
            </a:r>
          </a:p>
          <a:p>
            <a:r>
              <a:rPr lang="ru-RU">
                <a:latin typeface="Arial" charset="0"/>
              </a:rPr>
              <a:t>деятельность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52400" y="1219200"/>
            <a:ext cx="3665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Формирование элементарных</a:t>
            </a:r>
          </a:p>
          <a:p>
            <a:r>
              <a:rPr lang="ru-RU">
                <a:latin typeface="Arial" charset="0"/>
              </a:rPr>
              <a:t> математических представлений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19800" y="4876800"/>
            <a:ext cx="2757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Чтение художественной</a:t>
            </a:r>
          </a:p>
          <a:p>
            <a:r>
              <a:rPr lang="ru-RU">
                <a:latin typeface="Arial" charset="0"/>
              </a:rPr>
              <a:t>литературы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43000" y="4419600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Музыкальное</a:t>
            </a:r>
          </a:p>
          <a:p>
            <a:r>
              <a:rPr lang="ru-RU">
                <a:latin typeface="Arial" charset="0"/>
              </a:rPr>
              <a:t> воспитание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200400" y="5791200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Физическое воспитание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209800" y="19812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371600" y="3048000"/>
            <a:ext cx="14478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5867400" y="1905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48006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6400800" y="3352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1905000" y="3886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572000" y="426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6096000" y="4038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Старший возраст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rgbClr val="9933FF"/>
                </a:solidFill>
              </a:rPr>
              <a:t>Опыты в уголке экспериментирования «Неизведанное рядом»;</a:t>
            </a:r>
          </a:p>
          <a:p>
            <a:r>
              <a:rPr lang="ru-RU">
                <a:solidFill>
                  <a:srgbClr val="9933FF"/>
                </a:solidFill>
              </a:rPr>
              <a:t>Осуществление исследований;</a:t>
            </a:r>
          </a:p>
          <a:p>
            <a:r>
              <a:rPr lang="ru-RU">
                <a:solidFill>
                  <a:srgbClr val="9933FF"/>
                </a:solidFill>
              </a:rPr>
              <a:t>«Путешествие во времени»;</a:t>
            </a:r>
          </a:p>
          <a:p>
            <a:r>
              <a:rPr lang="ru-RU">
                <a:solidFill>
                  <a:srgbClr val="9933FF"/>
                </a:solidFill>
              </a:rPr>
              <a:t>Коллекционирование;</a:t>
            </a:r>
          </a:p>
          <a:p>
            <a:r>
              <a:rPr lang="ru-RU">
                <a:solidFill>
                  <a:srgbClr val="9933FF"/>
                </a:solidFill>
              </a:rPr>
              <a:t>Наблюдения, опыты в живой и неживой природе.</a:t>
            </a:r>
          </a:p>
          <a:p>
            <a:endParaRPr lang="ru-RU">
              <a:solidFill>
                <a:srgbClr val="99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 – лаборатория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«Юные Эйнштейны»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фото для аттестации\IMG_0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0838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/>
              <a:t>Составление коллекций</a:t>
            </a:r>
            <a:endParaRPr lang="ru-RU" b="1" dirty="0"/>
          </a:p>
        </p:txBody>
      </p:sp>
      <p:pic>
        <p:nvPicPr>
          <p:cNvPr id="1026" name="Picture 2" descr="C:\Users\USER\Desktop\экспериментирование\SAM_137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8241" t="17363" r="8642"/>
          <a:stretch/>
        </p:blipFill>
        <p:spPr bwMode="auto">
          <a:xfrm>
            <a:off x="1115616" y="1484784"/>
            <a:ext cx="6876866" cy="512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Коллекция насекомых</a:t>
            </a:r>
            <a:endParaRPr lang="ru-RU" b="1" dirty="0"/>
          </a:p>
        </p:txBody>
      </p:sp>
      <p:pic>
        <p:nvPicPr>
          <p:cNvPr id="2050" name="Picture 2" descr="C:\Users\USER\Desktop\экспериментирование\SAM_1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450957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344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 Экспериментирование в старшей группе»</vt:lpstr>
      <vt:lpstr>   Развитие познавательной активности проявляется у детей в поисковых действиях, направленных на получение новых впечатлений об окружающем мире.    Познавательное отношение к миру формируется во время «экспериментирования» и «исследования».     </vt:lpstr>
      <vt:lpstr>Самое лучшее открытие – то, которое ребенок сделал сам.</vt:lpstr>
      <vt:lpstr>Презентация PowerPoint</vt:lpstr>
      <vt:lpstr>Презентация PowerPoint</vt:lpstr>
      <vt:lpstr>Старший возраст</vt:lpstr>
      <vt:lpstr>Мини – лаборатория  «Юные Эйнштейны»</vt:lpstr>
      <vt:lpstr>Составление коллекций</vt:lpstr>
      <vt:lpstr>Коллекция насекомых</vt:lpstr>
      <vt:lpstr>Коллекция ракушек</vt:lpstr>
      <vt:lpstr>Коллекция семян</vt:lpstr>
      <vt:lpstr>Свойства бумаги</vt:lpstr>
      <vt:lpstr>Эксперименты с магнитами</vt:lpstr>
      <vt:lpstr>Свойства резины</vt:lpstr>
      <vt:lpstr>Условия для экспериментирования</vt:lpstr>
      <vt:lpstr>Условия для экспериментирования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условий для экспериментирования в старшей группе»</dc:title>
  <dc:creator>HOME</dc:creator>
  <cp:lastModifiedBy>Home</cp:lastModifiedBy>
  <cp:revision>17</cp:revision>
  <dcterms:created xsi:type="dcterms:W3CDTF">2012-11-27T13:14:54Z</dcterms:created>
  <dcterms:modified xsi:type="dcterms:W3CDTF">2016-02-19T03:07:15Z</dcterms:modified>
</cp:coreProperties>
</file>