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65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cyclopedia.ru/" TargetMode="External"/><Relationship Id="rId2" Type="http://schemas.openxmlformats.org/officeDocument/2006/relationships/hyperlink" Target="http://stranamasterov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achalka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r>
              <a:rPr lang="ru-RU" dirty="0" smtClean="0"/>
              <a:t>Программа </a:t>
            </a:r>
            <a:br>
              <a:rPr lang="ru-RU" dirty="0" smtClean="0"/>
            </a:br>
            <a:r>
              <a:rPr lang="ru-RU" dirty="0" smtClean="0"/>
              <a:t>внеурочной деятельности</a:t>
            </a:r>
            <a:br>
              <a:rPr lang="ru-RU" dirty="0" smtClean="0"/>
            </a:br>
            <a:r>
              <a:rPr lang="ru-RU" b="1" dirty="0" smtClean="0"/>
              <a:t>«Чудеса оригами»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743200" y="4076700"/>
            <a:ext cx="6400800" cy="175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Учитель начальных классов</a:t>
            </a:r>
            <a:br>
              <a:rPr lang="ru-RU" dirty="0" smtClean="0"/>
            </a:br>
            <a:r>
              <a:rPr lang="ru-RU" dirty="0" smtClean="0"/>
              <a:t>МАОУ СОШ №7</a:t>
            </a:r>
          </a:p>
          <a:p>
            <a:r>
              <a:rPr lang="ru-RU" dirty="0" smtClean="0"/>
              <a:t>Перегонцева Н.Н.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62056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Планируемые результаты освоения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988840"/>
            <a:ext cx="7772400" cy="4030960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ru-RU" i="1" dirty="0" smtClean="0"/>
              <a:t>     Коммуникативные УУД</a:t>
            </a:r>
            <a:r>
              <a:rPr lang="ru-RU" dirty="0" smtClean="0"/>
              <a:t>:</a:t>
            </a:r>
            <a:endParaRPr lang="ru-RU" b="1" dirty="0" smtClean="0"/>
          </a:p>
          <a:p>
            <a:pPr lvl="0" hangingPunct="0"/>
            <a:r>
              <a:rPr lang="ru-RU" dirty="0" smtClean="0"/>
              <a:t>донести свою позицию до других:</a:t>
            </a:r>
            <a:r>
              <a:rPr lang="ru-RU" i="1" dirty="0" smtClean="0"/>
              <a:t> оформлять</a:t>
            </a:r>
            <a:r>
              <a:rPr lang="ru-RU" dirty="0" smtClean="0"/>
              <a:t> свою мысль в поделках;</a:t>
            </a:r>
            <a:endParaRPr lang="ru-RU" b="1" dirty="0" smtClean="0"/>
          </a:p>
          <a:p>
            <a:pPr lvl="0" hangingPunct="0"/>
            <a:r>
              <a:rPr lang="ru-RU" dirty="0" smtClean="0"/>
              <a:t>слушать и понимать речь других.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62056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Предметными результатами</a:t>
            </a:r>
            <a:r>
              <a:rPr lang="ru-RU" dirty="0" smtClean="0"/>
              <a:t> изучения курса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772400" cy="446300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/>
              <a:t>    знать </a:t>
            </a:r>
            <a:endParaRPr lang="ru-RU" dirty="0" smtClean="0"/>
          </a:p>
          <a:p>
            <a:pPr lvl="0"/>
            <a:r>
              <a:rPr lang="ru-RU" dirty="0" smtClean="0"/>
              <a:t>что такое оригами;</a:t>
            </a:r>
          </a:p>
          <a:p>
            <a:pPr lvl="0"/>
            <a:r>
              <a:rPr lang="ru-RU" dirty="0" smtClean="0"/>
              <a:t>основные геометрические понятия и базовые формы оригами;</a:t>
            </a:r>
          </a:p>
          <a:p>
            <a:pPr lvl="0"/>
            <a:r>
              <a:rPr lang="ru-RU" dirty="0" smtClean="0"/>
              <a:t>условные обозначения к схемам;</a:t>
            </a:r>
          </a:p>
          <a:p>
            <a:pPr lvl="0"/>
            <a:r>
              <a:rPr lang="ru-RU" dirty="0" smtClean="0"/>
              <a:t>названия и назначение ручных инструментов и приспособления шаблонов, правила работы ими;</a:t>
            </a:r>
          </a:p>
          <a:p>
            <a:pPr lvl="0"/>
            <a:r>
              <a:rPr lang="ru-RU" dirty="0" smtClean="0"/>
              <a:t>технологическую последовательность изготовления некоторых изделий: разметка, резание, сборка, отделка;</a:t>
            </a:r>
          </a:p>
          <a:p>
            <a:pPr lvl="0"/>
            <a:r>
              <a:rPr lang="ru-RU" dirty="0" smtClean="0"/>
              <a:t>способы разметки: сгибанием;</a:t>
            </a:r>
          </a:p>
          <a:p>
            <a:pPr lvl="0"/>
            <a:r>
              <a:rPr lang="ru-RU" dirty="0" smtClean="0"/>
              <a:t>способы соединения с помощью клейстера, клея ПВА;</a:t>
            </a:r>
          </a:p>
          <a:p>
            <a:pPr lvl="0"/>
            <a:r>
              <a:rPr lang="ru-RU" dirty="0" smtClean="0"/>
              <a:t>виды отделки: раскрашиванием, </a:t>
            </a:r>
            <a:r>
              <a:rPr lang="ru-RU" dirty="0" err="1" smtClean="0"/>
              <a:t>аппликационно</a:t>
            </a:r>
            <a:r>
              <a:rPr lang="ru-RU" dirty="0" smtClean="0"/>
              <a:t>, прямой строчкой и её вариантами;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62056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Предметными результатами</a:t>
            </a:r>
            <a:r>
              <a:rPr lang="ru-RU" dirty="0" smtClean="0"/>
              <a:t> изучения курса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772400" cy="446300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b="1" dirty="0" smtClean="0"/>
              <a:t>у</a:t>
            </a:r>
            <a:r>
              <a:rPr lang="ru-RU" b="1" i="1" dirty="0" smtClean="0"/>
              <a:t>меть </a:t>
            </a:r>
            <a:endParaRPr lang="ru-RU" dirty="0" smtClean="0"/>
          </a:p>
          <a:p>
            <a:pPr lvl="0"/>
            <a:r>
              <a:rPr lang="ru-RU" dirty="0" smtClean="0"/>
              <a:t>под контролем учителя организовывать рабочее место и поддерживать порядок на нём во время работы, правильно работать ручными инструментами;</a:t>
            </a:r>
          </a:p>
          <a:p>
            <a:pPr lvl="0"/>
            <a:r>
              <a:rPr lang="ru-RU" dirty="0" smtClean="0"/>
              <a:t>с помощью учителя анализировать, планировать предстоящую практическую работу, осуществлять контроль качества результатов собственной практической деятельности; </a:t>
            </a:r>
          </a:p>
          <a:p>
            <a:pPr lvl="0"/>
            <a:r>
              <a:rPr lang="ru-RU" dirty="0" smtClean="0"/>
              <a:t>различным приемам работы с бумагой;</a:t>
            </a:r>
          </a:p>
          <a:p>
            <a:pPr lvl="0"/>
            <a:r>
              <a:rPr lang="ru-RU" dirty="0" smtClean="0"/>
              <a:t>следовать устным инструкциям, читать и зарисовывать схемы изделий; создавать изделия оригами, пользуясь инструкционными картами и схемами;</a:t>
            </a:r>
          </a:p>
          <a:p>
            <a:pPr lvl="0"/>
            <a:r>
              <a:rPr lang="ru-RU" dirty="0" smtClean="0"/>
              <a:t>создавать композиции с изделиями, выполненными в технике оригами;</a:t>
            </a:r>
          </a:p>
          <a:p>
            <a:pPr lvl="0"/>
            <a:r>
              <a:rPr lang="ru-RU" dirty="0" smtClean="0"/>
              <a:t> реализовывать творческий замысел в контексте (связи) художественно-творческой и трудовой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Программа нацелена на достижение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Воспитательных результатов 1 уровня: приобретение школьниками социальных знаний: понимание  ребенком культуры труда, этики трудовых отношений, вклада труда в осмысленную повседневную жизнь.  </a:t>
            </a:r>
          </a:p>
          <a:p>
            <a:pPr lvl="0"/>
            <a:r>
              <a:rPr lang="ru-RU" dirty="0" smtClean="0"/>
              <a:t>Воспитательных результатов 2 уровня: приобретение навыков коллективных творческих дел, изготовление изделий для конкурса, выставок, оценивание своего труда и труда своих товарищей.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Формы подведения итогов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реализации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1.Составление</a:t>
            </a:r>
            <a:r>
              <a:rPr lang="ru-RU" dirty="0" smtClean="0"/>
              <a:t> альбома лучших работ. </a:t>
            </a:r>
          </a:p>
          <a:p>
            <a:pPr>
              <a:buNone/>
            </a:pPr>
            <a:r>
              <a:rPr lang="ru-RU" dirty="0" smtClean="0"/>
              <a:t>    2. Проведение выставок работ учащихся: </a:t>
            </a:r>
            <a:br>
              <a:rPr lang="ru-RU" dirty="0" smtClean="0"/>
            </a:br>
            <a:r>
              <a:rPr lang="ru-RU" dirty="0" smtClean="0"/>
              <a:t>     – в классе, </a:t>
            </a:r>
            <a:br>
              <a:rPr lang="ru-RU" dirty="0" smtClean="0"/>
            </a:br>
            <a:r>
              <a:rPr lang="ru-RU" dirty="0" smtClean="0"/>
              <a:t>     – в школе, </a:t>
            </a:r>
            <a:br>
              <a:rPr lang="ru-RU" dirty="0" smtClean="0"/>
            </a:br>
            <a:r>
              <a:rPr lang="ru-RU" dirty="0" smtClean="0"/>
              <a:t>3. Участие в ежегодной городской  выставке      детского прикладного и технического творчества.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772400" cy="12101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Учебно-тематический план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827584" y="836712"/>
          <a:ext cx="7704856" cy="5820292"/>
        </p:xfrm>
        <a:graphic>
          <a:graphicData uri="http://schemas.openxmlformats.org/drawingml/2006/table">
            <a:tbl>
              <a:tblPr/>
              <a:tblGrid>
                <a:gridCol w="576065"/>
                <a:gridCol w="3528392"/>
                <a:gridCol w="936104"/>
                <a:gridCol w="1080120"/>
                <a:gridCol w="1584175"/>
              </a:tblGrid>
              <a:tr h="219183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тем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часов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0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теория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практика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Беседа по охране труда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Знакомство с оригами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Базовая форма «Треугольник»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Базовая форма «Воздушный змей»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9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Базовая форма «Двойной треугольник»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Базовая форма «Двойной квадрат»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Базовая форма «Конверт»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Цветы к празднику 8 марта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Летние композиции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Впереди – лето!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Итоговое занятие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Оформление выставочных работ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600">
                        <a:latin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ИТОГО: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" marR="5466" marT="5466" marB="546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>Оценка результатов освоения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I</a:t>
            </a:r>
            <a:r>
              <a:rPr lang="ru-RU" dirty="0" smtClean="0"/>
              <a:t>. Знание основных геометрических понятий и базовых форм оригами.</a:t>
            </a:r>
            <a:br>
              <a:rPr lang="ru-RU" dirty="0" smtClean="0"/>
            </a:br>
            <a:r>
              <a:rPr lang="ru-RU" b="1" dirty="0" smtClean="0"/>
              <a:t>1 год обучения</a:t>
            </a:r>
            <a:r>
              <a:rPr lang="ru-RU" dirty="0" smtClean="0"/>
              <a:t> – умение сделать квадрат из прямоугольного листа бумаги (2 способа).</a:t>
            </a:r>
          </a:p>
          <a:p>
            <a:r>
              <a:rPr lang="ru-RU" i="1" dirty="0" smtClean="0"/>
              <a:t>- Высокий уровень – делает самостоятельно, </a:t>
            </a:r>
            <a:br>
              <a:rPr lang="ru-RU" i="1" dirty="0" smtClean="0"/>
            </a:br>
            <a:r>
              <a:rPr lang="ru-RU" i="1" dirty="0" smtClean="0"/>
              <a:t>- Средний уровень – делает с помощью педагога или товарищей, </a:t>
            </a:r>
            <a:br>
              <a:rPr lang="ru-RU" i="1" dirty="0" smtClean="0"/>
            </a:br>
            <a:r>
              <a:rPr lang="ru-RU" i="1" dirty="0" smtClean="0"/>
              <a:t>- Низкий уровень – не может сделать.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II</a:t>
            </a:r>
            <a:r>
              <a:rPr lang="ru-RU" dirty="0" smtClean="0"/>
              <a:t>. Умение следовать устным инструкциям, читать и зарисовывать схемы изделий; </a:t>
            </a:r>
            <a:br>
              <a:rPr lang="ru-RU" dirty="0" smtClean="0"/>
            </a:br>
            <a:r>
              <a:rPr lang="ru-RU" dirty="0" smtClean="0"/>
              <a:t>создавать изделия оригами, пользуясь инструкционными картами и схемами.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1 год обучения</a:t>
            </a:r>
            <a:r>
              <a:rPr lang="ru-RU" dirty="0" smtClean="0"/>
              <a:t> – умение сделать изделие, следя за показом учителя и слушая устные пояснения.</a:t>
            </a:r>
          </a:p>
          <a:p>
            <a:r>
              <a:rPr lang="ru-RU" i="1" dirty="0" smtClean="0"/>
              <a:t>- Высокий уровень – делает самостоятельно, </a:t>
            </a:r>
            <a:br>
              <a:rPr lang="ru-RU" i="1" dirty="0" smtClean="0"/>
            </a:br>
            <a:r>
              <a:rPr lang="ru-RU" i="1" dirty="0" smtClean="0"/>
              <a:t>- Средний уровень – делает с помощью педагога или товарищей,</a:t>
            </a:r>
            <a:br>
              <a:rPr lang="ru-RU" i="1" dirty="0" smtClean="0"/>
            </a:br>
            <a:r>
              <a:rPr lang="ru-RU" i="1" dirty="0" smtClean="0"/>
              <a:t>- Низкий уровень – не может сделать.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>Оценка результатов освоения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III</a:t>
            </a:r>
            <a:r>
              <a:rPr lang="ru-RU" dirty="0" smtClean="0"/>
              <a:t>. Развитие мелкой моторики рук и глазомера.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1 год обучения</a:t>
            </a:r>
            <a:r>
              <a:rPr lang="ru-RU" dirty="0" smtClean="0"/>
              <a:t> – умение вырезать геометрические фигуры: квадрат, треугольник, круг.</a:t>
            </a:r>
          </a:p>
          <a:p>
            <a:r>
              <a:rPr lang="ru-RU" i="1" dirty="0" smtClean="0"/>
              <a:t>- Высокий уровень – почти полное совпадение вырезанного контура с намеченными линиями;</a:t>
            </a:r>
            <a:br>
              <a:rPr lang="ru-RU" i="1" dirty="0" smtClean="0"/>
            </a:br>
            <a:r>
              <a:rPr lang="ru-RU" i="1" dirty="0" smtClean="0"/>
              <a:t>- Средний уровень – имеются небольшие отклонения от контура (несколько миллиметров) по одну сторону образца;</a:t>
            </a:r>
            <a:br>
              <a:rPr lang="ru-RU" i="1" dirty="0" smtClean="0"/>
            </a:br>
            <a:r>
              <a:rPr lang="ru-RU" i="1" dirty="0" smtClean="0"/>
              <a:t>- Низкий уровень – значительные отклонения от намеченного контура как в одну, так и в другую сторону.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IV</a:t>
            </a:r>
            <a:r>
              <a:rPr lang="ru-RU" dirty="0" smtClean="0"/>
              <a:t>. Создание композиций с изделиями, выполненными в технике оригами; развитие художественного вкуса, творческих способностей и фантазии; творческий подход к выполнению работы.</a:t>
            </a:r>
          </a:p>
          <a:p>
            <a:r>
              <a:rPr lang="ru-RU" i="1" dirty="0" smtClean="0"/>
              <a:t>- Высокий уровень – работы отличаются ярко выраженной индивидуальностью; </a:t>
            </a:r>
            <a:br>
              <a:rPr lang="ru-RU" i="1" dirty="0" smtClean="0"/>
            </a:br>
            <a:r>
              <a:rPr lang="ru-RU" i="1" dirty="0" smtClean="0"/>
              <a:t>- Средний уровень – работы выполнены по образцу, соответствуют общему уровню группы;</a:t>
            </a:r>
            <a:br>
              <a:rPr lang="ru-RU" i="1" dirty="0" smtClean="0"/>
            </a:br>
            <a:r>
              <a:rPr lang="ru-RU" i="1" dirty="0" smtClean="0"/>
              <a:t>- Низкий уровень – работы выполнены на недостаточном уровне.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Материально-техническое обеспечение образовательного процесса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Программа будет реализовываться в классной комнате МАОУСОШ № 7 г. Стрежевого оборудованной для учащихся начальной школы. Кабинет хорошо освещен. </a:t>
            </a:r>
          </a:p>
          <a:p>
            <a:pPr lvl="0"/>
            <a:r>
              <a:rPr lang="ru-RU" dirty="0" smtClean="0"/>
              <a:t>Для  освещения теоретических вопросов и выполнения практических работ имеется </a:t>
            </a:r>
            <a:r>
              <a:rPr lang="ru-RU" dirty="0" err="1" smtClean="0"/>
              <a:t>мультимедийное</a:t>
            </a:r>
            <a:r>
              <a:rPr lang="ru-RU" dirty="0" smtClean="0"/>
              <a:t> оборудование, интерактивная доска.  </a:t>
            </a:r>
          </a:p>
          <a:p>
            <a:pPr lvl="0"/>
            <a:r>
              <a:rPr lang="ru-RU" dirty="0" smtClean="0"/>
              <a:t>Перечень  необходимых </a:t>
            </a:r>
            <a:r>
              <a:rPr lang="ru-RU" i="1" dirty="0" smtClean="0"/>
              <a:t>материалов</a:t>
            </a:r>
            <a:r>
              <a:rPr lang="ru-RU" dirty="0" smtClean="0"/>
              <a:t>: бумага для оригами, цветной картон, цветная бумага, клей, тряпочка у каждого ученика.</a:t>
            </a:r>
          </a:p>
          <a:p>
            <a:r>
              <a:rPr lang="ru-RU" dirty="0" smtClean="0"/>
              <a:t> Перечень  необходимых </a:t>
            </a:r>
            <a:r>
              <a:rPr lang="ru-RU" i="1" dirty="0" smtClean="0"/>
              <a:t>инструментов</a:t>
            </a:r>
            <a:r>
              <a:rPr lang="ru-RU" dirty="0" smtClean="0"/>
              <a:t> – ножницы, инструмент для разглаживания сгибов у каждого ученика.</a:t>
            </a:r>
          </a:p>
          <a:p>
            <a:r>
              <a:rPr lang="ru-RU" dirty="0" smtClean="0"/>
              <a:t>Перечень  подготовленных </a:t>
            </a:r>
            <a:r>
              <a:rPr lang="ru-RU" i="1" dirty="0" smtClean="0"/>
              <a:t>пособий</a:t>
            </a:r>
            <a:r>
              <a:rPr lang="ru-RU" dirty="0" smtClean="0"/>
              <a:t> – </a:t>
            </a:r>
            <a:r>
              <a:rPr lang="ru-RU" dirty="0" err="1" smtClean="0"/>
              <a:t>мультимедийные</a:t>
            </a:r>
            <a:r>
              <a:rPr lang="ru-RU" dirty="0" smtClean="0"/>
              <a:t> презентации на каждую тему занятия: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Список литературы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err="1" smtClean="0"/>
              <a:t>Проснякова</a:t>
            </a:r>
            <a:r>
              <a:rPr lang="ru-RU" dirty="0" smtClean="0"/>
              <a:t>  Т. Н  Программа «Художественное творчество»  </a:t>
            </a:r>
            <a:r>
              <a:rPr lang="ru-RU" dirty="0" err="1" smtClean="0">
                <a:hlinkClick r:id="rId2"/>
              </a:rPr>
              <a:t>http</a:t>
            </a:r>
            <a:r>
              <a:rPr lang="ru-RU" dirty="0" smtClean="0">
                <a:hlinkClick r:id="rId2"/>
              </a:rPr>
              <a:t>://</a:t>
            </a:r>
            <a:r>
              <a:rPr lang="ru-RU" dirty="0" err="1" smtClean="0">
                <a:hlinkClick r:id="rId2"/>
              </a:rPr>
              <a:t>stranamasterov.ru</a:t>
            </a:r>
            <a:endParaRPr lang="ru-RU" dirty="0" smtClean="0"/>
          </a:p>
          <a:p>
            <a:pPr lvl="0"/>
            <a:r>
              <a:rPr lang="ru-RU" dirty="0" err="1" smtClean="0"/>
              <a:t>Проснякова</a:t>
            </a:r>
            <a:r>
              <a:rPr lang="ru-RU" dirty="0" smtClean="0"/>
              <a:t>  Т. Н  Забавные фигурки. Модульное оригами»,. М.: </a:t>
            </a:r>
            <a:r>
              <a:rPr lang="ru-RU" dirty="0" err="1" smtClean="0"/>
              <a:t>АСТ-ПРЕСС</a:t>
            </a:r>
            <a:r>
              <a:rPr lang="ru-RU" dirty="0" smtClean="0"/>
              <a:t> КНИГА, 2011. -104 с.: ил.- (Золотая библиотека увлечений)</a:t>
            </a:r>
          </a:p>
          <a:p>
            <a:pPr lvl="0"/>
            <a:r>
              <a:rPr lang="ru-RU" dirty="0" err="1" smtClean="0"/>
              <a:t>Проснякова</a:t>
            </a:r>
            <a:r>
              <a:rPr lang="ru-RU" dirty="0" smtClean="0"/>
              <a:t>  Т. Н  Книги серии «Любимый образ» М.: </a:t>
            </a:r>
            <a:r>
              <a:rPr lang="ru-RU" dirty="0" err="1" smtClean="0"/>
              <a:t>АСТ-ПРЕСС</a:t>
            </a:r>
            <a:r>
              <a:rPr lang="ru-RU" dirty="0" smtClean="0"/>
              <a:t> КНИГА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/>
              <a:t>                       Интернет ресурсы: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</a:t>
            </a:r>
            <a:r>
              <a:rPr lang="ru-RU" dirty="0" err="1" smtClean="0"/>
              <a:t>http</a:t>
            </a:r>
            <a:r>
              <a:rPr lang="ru-RU" dirty="0" smtClean="0"/>
              <a:t>://</a:t>
            </a:r>
            <a:r>
              <a:rPr lang="ru-RU" dirty="0" err="1" smtClean="0"/>
              <a:t>stranamasterov.ru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           </a:t>
            </a:r>
            <a:r>
              <a:rPr lang="ru-RU" u="sng" dirty="0" err="1" smtClean="0">
                <a:hlinkClick r:id="rId3"/>
              </a:rPr>
              <a:t>http</a:t>
            </a:r>
            <a:r>
              <a:rPr lang="ru-RU" u="sng" dirty="0" smtClean="0">
                <a:hlinkClick r:id="rId3"/>
              </a:rPr>
              <a:t>://</a:t>
            </a:r>
            <a:r>
              <a:rPr lang="ru-RU" u="sng" dirty="0" err="1" smtClean="0">
                <a:hlinkClick r:id="rId3"/>
              </a:rPr>
              <a:t>www.encyclopedia.ru</a:t>
            </a:r>
            <a:r>
              <a:rPr lang="ru-RU" u="sng" dirty="0" smtClean="0">
                <a:hlinkClick r:id="rId3"/>
              </a:rPr>
              <a:t>/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                     </a:t>
            </a:r>
            <a:r>
              <a:rPr lang="ru-RU" u="sng" dirty="0" err="1" smtClean="0">
                <a:hlinkClick r:id="rId4"/>
              </a:rPr>
              <a:t>http</a:t>
            </a:r>
            <a:r>
              <a:rPr lang="ru-RU" u="sng" dirty="0" smtClean="0">
                <a:hlinkClick r:id="rId4"/>
              </a:rPr>
              <a:t>://</a:t>
            </a:r>
            <a:r>
              <a:rPr lang="ru-RU" u="sng" dirty="0" err="1" smtClean="0">
                <a:hlinkClick r:id="rId4"/>
              </a:rPr>
              <a:t>www.nachalka.ru</a:t>
            </a:r>
            <a:r>
              <a:rPr lang="ru-RU" u="sng" dirty="0" smtClean="0">
                <a:hlinkClick r:id="rId4"/>
              </a:rPr>
              <a:t>/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программы: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28662" y="1428736"/>
            <a:ext cx="7772400" cy="4572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Наблюдения и результаты прошлого учебного года показали:</a:t>
            </a:r>
          </a:p>
          <a:p>
            <a:r>
              <a:rPr lang="ru-RU" dirty="0" smtClean="0"/>
              <a:t>У детей недостаточно развита мелкая моторика рук. </a:t>
            </a:r>
          </a:p>
          <a:p>
            <a:r>
              <a:rPr lang="ru-RU" dirty="0" smtClean="0"/>
              <a:t>На уроках трудового обучения ученики испытывают трудности при сгибании и вырезании деталей, при измерении и вычерчивании фигуры заданного размера.</a:t>
            </a:r>
          </a:p>
          <a:p>
            <a:r>
              <a:rPr lang="ru-RU" dirty="0" smtClean="0"/>
              <a:t>Во время уроков математики затрудняются начертить правильно геометрическую фигуру или отрезки заданной длины. Возникла проблема при работе с линейкой, треугольником, циркулем.</a:t>
            </a:r>
          </a:p>
          <a:p>
            <a:r>
              <a:rPr lang="ru-RU" dirty="0" smtClean="0"/>
              <a:t> Программа Л.В. </a:t>
            </a:r>
            <a:r>
              <a:rPr lang="ru-RU" dirty="0" err="1" smtClean="0"/>
              <a:t>Занкова</a:t>
            </a:r>
            <a:r>
              <a:rPr lang="ru-RU" dirty="0" smtClean="0"/>
              <a:t> предполагает изучение  объемного блока по геометрии, на который для моих учеников определено недостаточное количество часов.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Практическая значимость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Занятия оригами являются одной из форм пропедевтики изучения геометрии,</a:t>
            </a:r>
          </a:p>
          <a:p>
            <a:r>
              <a:rPr lang="ru-RU" dirty="0" smtClean="0"/>
              <a:t> Позволяют детям удовлетворить свои познавательные интересы</a:t>
            </a:r>
          </a:p>
          <a:p>
            <a:r>
              <a:rPr lang="ru-RU" dirty="0" smtClean="0"/>
              <a:t> Действовать в соответствии с простейшими алгоритмами, работать со схемами, распознавать простейшие геометрические фигуры,</a:t>
            </a:r>
          </a:p>
          <a:p>
            <a:r>
              <a:rPr lang="ru-RU" dirty="0" smtClean="0"/>
              <a:t> Обогатить навыки общения и приобрести умение осуществлять совместную деятельность в процессе освоения программы.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 программы: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Программа </a:t>
            </a:r>
            <a:r>
              <a:rPr lang="ru-RU" b="1" i="1" dirty="0" smtClean="0"/>
              <a:t>«Чудеса оригами»</a:t>
            </a:r>
            <a:r>
              <a:rPr lang="ru-RU" b="1" dirty="0" smtClean="0"/>
              <a:t> </a:t>
            </a:r>
            <a:r>
              <a:rPr lang="ru-RU" dirty="0" smtClean="0"/>
              <a:t>является модифицированной  программой художественно-эстетической направленности, в основе которой  лежит программа </a:t>
            </a:r>
            <a:r>
              <a:rPr lang="ru-RU" dirty="0" err="1" smtClean="0"/>
              <a:t>Просняковой</a:t>
            </a:r>
            <a:r>
              <a:rPr lang="ru-RU" dirty="0" smtClean="0"/>
              <a:t>   и что еще?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 Углубление знаний программ по трудовому обучению, математике</a:t>
            </a:r>
            <a:r>
              <a:rPr lang="ru-RU" i="1" dirty="0" smtClean="0"/>
              <a:t>, </a:t>
            </a:r>
            <a:r>
              <a:rPr lang="ru-RU" dirty="0" smtClean="0"/>
              <a:t>изобразительной деятельности.</a:t>
            </a:r>
          </a:p>
          <a:p>
            <a:r>
              <a:rPr lang="ru-RU" dirty="0" smtClean="0"/>
              <a:t>  Развитие творческих способностей младших школьников,  эстетического    вкуса, детского сплоченного коллектива через воспитание трудолюбия, усидчивости, терпеливости, взаимопомощи, взаимовыручки.</a:t>
            </a:r>
          </a:p>
          <a:p>
            <a:r>
              <a:rPr lang="ru-RU" dirty="0" smtClean="0"/>
              <a:t>  Воспитание интереса к искусству, наблюдательности, интереса познания нового и понимания прекрасного.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развитие </a:t>
            </a:r>
            <a:r>
              <a:rPr lang="ru-RU" dirty="0" smtClean="0"/>
              <a:t>мелкой моторики рук, пространственного воображения, технического и логического мышления, глазомера; способностей ориентироваться в информации разного вида;</a:t>
            </a:r>
          </a:p>
          <a:p>
            <a:pPr lvl="0"/>
            <a:r>
              <a:rPr lang="ru-RU" b="1" dirty="0" smtClean="0"/>
              <a:t>освоение </a:t>
            </a:r>
            <a:r>
              <a:rPr lang="ru-RU" dirty="0" smtClean="0"/>
              <a:t>знаний о роли трудовой деятельности человека в преобразовании окружающего мира, первоначальных представлений о мире профессий;</a:t>
            </a:r>
          </a:p>
          <a:p>
            <a:pPr lvl="0"/>
            <a:r>
              <a:rPr lang="ru-RU" b="1" dirty="0" smtClean="0"/>
              <a:t>овладение </a:t>
            </a:r>
            <a:r>
              <a:rPr lang="ru-RU" dirty="0" smtClean="0"/>
              <a:t>начальными технологическими знаниями, трудовыми умениями и навыками, опытом практической деятельности по созданию личностно и общественно значимых объектов труда; способами планирования и организации трудовой деятельности, объективной оценки своей работы; умениями использовать компьютерную технику для работы с информацией в учебной деятельности и повседневной жизни;</a:t>
            </a:r>
          </a:p>
          <a:p>
            <a:pPr lvl="0"/>
            <a:r>
              <a:rPr lang="ru-RU" b="1" dirty="0" smtClean="0"/>
              <a:t>воспитание </a:t>
            </a:r>
            <a:r>
              <a:rPr lang="ru-RU" dirty="0" smtClean="0"/>
              <a:t>трудолюбия, уважительного отношения к людям и результатам их труда, интереса к информационной  и коммуникационной деятельности; практическое применение правил сотрудничества в коллективной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62056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Планируемые результаты освоения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988840"/>
            <a:ext cx="7772400" cy="40309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     Личностными результатами</a:t>
            </a:r>
            <a:r>
              <a:rPr lang="ru-RU" dirty="0" smtClean="0"/>
              <a:t> изучения курса «Чудеса оригами» во втором классе является формирование следующих умений: </a:t>
            </a:r>
          </a:p>
          <a:p>
            <a:pPr lvl="0" hangingPunct="0"/>
            <a:r>
              <a:rPr lang="ru-RU" i="1" dirty="0" smtClean="0"/>
              <a:t>оценивать</a:t>
            </a:r>
            <a:r>
              <a:rPr lang="ru-RU" b="1" dirty="0" smtClean="0"/>
              <a:t> </a:t>
            </a:r>
            <a:r>
              <a:rPr lang="ru-RU" dirty="0" smtClean="0"/>
              <a:t>жизненные ситуации (поступки, явления, события) с точки зрения собственных ощущений (явления, события), в предложенных ситуациях отмечать конкретные поступки, которые можно</a:t>
            </a:r>
            <a:r>
              <a:rPr lang="ru-RU" b="1" dirty="0" smtClean="0"/>
              <a:t> </a:t>
            </a:r>
            <a:r>
              <a:rPr lang="ru-RU" i="1" dirty="0" smtClean="0"/>
              <a:t>оценить</a:t>
            </a:r>
            <a:r>
              <a:rPr lang="ru-RU" dirty="0" smtClean="0"/>
              <a:t> как хорошие или плохие; </a:t>
            </a:r>
            <a:endParaRPr lang="ru-RU" b="1" dirty="0" smtClean="0"/>
          </a:p>
          <a:p>
            <a:pPr lvl="0" hangingPunct="0"/>
            <a:r>
              <a:rPr lang="ru-RU" i="1" dirty="0" smtClean="0"/>
              <a:t>называть и объяснять</a:t>
            </a:r>
            <a:r>
              <a:rPr lang="ru-RU" dirty="0" smtClean="0"/>
              <a:t> свои чувства и ощущения от созерцаемых произведений искусства, объяснять своё отношение к поступкам с позиции общечеловеческих нравственных ценностей,</a:t>
            </a:r>
            <a:endParaRPr lang="ru-RU" b="1" dirty="0" smtClean="0"/>
          </a:p>
          <a:p>
            <a:pPr lvl="0" hangingPunct="0"/>
            <a:r>
              <a:rPr lang="ru-RU" i="1" dirty="0" smtClean="0"/>
              <a:t>совершенствовать</a:t>
            </a:r>
            <a:r>
              <a:rPr lang="ru-RU" dirty="0" smtClean="0"/>
              <a:t>  коммуникативные способности и умение  работать в коллективе.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62056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Планируемые результаты освоения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988840"/>
            <a:ext cx="7772400" cy="40309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М</a:t>
            </a:r>
            <a:r>
              <a:rPr lang="ru-RU" b="1" dirty="0" err="1" smtClean="0"/>
              <a:t>етапредметными</a:t>
            </a:r>
            <a:r>
              <a:rPr lang="ru-RU" b="1" dirty="0" smtClean="0"/>
              <a:t>  результатами</a:t>
            </a:r>
            <a:r>
              <a:rPr lang="ru-RU" dirty="0" smtClean="0"/>
              <a:t> изучения курса «Чудеса оригами» во 2-м классе является формирование следующих универсальных учебных действий (УУД). </a:t>
            </a:r>
          </a:p>
          <a:p>
            <a:pPr hangingPunct="0">
              <a:buNone/>
            </a:pPr>
            <a:r>
              <a:rPr lang="ru-RU" i="1" dirty="0" smtClean="0"/>
              <a:t>      Регулятивные УУД</a:t>
            </a:r>
            <a:r>
              <a:rPr lang="ru-RU" dirty="0" smtClean="0"/>
              <a:t>:</a:t>
            </a:r>
            <a:endParaRPr lang="ru-RU" b="1" dirty="0" smtClean="0"/>
          </a:p>
          <a:p>
            <a:pPr lvl="0" hangingPunct="0"/>
            <a:r>
              <a:rPr lang="ru-RU" dirty="0" smtClean="0"/>
              <a:t>определять и формулироват</a:t>
            </a:r>
            <a:r>
              <a:rPr lang="ru-RU" i="1" dirty="0" smtClean="0"/>
              <a:t>ь</a:t>
            </a:r>
            <a:r>
              <a:rPr lang="ru-RU" dirty="0" smtClean="0"/>
              <a:t> цель деятельности на уроке с помощью учителя; </a:t>
            </a:r>
            <a:endParaRPr lang="ru-RU" b="1" dirty="0" smtClean="0"/>
          </a:p>
          <a:p>
            <a:pPr lvl="0"/>
            <a:r>
              <a:rPr lang="ru-RU" dirty="0" smtClean="0"/>
              <a:t>проговаривать последовательность действий на уроке; </a:t>
            </a:r>
            <a:endParaRPr lang="ru-RU" b="1" dirty="0" smtClean="0"/>
          </a:p>
          <a:p>
            <a:pPr lvl="0" hangingPunct="0"/>
            <a:r>
              <a:rPr lang="ru-RU" dirty="0" smtClean="0"/>
              <a:t>с помощью учителя объяснять выбор наиболее подходящих для выполнения задания материалов и инструментов;</a:t>
            </a:r>
            <a:endParaRPr lang="ru-RU" b="1" dirty="0" smtClean="0"/>
          </a:p>
          <a:p>
            <a:pPr lvl="0" hangingPunct="0"/>
            <a:r>
              <a:rPr lang="ru-RU" dirty="0" smtClean="0"/>
              <a:t>учиться готовить рабочее место и выполнять</a:t>
            </a:r>
            <a:r>
              <a:rPr lang="ru-RU" i="1" dirty="0" smtClean="0"/>
              <a:t> </a:t>
            </a:r>
            <a:r>
              <a:rPr lang="ru-RU" dirty="0" smtClean="0"/>
              <a:t>практическую работу по предложенному учителем плану с опорой на образцы, рисунки, схемы;</a:t>
            </a:r>
            <a:endParaRPr lang="ru-RU" b="1" dirty="0" smtClean="0"/>
          </a:p>
          <a:p>
            <a:pPr lvl="0" hangingPunct="0"/>
            <a:r>
              <a:rPr lang="ru-RU" dirty="0" smtClean="0"/>
              <a:t>выполнять контроль точности разметки деталей с помощью шаблона.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62056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Планируемые результаты освоения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988840"/>
            <a:ext cx="7772400" cy="4030960"/>
          </a:xfrm>
        </p:spPr>
        <p:txBody>
          <a:bodyPr>
            <a:normAutofit fontScale="85000" lnSpcReduction="20000"/>
          </a:bodyPr>
          <a:lstStyle/>
          <a:p>
            <a:pPr hangingPunct="0">
              <a:buNone/>
            </a:pPr>
            <a:r>
              <a:rPr lang="ru-RU" i="1" dirty="0" smtClean="0"/>
              <a:t>     Познавательные УУД</a:t>
            </a:r>
            <a:r>
              <a:rPr lang="ru-RU" dirty="0" smtClean="0"/>
              <a:t>:</a:t>
            </a:r>
            <a:endParaRPr lang="ru-RU" b="1" dirty="0" smtClean="0"/>
          </a:p>
          <a:p>
            <a:pPr lvl="0" hangingPunct="0"/>
            <a:r>
              <a:rPr lang="ru-RU" dirty="0" smtClean="0"/>
              <a:t>ориентироваться в своей системе знаний: </a:t>
            </a:r>
            <a:r>
              <a:rPr lang="ru-RU" i="1" dirty="0" smtClean="0"/>
              <a:t>отличать</a:t>
            </a:r>
            <a:r>
              <a:rPr lang="ru-RU" dirty="0" smtClean="0"/>
              <a:t> новое от уже известного с помощью учителя; </a:t>
            </a:r>
            <a:endParaRPr lang="ru-RU" b="1" dirty="0" smtClean="0"/>
          </a:p>
          <a:p>
            <a:pPr lvl="0" hangingPunct="0"/>
            <a:r>
              <a:rPr lang="ru-RU" dirty="0" smtClean="0"/>
              <a:t>добывать новые знания:</a:t>
            </a:r>
            <a:r>
              <a:rPr lang="ru-RU" i="1" dirty="0" smtClean="0"/>
              <a:t> находить</a:t>
            </a:r>
            <a:r>
              <a:rPr lang="ru-RU" dirty="0" smtClean="0"/>
              <a:t> </a:t>
            </a:r>
            <a:r>
              <a:rPr lang="ru-RU" i="1" dirty="0" smtClean="0"/>
              <a:t>ответы</a:t>
            </a:r>
            <a:r>
              <a:rPr lang="ru-RU" dirty="0" smtClean="0"/>
              <a:t> на вопросы, используя учебник, свой жизненный опыт и информацию, полученную на уроке; пользоваться памятками, схемами; </a:t>
            </a:r>
            <a:endParaRPr lang="ru-RU" b="1" dirty="0" smtClean="0"/>
          </a:p>
          <a:p>
            <a:pPr lvl="0" hangingPunct="0"/>
            <a:r>
              <a:rPr lang="ru-RU" dirty="0" smtClean="0"/>
              <a:t>перерабатывать полученную информацию:</a:t>
            </a:r>
            <a:r>
              <a:rPr lang="ru-RU" i="1" dirty="0" smtClean="0"/>
              <a:t> делать выводы</a:t>
            </a:r>
            <a:r>
              <a:rPr lang="ru-RU" dirty="0" smtClean="0"/>
              <a:t> в результате совместной работы всего класса;</a:t>
            </a:r>
            <a:endParaRPr lang="ru-RU" b="1" dirty="0" smtClean="0"/>
          </a:p>
          <a:p>
            <a:pPr lvl="0" hangingPunct="0"/>
            <a:r>
              <a:rPr lang="ru-RU" dirty="0" smtClean="0"/>
              <a:t>перерабатывать полученную информацию: </a:t>
            </a:r>
            <a:r>
              <a:rPr lang="ru-RU" i="1" dirty="0" smtClean="0"/>
              <a:t>сравнивать</a:t>
            </a:r>
            <a:r>
              <a:rPr lang="ru-RU" dirty="0" smtClean="0"/>
              <a:t> и </a:t>
            </a:r>
            <a:r>
              <a:rPr lang="ru-RU" i="1" dirty="0" smtClean="0"/>
              <a:t>группировать</a:t>
            </a:r>
            <a:r>
              <a:rPr lang="ru-RU" dirty="0" smtClean="0"/>
              <a:t> предметы и их образы;</a:t>
            </a:r>
            <a:endParaRPr lang="ru-RU" b="1" dirty="0" smtClean="0"/>
          </a:p>
          <a:p>
            <a:pPr lvl="0" hangingPunct="0"/>
            <a:r>
              <a:rPr lang="ru-RU" dirty="0" smtClean="0"/>
              <a:t>преобразовывать информацию из одной формы в другую – изделия, художественные образы.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</TotalTime>
  <Words>1202</Words>
  <Application>Microsoft Office PowerPoint</Application>
  <PresentationFormat>Экран (4:3)</PresentationFormat>
  <Paragraphs>172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Справедливость</vt:lpstr>
      <vt:lpstr>Программа  внеурочной деятельности «Чудеса оригами»    </vt:lpstr>
      <vt:lpstr>Актуальность программы:</vt:lpstr>
      <vt:lpstr>Практическая значимость</vt:lpstr>
      <vt:lpstr>Вид программы:</vt:lpstr>
      <vt:lpstr>Цель программы:</vt:lpstr>
      <vt:lpstr>Задачи программы:</vt:lpstr>
      <vt:lpstr>Планируемые результаты освоения программы </vt:lpstr>
      <vt:lpstr>Планируемые результаты освоения программы </vt:lpstr>
      <vt:lpstr>Планируемые результаты освоения программы </vt:lpstr>
      <vt:lpstr>Планируемые результаты освоения программы </vt:lpstr>
      <vt:lpstr>Предметными результатами изучения курса  </vt:lpstr>
      <vt:lpstr>Предметными результатами изучения курса  </vt:lpstr>
      <vt:lpstr>Программа нацелена на достижение </vt:lpstr>
      <vt:lpstr>Формы подведения итогов  реализации</vt:lpstr>
      <vt:lpstr>Учебно-тематический план </vt:lpstr>
      <vt:lpstr>Оценка результатов освоения программы </vt:lpstr>
      <vt:lpstr>Оценка результатов освоения программы </vt:lpstr>
      <vt:lpstr>Материально-техническое обеспечение образовательного процесса </vt:lpstr>
      <vt:lpstr>Список литературы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 внеурочной деятельности «Чудеса оригами»</dc:title>
  <dc:creator>User</dc:creator>
  <cp:lastModifiedBy>Перегонцева Наталья Николаевна</cp:lastModifiedBy>
  <cp:revision>10</cp:revision>
  <dcterms:created xsi:type="dcterms:W3CDTF">2012-11-04T18:58:51Z</dcterms:created>
  <dcterms:modified xsi:type="dcterms:W3CDTF">2012-11-06T01:54:27Z</dcterms:modified>
</cp:coreProperties>
</file>