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80" r:id="rId9"/>
    <p:sldId id="281" r:id="rId10"/>
    <p:sldId id="282" r:id="rId11"/>
    <p:sldId id="283" r:id="rId12"/>
    <p:sldId id="284" r:id="rId13"/>
    <p:sldId id="285" r:id="rId14"/>
    <p:sldId id="287" r:id="rId15"/>
    <p:sldId id="288" r:id="rId16"/>
    <p:sldId id="289" r:id="rId17"/>
    <p:sldId id="290" r:id="rId18"/>
    <p:sldId id="291" r:id="rId19"/>
    <p:sldId id="292" r:id="rId20"/>
    <p:sldId id="257" r:id="rId21"/>
    <p:sldId id="272" r:id="rId22"/>
    <p:sldId id="271" r:id="rId2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78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95A6B-E075-4E26-BD0F-20A877CA5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72A29-7F21-4291-B791-F0B9EF1A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E84F3-EF60-4336-8C53-32FD10FF3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8AB30-7FCB-4181-AA85-340C6902F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676400" y="19812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676400" y="41148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8E309-5C00-4C7B-94C6-501E8C2D0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F94DC-49DF-43E1-9CBE-8454B4335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57800" y="41148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822F7-CD5F-41CF-A762-C38D83D65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57800" y="41148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459CA-F69C-4CBB-B9F0-82403C9F74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676400" y="19812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676400" y="41148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257800" y="41148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EF04A-8C87-4DAE-9DD7-1F51C0452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676400" y="457200"/>
            <a:ext cx="7010400" cy="5638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C8A8-A1B5-4ED2-9DDD-9F4773027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33D2A-F126-4DFC-84C7-FA70C6CF96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739C9-C705-43D3-B22D-DBD62A9D5D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14A1F-9092-41AE-98DF-4412A5370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735DD-9D8F-45BF-A19C-75FA4BD78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3C14A-54E7-45C9-B9A7-C078F0D82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B1640-40E1-4A42-9C28-B752B2ADE9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3A51F-5E05-48E6-A5FE-55D3A10CE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843F0-FB2C-4BFC-8318-956E30F74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EADAF41-2878-4123-8F83-64E4AE3090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8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90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91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92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93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94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95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96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97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019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0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  <p:sldLayoutId id="2147483838" r:id="rId17"/>
    <p:sldLayoutId id="2147483839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gif"/><Relationship Id="rId4" Type="http://schemas.openxmlformats.org/officeDocument/2006/relationships/image" Target="../media/image3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&#1050;&#1083;&#1072;&#1089;&#1089;&#1085;&#1099;&#1081;%20&#1095;&#1072;&#1089;%20&#1057;&#1080;&#1084;&#1074;&#1086;&#1083;&#1080;&#1082;&#1072;%20&#1056;&#1086;&#1089;&#1089;&#1080;&#1080;\&#1075;&#1080;&#1084;&#1085;%20&#1056;&#1086;&#1089;&#1089;&#1080;&#1080;.mp3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3500438"/>
            <a:ext cx="5867400" cy="1854200"/>
          </a:xfrm>
          <a:solidFill>
            <a:schemeClr val="hlink"/>
          </a:solidFill>
          <a:ln>
            <a:solidFill>
              <a:schemeClr val="folHlink"/>
            </a:solidFill>
          </a:ln>
        </p:spPr>
        <p:txBody>
          <a:bodyPr/>
          <a:lstStyle/>
          <a:p>
            <a:pPr eaLnBrk="1" hangingPunct="1"/>
            <a:r>
              <a:rPr lang="ru-RU" sz="7200" smtClean="0">
                <a:solidFill>
                  <a:srgbClr val="FF0000"/>
                </a:solidFill>
              </a:rPr>
              <a:t>День России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8938" y="5143500"/>
            <a:ext cx="5791200" cy="1447800"/>
          </a:xfrm>
        </p:spPr>
        <p:txBody>
          <a:bodyPr/>
          <a:lstStyle/>
          <a:p>
            <a:pPr eaLnBrk="1" hangingPunct="1"/>
            <a:r>
              <a:rPr lang="ru-RU" sz="6600" smtClean="0"/>
              <a:t>12 июня</a:t>
            </a:r>
          </a:p>
        </p:txBody>
      </p:sp>
      <p:pic>
        <p:nvPicPr>
          <p:cNvPr id="3076" name="Picture 4" descr="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724400"/>
            <a:ext cx="2376488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063"/>
            <a:ext cx="3857625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3dflagsdotcom_russi_2fawm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3" y="0"/>
            <a:ext cx="3857625" cy="296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WordArt 2"/>
          <p:cNvSpPr>
            <a:spLocks noChangeArrowheads="1" noChangeShapeType="1" noTextEdit="1"/>
          </p:cNvSpPr>
          <p:nvPr/>
        </p:nvSpPr>
        <p:spPr bwMode="auto">
          <a:xfrm>
            <a:off x="1676400" y="457200"/>
            <a:ext cx="7010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Красная площадь.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1042988" y="4724400"/>
            <a:ext cx="7273925" cy="17287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</a:rPr>
              <a:t>          </a:t>
            </a:r>
            <a:r>
              <a:rPr lang="ru-RU" sz="1800" smtClean="0">
                <a:latin typeface="Times New Roman" pitchFamily="18" charset="0"/>
              </a:rPr>
              <a:t>Красная площадь, как символ единства России, героизма российского народа, боевой и трудовой славы многих наших соотечественников, а также как место многочисленных исторических и судьбоносных событий является гордостью каждого и олицетворяет величие России. Красная площадь – символ центра страны, ее средоточие.</a:t>
            </a:r>
          </a:p>
        </p:txBody>
      </p:sp>
      <p:pic>
        <p:nvPicPr>
          <p:cNvPr id="110596" name="Picture 4" descr="красная площадь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717675"/>
            <a:ext cx="4068763" cy="2789238"/>
          </a:xfrm>
          <a:noFill/>
        </p:spPr>
      </p:pic>
      <p:pic>
        <p:nvPicPr>
          <p:cNvPr id="110597" name="Picture 5" descr="лобное место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32363" y="1739900"/>
            <a:ext cx="3925887" cy="299402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WordArt 2"/>
          <p:cNvSpPr>
            <a:spLocks noChangeArrowheads="1" noChangeShapeType="1" noTextEdit="1"/>
          </p:cNvSpPr>
          <p:nvPr/>
        </p:nvSpPr>
        <p:spPr bwMode="auto">
          <a:xfrm>
            <a:off x="2051050" y="549275"/>
            <a:ext cx="6824663" cy="1036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Кремль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3500438"/>
            <a:ext cx="4056062" cy="15128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    Кремль является символом высшего руководства России.</a:t>
            </a:r>
          </a:p>
        </p:txBody>
      </p:sp>
      <p:pic>
        <p:nvPicPr>
          <p:cNvPr id="111620" name="Picture 4" descr="677kpf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1700213"/>
            <a:ext cx="3917950" cy="51466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WordArt 2"/>
          <p:cNvSpPr>
            <a:spLocks noChangeArrowheads="1" noChangeShapeType="1" noTextEdit="1"/>
          </p:cNvSpPr>
          <p:nvPr/>
        </p:nvSpPr>
        <p:spPr bwMode="auto">
          <a:xfrm>
            <a:off x="2195513" y="476250"/>
            <a:ext cx="6697662" cy="1366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Кремлевские куранты</a:t>
            </a: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0" y="2492375"/>
            <a:ext cx="5184775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ru-RU" sz="2800" b="1">
                <a:solidFill>
                  <a:schemeClr val="tx2"/>
                </a:solidFill>
              </a:rPr>
              <a:t>     </a:t>
            </a:r>
            <a:r>
              <a:rPr lang="ru-RU" sz="2400" b="1">
                <a:solidFill>
                  <a:schemeClr val="tx2"/>
                </a:solidFill>
                <a:latin typeface="Times New Roman" pitchFamily="18" charset="0"/>
              </a:rPr>
              <a:t>Кремлевские куранты</a:t>
            </a:r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 на Спасской башне,  давно уже стали символом не только Красной площади, но и точности, надежности и незыблемости России </a:t>
            </a:r>
          </a:p>
        </p:txBody>
      </p:sp>
      <p:pic>
        <p:nvPicPr>
          <p:cNvPr id="112644" name="Picture 4" descr="Крем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1125" y="2205038"/>
            <a:ext cx="3970338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 descr="Березки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7" name="WordArt 3"/>
          <p:cNvSpPr>
            <a:spLocks noChangeArrowheads="1" noChangeShapeType="1" noTextEdit="1"/>
          </p:cNvSpPr>
          <p:nvPr/>
        </p:nvSpPr>
        <p:spPr bwMode="auto">
          <a:xfrm>
            <a:off x="539750" y="476250"/>
            <a:ext cx="511810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Береза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4552950"/>
            <a:ext cx="5508625" cy="230505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sz="3500" smtClean="0">
                <a:solidFill>
                  <a:srgbClr val="000000"/>
                </a:solidFill>
                <a:latin typeface="Times New Roman" pitchFamily="18" charset="0"/>
              </a:rPr>
              <a:t>   </a:t>
            </a:r>
            <a:r>
              <a:rPr lang="ru-RU" sz="3500" i="1" smtClean="0">
                <a:solidFill>
                  <a:srgbClr val="000000"/>
                </a:solidFill>
                <a:latin typeface="Times New Roman" pitchFamily="18" charset="0"/>
              </a:rPr>
              <a:t>Береза всегда считалась символом России, символом ее одухотворенности, процветания и долголетия.</a:t>
            </a:r>
            <a:r>
              <a:rPr lang="ru-RU" sz="3500" smtClean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565400"/>
            <a:ext cx="4897438" cy="1584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/>
              <a:t>           </a:t>
            </a:r>
            <a:r>
              <a:rPr lang="ru-RU" sz="2400" b="1" smtClean="0">
                <a:latin typeface="Times New Roman" pitchFamily="18" charset="0"/>
              </a:rPr>
              <a:t>Матрешки –  неофициальный символ России. Символ ее загадочной для всех души.</a:t>
            </a:r>
            <a:r>
              <a:rPr lang="ru-RU" sz="1800" smtClean="0">
                <a:latin typeface="Times New Roman" pitchFamily="18" charset="0"/>
              </a:rPr>
              <a:t> </a:t>
            </a:r>
          </a:p>
        </p:txBody>
      </p:sp>
      <p:sp>
        <p:nvSpPr>
          <p:cNvPr id="115715" name="WordArt 3"/>
          <p:cNvSpPr>
            <a:spLocks noChangeArrowheads="1" noChangeShapeType="1" noTextEdit="1"/>
          </p:cNvSpPr>
          <p:nvPr/>
        </p:nvSpPr>
        <p:spPr bwMode="auto">
          <a:xfrm>
            <a:off x="2124075" y="692150"/>
            <a:ext cx="6535738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Матрешки</a:t>
            </a:r>
          </a:p>
        </p:txBody>
      </p:sp>
      <p:pic>
        <p:nvPicPr>
          <p:cNvPr id="115716" name="Picture 4" descr="Матрешки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35600" y="1989138"/>
            <a:ext cx="3709988" cy="3154362"/>
          </a:xfrm>
          <a:noFill/>
        </p:spPr>
      </p:pic>
      <p:pic>
        <p:nvPicPr>
          <p:cNvPr id="115717" name="Picture 5" descr="Матрешки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00500"/>
            <a:ext cx="4614863" cy="29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WordArt 2"/>
          <p:cNvSpPr>
            <a:spLocks noChangeArrowheads="1" noChangeShapeType="1" noTextEdit="1"/>
          </p:cNvSpPr>
          <p:nvPr/>
        </p:nvSpPr>
        <p:spPr bwMode="auto">
          <a:xfrm>
            <a:off x="2339975" y="457200"/>
            <a:ext cx="634682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Медведь.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133600"/>
            <a:ext cx="5184775" cy="49672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</a:rPr>
              <a:t>             </a:t>
            </a:r>
            <a:r>
              <a:rPr lang="ru-RU" sz="2000" b="1" smtClean="0">
                <a:latin typeface="Times New Roman" pitchFamily="18" charset="0"/>
              </a:rPr>
              <a:t>Как правило, в народном сознании медведь - величественное животное, занимающее исключительное положение среди других зверей. Во многом оно обусловлено биологическими качествами медведя, его размерами, силой, мощью, сметливостью, переходами от движений ленивых и неуклюжих - к быстрым и точным. Не случайно его изображение имеют на своих гербах многие русские города (Ярославль, Новгород и др.), а сам медведь является неофициальным символом России и русского народа.</a:t>
            </a:r>
          </a:p>
        </p:txBody>
      </p:sp>
      <p:pic>
        <p:nvPicPr>
          <p:cNvPr id="116740" name="Picture 4" descr="Медведь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333375"/>
            <a:ext cx="2006600" cy="1728788"/>
          </a:xfrm>
          <a:noFill/>
        </p:spPr>
      </p:pic>
      <p:pic>
        <p:nvPicPr>
          <p:cNvPr id="116741" name="Picture 5" descr="Медведь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940425" y="2538413"/>
            <a:ext cx="2873375" cy="431958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420938"/>
            <a:ext cx="4535487" cy="381635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000" b="1" smtClean="0"/>
              <a:t>     </a:t>
            </a:r>
            <a:r>
              <a:rPr lang="ru-RU" sz="2000" b="1" smtClean="0">
                <a:latin typeface="Times New Roman" pitchFamily="18" charset="0"/>
              </a:rPr>
              <a:t>О тройке поэты слагали стихи, народ сочинял частушки, художники увековечили ее в живописи и лаковой миниатюре, ваятели - в скульптуре. Тройка</a:t>
            </a:r>
            <a:r>
              <a:rPr lang="ru-RU" sz="2000" smtClean="0">
                <a:latin typeface="Times New Roman" pitchFamily="18" charset="0"/>
              </a:rPr>
              <a:t> </a:t>
            </a:r>
            <a:r>
              <a:rPr lang="ru-RU" sz="2000" b="1" smtClean="0">
                <a:latin typeface="Times New Roman" pitchFamily="18" charset="0"/>
              </a:rPr>
              <a:t> превратилась в достойный символ России, олицетворяющий русскую удалую и загадочную душу. Тройка - символ русского народа и его культуры с ее безудержной удалью и пронзительной лиричностью.</a:t>
            </a:r>
            <a:r>
              <a:rPr lang="ru-RU" sz="2000" smtClean="0">
                <a:latin typeface="Times New Roman" pitchFamily="18" charset="0"/>
              </a:rPr>
              <a:t> </a:t>
            </a:r>
          </a:p>
        </p:txBody>
      </p:sp>
      <p:pic>
        <p:nvPicPr>
          <p:cNvPr id="117763" name="Picture 3" descr="Матрешки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19700" y="2843213"/>
            <a:ext cx="3892550" cy="3729037"/>
          </a:xfrm>
          <a:noFill/>
        </p:spPr>
      </p:pic>
      <p:sp>
        <p:nvSpPr>
          <p:cNvPr id="117764" name="WordArt 4"/>
          <p:cNvSpPr>
            <a:spLocks noChangeArrowheads="1" noChangeShapeType="1" noTextEdit="1"/>
          </p:cNvSpPr>
          <p:nvPr/>
        </p:nvSpPr>
        <p:spPr bwMode="auto">
          <a:xfrm>
            <a:off x="2124075" y="938213"/>
            <a:ext cx="6005513" cy="1338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Тройка.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WordArt 2"/>
          <p:cNvSpPr>
            <a:spLocks noChangeArrowheads="1" noChangeShapeType="1" noTextEdit="1"/>
          </p:cNvSpPr>
          <p:nvPr/>
        </p:nvSpPr>
        <p:spPr bwMode="auto">
          <a:xfrm>
            <a:off x="1676400" y="457200"/>
            <a:ext cx="7010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Самовар.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989138"/>
            <a:ext cx="4464050" cy="446405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000" smtClean="0"/>
              <a:t>           </a:t>
            </a:r>
            <a:r>
              <a:rPr lang="ru-RU" sz="2400" smtClean="0">
                <a:latin typeface="Times New Roman" pitchFamily="18" charset="0"/>
              </a:rPr>
              <a:t>Тульский самовар с жемчужником на тулове, с фигурной ручкой -веткой является символом русского гостеприимства.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</a:rPr>
              <a:t>         Самовар олицетворял бытовые стороны русского образа жизни </a:t>
            </a:r>
          </a:p>
        </p:txBody>
      </p:sp>
      <p:pic>
        <p:nvPicPr>
          <p:cNvPr id="118788" name="Picture 4" descr="Самовар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72125" y="1884363"/>
            <a:ext cx="3571875" cy="47752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WordArt 2"/>
          <p:cNvSpPr>
            <a:spLocks noChangeArrowheads="1" noChangeShapeType="1" noTextEdit="1"/>
          </p:cNvSpPr>
          <p:nvPr/>
        </p:nvSpPr>
        <p:spPr bwMode="auto">
          <a:xfrm>
            <a:off x="1676400" y="457200"/>
            <a:ext cx="7010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Балалайка.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31913" y="4292600"/>
            <a:ext cx="3695700" cy="18002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/>
              <a:t>        </a:t>
            </a:r>
            <a:r>
              <a:rPr lang="ru-RU" sz="2000" b="1" smtClean="0">
                <a:latin typeface="Times New Roman" pitchFamily="18" charset="0"/>
              </a:rPr>
              <a:t>Балалайка — это один из инструментов, ставших (наряду с гармонью и, в меньшей степени, жалейкой) музыкальным символом русского народа.</a:t>
            </a:r>
          </a:p>
        </p:txBody>
      </p:sp>
      <p:pic>
        <p:nvPicPr>
          <p:cNvPr id="119812" name="Picture 4" descr="Балалайка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80063" y="1881188"/>
            <a:ext cx="3575050" cy="4976812"/>
          </a:xfrm>
          <a:noFill/>
        </p:spPr>
      </p:pic>
      <p:pic>
        <p:nvPicPr>
          <p:cNvPr id="119813" name="Picture 5" descr="Балалай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886900">
            <a:off x="-311943" y="2332831"/>
            <a:ext cx="2736850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4" name="Picture 6" descr="Балалайка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38" y="1879600"/>
            <a:ext cx="22193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 descr="Гляжу в озера си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 descr="1 слай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79" name="Picture 3" descr="3dflagsdotcom_russi_2fawm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404813"/>
            <a:ext cx="1838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0" name="Picture 4" descr="rusgerb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628775"/>
            <a:ext cx="123825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1" name="WordArt 5"/>
          <p:cNvSpPr>
            <a:spLocks noChangeArrowheads="1" noChangeShapeType="1" noTextEdit="1"/>
          </p:cNvSpPr>
          <p:nvPr/>
        </p:nvSpPr>
        <p:spPr bwMode="auto">
          <a:xfrm>
            <a:off x="1187450" y="549275"/>
            <a:ext cx="5832475" cy="1938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pc="72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Национальные символы </a:t>
            </a:r>
          </a:p>
          <a:p>
            <a:r>
              <a:rPr lang="ru-RU" sz="3600" kern="10" spc="72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России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39713"/>
            <a:ext cx="4908550" cy="3260725"/>
          </a:xfrm>
          <a:noFill/>
        </p:spPr>
      </p:pic>
      <p:pic>
        <p:nvPicPr>
          <p:cNvPr id="22531" name="Picture 19" descr="MF029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388" y="3573463"/>
            <a:ext cx="4032250" cy="3024187"/>
          </a:xfrm>
          <a:noFill/>
        </p:spPr>
      </p:pic>
      <p:pic>
        <p:nvPicPr>
          <p:cNvPr id="22532" name="Picture 22" descr="Изображение 25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286250" y="3214688"/>
            <a:ext cx="4584700" cy="3438525"/>
          </a:xfrm>
          <a:noFill/>
        </p:spPr>
      </p:pic>
      <p:pic>
        <p:nvPicPr>
          <p:cNvPr id="22533" name="Picture 25" descr="Изображение 2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0" y="3214688"/>
            <a:ext cx="458470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68007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2875" y="3667125"/>
            <a:ext cx="4786313" cy="3190875"/>
          </a:xfrm>
          <a:noFill/>
        </p:spPr>
      </p:pic>
      <p:pic>
        <p:nvPicPr>
          <p:cNvPr id="23555" name="Picture 6" descr="00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29250" y="404813"/>
            <a:ext cx="3063875" cy="3621087"/>
          </a:xfrm>
          <a:noFill/>
        </p:spPr>
      </p:pic>
      <p:pic>
        <p:nvPicPr>
          <p:cNvPr id="23556" name="Picture 9" descr="006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364163" y="4130675"/>
            <a:ext cx="2727325" cy="2727325"/>
          </a:xfrm>
          <a:noFill/>
        </p:spPr>
      </p:pic>
      <p:pic>
        <p:nvPicPr>
          <p:cNvPr id="23557" name="Picture 12" descr="3dflagsdotcom_russi_2fawm[1]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14313" y="214313"/>
            <a:ext cx="4786312" cy="32480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4" descr="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85750"/>
            <a:ext cx="326072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6" descr="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549275"/>
            <a:ext cx="3024188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7"/>
          <p:cNvSpPr>
            <a:spLocks noChangeArrowheads="1"/>
          </p:cNvSpPr>
          <p:nvPr/>
        </p:nvSpPr>
        <p:spPr bwMode="auto">
          <a:xfrm>
            <a:off x="214313" y="4357688"/>
            <a:ext cx="5867400" cy="1854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7200" dirty="0">
                <a:solidFill>
                  <a:srgbClr val="FF0000"/>
                </a:solidFill>
              </a:rPr>
              <a:t>День России</a:t>
            </a:r>
          </a:p>
        </p:txBody>
      </p:sp>
      <p:pic>
        <p:nvPicPr>
          <p:cNvPr id="44037" name="Picture 12" descr="3dflagsdotcom_russi_2fawm[1]"/>
          <p:cNvPicPr>
            <a:picLocks noGrp="1" noChangeAspect="1" noChangeArrowheads="1" noCrop="1"/>
          </p:cNvPicPr>
          <p:nvPr>
            <p:ph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940425" y="2708275"/>
            <a:ext cx="2238375" cy="15192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WordArt 2"/>
          <p:cNvSpPr>
            <a:spLocks noChangeArrowheads="1" noChangeShapeType="1" noTextEdit="1"/>
          </p:cNvSpPr>
          <p:nvPr/>
        </p:nvSpPr>
        <p:spPr bwMode="auto">
          <a:xfrm>
            <a:off x="1619250" y="1052513"/>
            <a:ext cx="72009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Москва-столица России</a:t>
            </a:r>
          </a:p>
        </p:txBody>
      </p:sp>
      <p:pic>
        <p:nvPicPr>
          <p:cNvPr id="102404" name="Picture 4" descr="Моск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08275"/>
            <a:ext cx="91440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WordArt 3"/>
          <p:cNvSpPr>
            <a:spLocks noChangeArrowheads="1" noChangeShapeType="1" noTextEdit="1"/>
          </p:cNvSpPr>
          <p:nvPr/>
        </p:nvSpPr>
        <p:spPr bwMode="auto">
          <a:xfrm>
            <a:off x="1835150" y="765175"/>
            <a:ext cx="648811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Президент России</a:t>
            </a:r>
          </a:p>
        </p:txBody>
      </p:sp>
      <p:pic>
        <p:nvPicPr>
          <p:cNvPr id="6147" name="Picture 11" descr="Портрет Пут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714500"/>
            <a:ext cx="33337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Прямоугольник 10"/>
          <p:cNvSpPr>
            <a:spLocks noChangeArrowheads="1"/>
          </p:cNvSpPr>
          <p:nvPr/>
        </p:nvSpPr>
        <p:spPr bwMode="auto">
          <a:xfrm>
            <a:off x="0" y="2357438"/>
            <a:ext cx="4071938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/>
              <a:t>В.В. Путин</a:t>
            </a:r>
            <a:r>
              <a:rPr lang="ru-RU" sz="8800"/>
              <a:t/>
            </a:r>
            <a:br>
              <a:rPr lang="ru-RU" sz="8800"/>
            </a:br>
            <a:endParaRPr lang="ru-RU" sz="8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p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2997200"/>
            <a:ext cx="2573338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1" name="WordArt 3"/>
          <p:cNvSpPr>
            <a:spLocks noChangeArrowheads="1" noChangeShapeType="1" noTextEdit="1"/>
          </p:cNvSpPr>
          <p:nvPr/>
        </p:nvSpPr>
        <p:spPr bwMode="auto">
          <a:xfrm>
            <a:off x="1042988" y="692150"/>
            <a:ext cx="7561262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Конституция </a:t>
            </a:r>
          </a:p>
          <a:p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Российской Федерации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924175"/>
            <a:ext cx="5688012" cy="3384550"/>
          </a:xfrm>
          <a:solidFill>
            <a:schemeClr val="hlink"/>
          </a:solidFill>
        </p:spPr>
        <p:txBody>
          <a:bodyPr/>
          <a:lstStyle/>
          <a:p>
            <a:pPr algn="ctr" eaLnBrk="1" hangingPunct="1"/>
            <a:r>
              <a:rPr lang="ru-RU" sz="3200" b="1" smtClean="0">
                <a:solidFill>
                  <a:schemeClr val="bg1"/>
                </a:solidFill>
                <a:latin typeface="Times New Roman" pitchFamily="18" charset="0"/>
              </a:rPr>
              <a:t>      </a:t>
            </a:r>
            <a:r>
              <a:rPr lang="ru-RU" sz="3600" b="1" smtClean="0">
                <a:solidFill>
                  <a:schemeClr val="bg1"/>
                </a:solidFill>
                <a:latin typeface="Times New Roman" pitchFamily="18" charset="0"/>
              </a:rPr>
              <a:t>Конституция является основным законом Российской Федерации.</a:t>
            </a:r>
            <a:r>
              <a:rPr lang="ru-RU" sz="3200" b="1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WordArt 2"/>
          <p:cNvSpPr>
            <a:spLocks noChangeArrowheads="1" noChangeShapeType="1" noTextEdit="1"/>
          </p:cNvSpPr>
          <p:nvPr/>
        </p:nvSpPr>
        <p:spPr bwMode="auto">
          <a:xfrm>
            <a:off x="3419475" y="549275"/>
            <a:ext cx="324167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Герб</a:t>
            </a:r>
          </a:p>
        </p:txBody>
      </p:sp>
      <p:pic>
        <p:nvPicPr>
          <p:cNvPr id="105475" name="Picture 3" descr="rusgerb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1785938"/>
            <a:ext cx="3057525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гимн Росси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" y="62865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audio>
              <p:cMediaNode numSld="3"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2124075" y="692150"/>
            <a:ext cx="3173413" cy="57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Гимн</a:t>
            </a: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5003800" y="0"/>
            <a:ext cx="4140200" cy="668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400" dirty="0">
                <a:latin typeface="Tahoma" pitchFamily="34" charset="0"/>
              </a:rPr>
              <a:t/>
            </a:r>
            <a:br>
              <a:rPr lang="ru-RU" sz="1400" dirty="0">
                <a:latin typeface="Tahoma" pitchFamily="34" charset="0"/>
              </a:rPr>
            </a:br>
            <a:r>
              <a:rPr lang="ru-RU" sz="1400" b="1" dirty="0">
                <a:latin typeface="Times New Roman" pitchFamily="18" charset="0"/>
              </a:rPr>
              <a:t>1-й куплет:</a:t>
            </a:r>
            <a:r>
              <a:rPr lang="ru-RU" sz="1400" dirty="0">
                <a:latin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Россия - священная наша держава,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Россия - любимая наша страна.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Могучая воля, великая слава -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Твое достоянье на все времена!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b="1" dirty="0">
                <a:latin typeface="Times New Roman" pitchFamily="18" charset="0"/>
              </a:rPr>
              <a:t>Припев:</a:t>
            </a:r>
            <a:r>
              <a:rPr lang="ru-RU" sz="1400" dirty="0">
                <a:latin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Славься, Отечество наше свободное, 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Братских народов союз вековой, 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Предками данная мудрость народная! 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Славься, страна! Мы гордимся тобой!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b="1" dirty="0">
                <a:latin typeface="Times New Roman" pitchFamily="18" charset="0"/>
              </a:rPr>
              <a:t>2-й куплет:</a:t>
            </a:r>
            <a:r>
              <a:rPr lang="ru-RU" sz="1400" dirty="0">
                <a:latin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От южных морей до полярного края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Раскинулись наши леса и поля.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Одна ты на свете! Одна ты такая -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Хранимая Богом родная земля!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b="1" dirty="0">
                <a:latin typeface="Times New Roman" pitchFamily="18" charset="0"/>
              </a:rPr>
              <a:t>Припев:</a:t>
            </a:r>
            <a:r>
              <a:rPr lang="ru-RU" sz="1400" dirty="0">
                <a:latin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Славься, Отечество наше свободное, 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Братских народов союз вековой, 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Предками данная мудрость народная! 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Славься, страна! Мы гордимся тобой!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b="1" dirty="0">
                <a:latin typeface="Times New Roman" pitchFamily="18" charset="0"/>
              </a:rPr>
              <a:t>3-й куплет</a:t>
            </a:r>
            <a:r>
              <a:rPr lang="ru-RU" sz="1400" dirty="0">
                <a:latin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Широкий простор для мечты и для жизни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Грядущие нам открывают года.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Нам силу дает наша верность Отчизне.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Так было, так есть и так будет всегда!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b="1" dirty="0">
                <a:latin typeface="Times New Roman" pitchFamily="18" charset="0"/>
              </a:rPr>
              <a:t>Припев:</a:t>
            </a:r>
            <a:r>
              <a:rPr lang="ru-RU" sz="1400" dirty="0">
                <a:latin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Славься, Отечество наше свободное, 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Братских народов союз вековой, 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Предками данная мудрость народная! </a:t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dirty="0">
                <a:latin typeface="Times New Roman" pitchFamily="18" charset="0"/>
              </a:rPr>
              <a:t>Славься, страна! Мы гордимся тобой!</a:t>
            </a:r>
            <a:r>
              <a:rPr lang="ru-RU" sz="1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331913" y="1412875"/>
            <a:ext cx="3743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b="1" dirty="0">
                <a:latin typeface="Times New Roman" pitchFamily="18" charset="0"/>
              </a:rPr>
              <a:t>Дата принятия:</a:t>
            </a:r>
            <a:r>
              <a:rPr lang="ru-RU" dirty="0">
                <a:latin typeface="Times New Roman" pitchFamily="18" charset="0"/>
              </a:rPr>
              <a:t> 07.03.2001</a:t>
            </a:r>
            <a:endParaRPr lang="ru-RU" sz="3200" dirty="0">
              <a:latin typeface="Times New Roman" pitchFamily="18" charset="0"/>
            </a:endParaRPr>
          </a:p>
        </p:txBody>
      </p:sp>
      <p:pic>
        <p:nvPicPr>
          <p:cNvPr id="9221" name="Picture 5" descr="m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565400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2243138" y="2644775"/>
            <a:ext cx="25304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музыка: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А.В.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Александров</a:t>
            </a:r>
            <a:endParaRPr lang="ru-RU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223" name="Picture 7" descr="mihalkov_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4437063"/>
            <a:ext cx="12668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2571750" y="4805363"/>
            <a:ext cx="2062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слова: </a:t>
            </a:r>
          </a:p>
          <a:p>
            <a:pPr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С.В.Михалков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Picture 2" descr="Фла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565400"/>
            <a:ext cx="8713787" cy="1727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200" b="1" smtClean="0">
                <a:latin typeface="Times New Roman" pitchFamily="18" charset="0"/>
              </a:rPr>
              <a:t>Белый цвет </a:t>
            </a:r>
            <a:r>
              <a:rPr lang="ru-RU" sz="3200" b="1" smtClean="0">
                <a:solidFill>
                  <a:schemeClr val="folHlink"/>
                </a:solidFill>
                <a:latin typeface="Times New Roman" pitchFamily="18" charset="0"/>
              </a:rPr>
              <a:t>-</a:t>
            </a:r>
            <a:r>
              <a:rPr lang="en-US" sz="3200" b="1" smtClean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ru-RU" sz="3200" b="1" smtClean="0">
                <a:solidFill>
                  <a:schemeClr val="folHlink"/>
                </a:solidFill>
                <a:latin typeface="Times New Roman" pitchFamily="18" charset="0"/>
              </a:rPr>
              <a:t>благородство, совершенство.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smtClean="0">
                <a:solidFill>
                  <a:schemeClr val="bg1"/>
                </a:solidFill>
                <a:latin typeface="Times New Roman" pitchFamily="18" charset="0"/>
              </a:rPr>
              <a:t>Синий цвет</a:t>
            </a:r>
            <a:r>
              <a:rPr lang="ru-RU" sz="3200" b="1" smtClean="0">
                <a:latin typeface="Times New Roman" pitchFamily="18" charset="0"/>
              </a:rPr>
              <a:t> </a:t>
            </a:r>
            <a:r>
              <a:rPr lang="ru-RU" sz="3200" b="1" smtClean="0">
                <a:solidFill>
                  <a:schemeClr val="folHlink"/>
                </a:solidFill>
                <a:latin typeface="Times New Roman" pitchFamily="18" charset="0"/>
              </a:rPr>
              <a:t>- это небо, верность.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</a:rPr>
              <a:t>Красный цвет</a:t>
            </a:r>
            <a:r>
              <a:rPr lang="ru-RU" sz="3200" b="1" smtClean="0">
                <a:latin typeface="Times New Roman" pitchFamily="18" charset="0"/>
              </a:rPr>
              <a:t> </a:t>
            </a:r>
            <a:r>
              <a:rPr lang="ru-RU" sz="3200" b="1" smtClean="0">
                <a:solidFill>
                  <a:schemeClr val="folHlink"/>
                </a:solidFill>
                <a:latin typeface="Times New Roman" pitchFamily="18" charset="0"/>
              </a:rPr>
              <a:t>означает отвагу, мужество и героизм.</a:t>
            </a:r>
            <a:r>
              <a:rPr lang="ru-RU" sz="3200" b="1" smtClean="0">
                <a:latin typeface="Times New Roman" pitchFamily="18" charset="0"/>
              </a:rPr>
              <a:t> </a:t>
            </a:r>
            <a:endParaRPr lang="ru-RU" sz="3200" b="1" smtClean="0">
              <a:solidFill>
                <a:schemeClr val="folHlink"/>
              </a:solidFill>
            </a:endParaRPr>
          </a:p>
        </p:txBody>
      </p:sp>
      <p:sp>
        <p:nvSpPr>
          <p:cNvPr id="108548" name="WordArt 4"/>
          <p:cNvSpPr>
            <a:spLocks noChangeArrowheads="1" noChangeShapeType="1" noTextEdit="1"/>
          </p:cNvSpPr>
          <p:nvPr/>
        </p:nvSpPr>
        <p:spPr bwMode="auto">
          <a:xfrm>
            <a:off x="468313" y="549275"/>
            <a:ext cx="8137525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pc="72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Цвета российского флага означают: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420938"/>
            <a:ext cx="8569325" cy="382428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          </a:t>
            </a:r>
            <a:r>
              <a:rPr lang="ru-RU" sz="3200" b="1" dirty="0" smtClean="0"/>
              <a:t>Помимо традиционных символов в виде герба, флага и гимна, каждая страна имеет и ряд других национальных символов, которые обозначают специфические для каждой страны историю, культуру и быт.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200" b="1" dirty="0" smtClean="0"/>
              <a:t>          Россия также имеет свои неофициальные символы.</a:t>
            </a:r>
            <a:r>
              <a:rPr lang="ru-RU" sz="3200" dirty="0" smtClean="0"/>
              <a:t> </a:t>
            </a:r>
          </a:p>
        </p:txBody>
      </p:sp>
      <p:sp>
        <p:nvSpPr>
          <p:cNvPr id="109571" name="WordArt 3"/>
          <p:cNvSpPr>
            <a:spLocks noChangeArrowheads="1" noChangeShapeType="1" noTextEdit="1"/>
          </p:cNvSpPr>
          <p:nvPr/>
        </p:nvSpPr>
        <p:spPr bwMode="auto">
          <a:xfrm>
            <a:off x="1600200" y="476250"/>
            <a:ext cx="7543800" cy="1657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pc="720" dirty="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Неофициальные </a:t>
            </a:r>
          </a:p>
          <a:p>
            <a:r>
              <a:rPr lang="ru-RU" sz="3600" kern="10" spc="720" dirty="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символы России.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273</TotalTime>
  <Words>407</Words>
  <Application>Microsoft Office PowerPoint</Application>
  <PresentationFormat>Экран (4:3)</PresentationFormat>
  <Paragraphs>46</Paragraphs>
  <Slides>22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Каскад</vt:lpstr>
      <vt:lpstr>День России</vt:lpstr>
      <vt:lpstr>Слайд 2</vt:lpstr>
      <vt:lpstr>Слайд 3</vt:lpstr>
      <vt:lpstr>Слайд 4</vt:lpstr>
      <vt:lpstr>      Конституция является основным законом Российской Федерации.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  Береза всегда считалась символом России, символом ее одухотворенности, процветания и долголетия.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России</dc:title>
  <dc:creator>1</dc:creator>
  <cp:lastModifiedBy>рябинушка</cp:lastModifiedBy>
  <cp:revision>28</cp:revision>
  <dcterms:created xsi:type="dcterms:W3CDTF">2009-06-12T18:25:27Z</dcterms:created>
  <dcterms:modified xsi:type="dcterms:W3CDTF">2015-06-11T04:50:08Z</dcterms:modified>
</cp:coreProperties>
</file>