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EF09-9367-4BBA-B5D2-F2C020D74991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5975-4FCE-4AAF-AA83-C02933C1C05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EF09-9367-4BBA-B5D2-F2C020D74991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5975-4FCE-4AAF-AA83-C02933C1C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EF09-9367-4BBA-B5D2-F2C020D74991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5975-4FCE-4AAF-AA83-C02933C1C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EF09-9367-4BBA-B5D2-F2C020D74991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5975-4FCE-4AAF-AA83-C02933C1C05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EF09-9367-4BBA-B5D2-F2C020D74991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5975-4FCE-4AAF-AA83-C02933C1C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EF09-9367-4BBA-B5D2-F2C020D74991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5975-4FCE-4AAF-AA83-C02933C1C05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EF09-9367-4BBA-B5D2-F2C020D74991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5975-4FCE-4AAF-AA83-C02933C1C05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EF09-9367-4BBA-B5D2-F2C020D74991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5975-4FCE-4AAF-AA83-C02933C1C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EF09-9367-4BBA-B5D2-F2C020D74991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5975-4FCE-4AAF-AA83-C02933C1C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EF09-9367-4BBA-B5D2-F2C020D74991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5975-4FCE-4AAF-AA83-C02933C1C0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EF09-9367-4BBA-B5D2-F2C020D74991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5975-4FCE-4AAF-AA83-C02933C1C05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95EF09-9367-4BBA-B5D2-F2C020D74991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1F5975-4FCE-4AAF-AA83-C02933C1C0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znayka.net/stihi-dlya-detej/genrih-sapgi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_________Microsoft_Word1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3284984"/>
            <a:ext cx="7118176" cy="2232248"/>
          </a:xfrm>
        </p:spPr>
        <p:txBody>
          <a:bodyPr/>
          <a:lstStyle/>
          <a:p>
            <a:pPr marL="0" indent="0" algn="ctr">
              <a:buNone/>
            </a:pPr>
            <a:r>
              <a:rPr lang="ru-RU" sz="9600" dirty="0" smtClean="0"/>
              <a:t>Слово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i="1" dirty="0"/>
              <a:t>"</a:t>
            </a:r>
            <a:r>
              <a:rPr lang="ru-RU" sz="2800" b="1" i="1" dirty="0"/>
              <a:t>В начале было </a:t>
            </a:r>
            <a:r>
              <a:rPr lang="ru-RU" sz="2800" b="1" i="1" u="sng" dirty="0"/>
              <a:t>Слово</a:t>
            </a:r>
            <a:r>
              <a:rPr lang="ru-RU" sz="2800" b="1" i="1" dirty="0"/>
              <a:t>, </a:t>
            </a:r>
            <a:endParaRPr lang="ru-RU" sz="2800" b="1" i="1" dirty="0" smtClean="0"/>
          </a:p>
          <a:p>
            <a:pPr marL="45720" indent="0">
              <a:buNone/>
            </a:pPr>
            <a:r>
              <a:rPr lang="ru-RU" sz="2800" b="1" i="1" dirty="0"/>
              <a:t> </a:t>
            </a:r>
            <a:r>
              <a:rPr lang="ru-RU" sz="2800" b="1" i="1" dirty="0" smtClean="0"/>
              <a:t>                и </a:t>
            </a:r>
            <a:r>
              <a:rPr lang="ru-RU" sz="2800" b="1" i="1" u="sng" dirty="0"/>
              <a:t>Слово</a:t>
            </a:r>
            <a:r>
              <a:rPr lang="ru-RU" sz="2800" b="1" i="1" dirty="0"/>
              <a:t> было у </a:t>
            </a:r>
            <a:r>
              <a:rPr lang="ru-RU" sz="2800" b="1" i="1" u="sng" dirty="0"/>
              <a:t>Бога,</a:t>
            </a:r>
            <a:r>
              <a:rPr lang="ru-RU" sz="2800" b="1" i="1" dirty="0"/>
              <a:t> </a:t>
            </a:r>
            <a:endParaRPr lang="ru-RU" sz="2800" b="1" i="1" dirty="0" smtClean="0"/>
          </a:p>
          <a:p>
            <a:pPr marL="45720" indent="0">
              <a:buNone/>
            </a:pPr>
            <a:r>
              <a:rPr lang="ru-RU" sz="2800" b="1" i="1" dirty="0"/>
              <a:t> </a:t>
            </a:r>
            <a:r>
              <a:rPr lang="ru-RU" sz="2800" b="1" i="1" dirty="0" smtClean="0"/>
              <a:t>       и </a:t>
            </a:r>
            <a:r>
              <a:rPr lang="ru-RU" sz="2800" b="1" i="1" u="sng" dirty="0"/>
              <a:t>Слово</a:t>
            </a:r>
            <a:r>
              <a:rPr lang="ru-RU" sz="2800" b="1" i="1" dirty="0"/>
              <a:t> было </a:t>
            </a:r>
            <a:r>
              <a:rPr lang="ru-RU" sz="2800" b="1" i="1" u="sng" dirty="0"/>
              <a:t>Бог</a:t>
            </a:r>
            <a:r>
              <a:rPr lang="ru-RU" sz="2800" b="1" i="1" dirty="0" smtClean="0"/>
              <a:t>"</a:t>
            </a:r>
            <a:r>
              <a:rPr lang="ru-RU" sz="2800" b="1" dirty="0" smtClean="0"/>
              <a:t>. </a:t>
            </a:r>
          </a:p>
          <a:p>
            <a:pPr marL="45720" indent="0">
              <a:buNone/>
            </a:pPr>
            <a:r>
              <a:rPr lang="ru-RU" dirty="0" smtClean="0"/>
              <a:t>                                     Евангелия </a:t>
            </a:r>
            <a:r>
              <a:rPr lang="ru-RU" dirty="0"/>
              <a:t>от </a:t>
            </a:r>
            <a:r>
              <a:rPr lang="ru-RU" dirty="0" smtClean="0"/>
              <a:t>Иоанна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16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5229200"/>
            <a:ext cx="7910264" cy="1080120"/>
          </a:xfrm>
        </p:spPr>
        <p:txBody>
          <a:bodyPr/>
          <a:lstStyle/>
          <a:p>
            <a:pPr algn="l"/>
            <a:r>
              <a:rPr lang="ru-RU" sz="2400" dirty="0" smtClean="0"/>
              <a:t>Вспомните, какие ещё слова различаются только ударением?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ru-RU" sz="2800" b="1" dirty="0"/>
              <a:t>В слове есть ударение</a:t>
            </a:r>
            <a:r>
              <a:rPr lang="ru-RU" sz="2800" b="1" dirty="0" smtClean="0"/>
              <a:t>.</a:t>
            </a:r>
          </a:p>
          <a:p>
            <a:r>
              <a:rPr lang="ru-RU" sz="2000" dirty="0" smtClean="0"/>
              <a:t>Оно </a:t>
            </a:r>
            <a:r>
              <a:rPr lang="ru-RU" sz="2000" dirty="0"/>
              <a:t>помогает различать слова: </a:t>
            </a:r>
            <a:r>
              <a:rPr lang="ru-RU" sz="2000" dirty="0" err="1"/>
              <a:t>зАмок</a:t>
            </a:r>
            <a:r>
              <a:rPr lang="ru-RU" sz="2000" dirty="0"/>
              <a:t> – </a:t>
            </a:r>
            <a:r>
              <a:rPr lang="ru-RU" sz="2000" dirty="0" err="1"/>
              <a:t>замОк</a:t>
            </a:r>
            <a:r>
              <a:rPr lang="ru-RU" sz="2000" dirty="0"/>
              <a:t>.</a:t>
            </a:r>
            <a:br>
              <a:rPr lang="ru-RU" sz="2000" dirty="0"/>
            </a:br>
            <a:endParaRPr lang="ru-RU" sz="2000" dirty="0"/>
          </a:p>
          <a:p>
            <a:endParaRPr lang="ru-RU" dirty="0"/>
          </a:p>
        </p:txBody>
      </p:sp>
      <p:pic>
        <p:nvPicPr>
          <p:cNvPr id="5122" name="Picture 2" descr="C:\Users\user\Desktop\1211118434_247597-neuschwan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3095625" cy="231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Desktop\56c4e806-5102-42d3-bccf-b0d83668492e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72815"/>
            <a:ext cx="2667000" cy="249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0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76864" cy="3744415"/>
          </a:xfrm>
        </p:spPr>
        <p:txBody>
          <a:bodyPr/>
          <a:lstStyle/>
          <a:p>
            <a:r>
              <a:rPr lang="ru-RU" dirty="0" smtClean="0"/>
              <a:t>Корень – главная часть слова. В нем заключен смысл слова.</a:t>
            </a:r>
          </a:p>
          <a:p>
            <a:r>
              <a:rPr lang="ru-RU" dirty="0" smtClean="0"/>
              <a:t>Приставка – часть слова перед корнем.</a:t>
            </a:r>
          </a:p>
          <a:p>
            <a:r>
              <a:rPr lang="ru-RU" dirty="0" smtClean="0"/>
              <a:t>Суффикс – часть слова после корня.</a:t>
            </a:r>
          </a:p>
          <a:p>
            <a:r>
              <a:rPr lang="ru-RU" dirty="0" smtClean="0"/>
              <a:t>Окончание – часть слова на конце, связывает слова в предложении.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1" y="548681"/>
            <a:ext cx="7381372" cy="1368152"/>
          </a:xfrm>
        </p:spPr>
        <p:txBody>
          <a:bodyPr/>
          <a:lstStyle/>
          <a:p>
            <a:r>
              <a:rPr lang="ru-RU" dirty="0" smtClean="0"/>
              <a:t>Части слова:</a:t>
            </a:r>
            <a:endParaRPr lang="ru-RU" dirty="0"/>
          </a:p>
        </p:txBody>
      </p:sp>
      <p:pic>
        <p:nvPicPr>
          <p:cNvPr id="4098" name="Picture 2" descr="C:\Users\user\Desktop\396755_html_48f248f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41168"/>
            <a:ext cx="756084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5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764704"/>
            <a:ext cx="8028384" cy="3475037"/>
          </a:xfrm>
        </p:spPr>
        <p:txBody>
          <a:bodyPr/>
          <a:lstStyle/>
          <a:p>
            <a:pPr algn="ctr"/>
            <a:r>
              <a:rPr lang="ru-RU" sz="2800" b="1" dirty="0" smtClean="0"/>
              <a:t>О словах можно узнавать из словарей:</a:t>
            </a:r>
          </a:p>
          <a:p>
            <a:pPr algn="ctr"/>
            <a:r>
              <a:rPr lang="ru-RU" dirty="0" smtClean="0"/>
              <a:t>Толковый словарь.</a:t>
            </a:r>
          </a:p>
          <a:p>
            <a:pPr algn="ctr"/>
            <a:r>
              <a:rPr lang="ru-RU" dirty="0" smtClean="0"/>
              <a:t>Орфоэпический словарь.</a:t>
            </a:r>
          </a:p>
          <a:p>
            <a:pPr algn="ctr"/>
            <a:r>
              <a:rPr lang="ru-RU" dirty="0" smtClean="0"/>
              <a:t>Орфографический словарь.</a:t>
            </a:r>
          </a:p>
          <a:p>
            <a:pPr algn="ctr"/>
            <a:r>
              <a:rPr lang="ru-RU" dirty="0" smtClean="0"/>
              <a:t>Этимологический словарь.</a:t>
            </a:r>
          </a:p>
          <a:p>
            <a:pPr algn="ctr"/>
            <a:r>
              <a:rPr lang="ru-RU" dirty="0" smtClean="0"/>
              <a:t>Словообразовательный словарь.</a:t>
            </a:r>
          </a:p>
          <a:p>
            <a:pPr algn="ctr"/>
            <a:r>
              <a:rPr lang="ru-RU" dirty="0" smtClean="0"/>
              <a:t>И другие…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18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55576" y="4372168"/>
            <a:ext cx="7550225" cy="1143000"/>
          </a:xfrm>
        </p:spPr>
        <p:txBody>
          <a:bodyPr/>
          <a:lstStyle/>
          <a:p>
            <a:pPr algn="l"/>
            <a:r>
              <a:rPr lang="ru-RU" sz="4400" dirty="0" smtClean="0"/>
              <a:t>Что же это такое </a:t>
            </a:r>
            <a:r>
              <a:rPr lang="ru-RU" sz="5400" dirty="0" smtClean="0"/>
              <a:t>слово</a:t>
            </a:r>
            <a:r>
              <a:rPr lang="ru-RU" sz="4400" dirty="0" smtClean="0"/>
              <a:t>?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22" y="731838"/>
            <a:ext cx="4693556" cy="3475037"/>
          </a:xfrm>
        </p:spPr>
      </p:pic>
    </p:spTree>
    <p:extLst>
      <p:ext uri="{BB962C8B-B14F-4D97-AF65-F5344CB8AC3E}">
        <p14:creationId xmlns:p14="http://schemas.microsoft.com/office/powerpoint/2010/main" val="246759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9" y="332656"/>
            <a:ext cx="7262192" cy="1080120"/>
          </a:xfrm>
        </p:spPr>
        <p:txBody>
          <a:bodyPr/>
          <a:lstStyle/>
          <a:p>
            <a:pPr algn="ctr"/>
            <a:r>
              <a:rPr lang="ru-RU" sz="4000" dirty="0" smtClean="0"/>
              <a:t>Слово это -</a:t>
            </a:r>
            <a:endParaRPr lang="ru-RU" sz="40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539552" y="1196752"/>
            <a:ext cx="7992888" cy="5400600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На уроке русского языка ученики много говорили о том, что такое «слово».</a:t>
            </a:r>
          </a:p>
          <a:p>
            <a:r>
              <a:rPr lang="ru-RU" sz="8000" u="sng" dirty="0" smtClean="0"/>
              <a:t>Наши выводы:</a:t>
            </a:r>
          </a:p>
          <a:p>
            <a:r>
              <a:rPr lang="ru-RU" sz="8000" dirty="0" smtClean="0"/>
              <a:t>Слово состоит из звуков. Записывается буквами.</a:t>
            </a:r>
          </a:p>
          <a:p>
            <a:r>
              <a:rPr lang="ru-RU" sz="8000" dirty="0" smtClean="0"/>
              <a:t>Слово называет всё, что есть в нашей жизни: предметы, явления, признаки, качества,  действия и т.д.</a:t>
            </a:r>
          </a:p>
          <a:p>
            <a:r>
              <a:rPr lang="ru-RU" sz="8000" dirty="0" smtClean="0"/>
              <a:t>Слово имеет лексическое значение. </a:t>
            </a:r>
          </a:p>
          <a:p>
            <a:r>
              <a:rPr lang="ru-RU" sz="8000" dirty="0" smtClean="0"/>
              <a:t>Слова </a:t>
            </a:r>
            <a:r>
              <a:rPr lang="ru-RU" sz="8000" dirty="0"/>
              <a:t>бывают однозначными и многозначными</a:t>
            </a:r>
            <a:r>
              <a:rPr lang="ru-RU" sz="8000" dirty="0" smtClean="0"/>
              <a:t>.</a:t>
            </a:r>
          </a:p>
          <a:p>
            <a:r>
              <a:rPr lang="ru-RU" sz="8000" dirty="0" smtClean="0"/>
              <a:t>Слово делится на слоги.</a:t>
            </a:r>
          </a:p>
          <a:p>
            <a:r>
              <a:rPr lang="ru-RU" sz="8000" dirty="0" smtClean="0"/>
              <a:t>Сколько в слове гласных – столько и слогов!</a:t>
            </a:r>
            <a:r>
              <a:rPr lang="ru-RU" sz="8000" dirty="0"/>
              <a:t> </a:t>
            </a:r>
            <a:endParaRPr lang="ru-RU" sz="8000" dirty="0" smtClean="0"/>
          </a:p>
          <a:p>
            <a:pPr marL="45720" indent="0">
              <a:buNone/>
            </a:pPr>
            <a:r>
              <a:rPr lang="ru-RU" sz="8000" dirty="0"/>
              <a:t> </a:t>
            </a:r>
            <a:r>
              <a:rPr lang="ru-RU" sz="8000" dirty="0" smtClean="0"/>
              <a:t>   Это </a:t>
            </a:r>
            <a:r>
              <a:rPr lang="ru-RU" sz="8000" dirty="0"/>
              <a:t>знает каждый из учеников.</a:t>
            </a:r>
            <a:endParaRPr lang="ru-RU" sz="8000" dirty="0" smtClean="0"/>
          </a:p>
          <a:p>
            <a:r>
              <a:rPr lang="ru-RU" sz="8000" dirty="0" smtClean="0"/>
              <a:t>В слове есть ударение.</a:t>
            </a:r>
          </a:p>
          <a:p>
            <a:pPr marL="45720" indent="0">
              <a:buNone/>
            </a:pPr>
            <a:r>
              <a:rPr lang="ru-RU" sz="8000" dirty="0"/>
              <a:t> </a:t>
            </a:r>
            <a:r>
              <a:rPr lang="ru-RU" sz="8000" dirty="0" smtClean="0"/>
              <a:t>  Оно помогает различать слова: </a:t>
            </a:r>
            <a:r>
              <a:rPr lang="ru-RU" sz="8000" dirty="0" err="1" smtClean="0"/>
              <a:t>зАмок</a:t>
            </a:r>
            <a:r>
              <a:rPr lang="ru-RU" sz="8000" dirty="0" smtClean="0"/>
              <a:t> – </a:t>
            </a:r>
            <a:r>
              <a:rPr lang="ru-RU" sz="8000" dirty="0" err="1" smtClean="0"/>
              <a:t>замОк</a:t>
            </a:r>
            <a:r>
              <a:rPr lang="ru-RU" sz="8000" dirty="0" smtClean="0"/>
              <a:t>.</a:t>
            </a:r>
          </a:p>
          <a:p>
            <a:r>
              <a:rPr lang="ru-RU" sz="8000" dirty="0" smtClean="0"/>
              <a:t>Части слова: приставка – корень – суффикс – окончание.</a:t>
            </a:r>
          </a:p>
          <a:p>
            <a:endParaRPr lang="ru-RU" dirty="0" smtClean="0"/>
          </a:p>
          <a:p>
            <a:pPr marL="45720" indent="0">
              <a:buNone/>
            </a:pPr>
            <a:r>
              <a:rPr lang="ru-RU" dirty="0"/>
              <a:t> 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u="sng" dirty="0"/>
          </a:p>
          <a:p>
            <a:pPr marL="45720" indent="0">
              <a:buNone/>
            </a:pPr>
            <a:endParaRPr lang="ru-RU" u="sng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 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29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764704"/>
            <a:ext cx="8424936" cy="576064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Вспомним стихотворение И. </a:t>
            </a:r>
            <a:r>
              <a:rPr lang="ru-RU" dirty="0" err="1"/>
              <a:t>Токмаковой</a:t>
            </a:r>
            <a:r>
              <a:rPr lang="ru-RU" dirty="0"/>
              <a:t>. </a:t>
            </a:r>
            <a:r>
              <a:rPr lang="ru-RU" dirty="0" smtClean="0"/>
              <a:t>    </a:t>
            </a:r>
            <a:r>
              <a:rPr lang="ru-RU" i="1" dirty="0" smtClean="0"/>
              <a:t>Ложка </a:t>
            </a:r>
            <a:r>
              <a:rPr lang="ru-RU" i="1" dirty="0"/>
              <a:t>- это ложка,</a:t>
            </a:r>
            <a:endParaRPr lang="ru-RU" dirty="0"/>
          </a:p>
          <a:p>
            <a:r>
              <a:rPr lang="ru-RU" i="1" dirty="0" smtClean="0"/>
              <a:t>                                                                    Ложкой </a:t>
            </a:r>
            <a:r>
              <a:rPr lang="ru-RU" i="1" dirty="0"/>
              <a:t>суп едят.</a:t>
            </a:r>
            <a:endParaRPr lang="ru-RU" dirty="0"/>
          </a:p>
          <a:p>
            <a:r>
              <a:rPr lang="ru-RU" i="1" dirty="0" smtClean="0"/>
              <a:t>                                                                    Кошка </a:t>
            </a:r>
            <a:r>
              <a:rPr lang="ru-RU" i="1" dirty="0"/>
              <a:t>- это кошка,</a:t>
            </a:r>
            <a:endParaRPr lang="ru-RU" dirty="0"/>
          </a:p>
          <a:p>
            <a:r>
              <a:rPr lang="ru-RU" i="1" dirty="0" smtClean="0"/>
              <a:t>                                                                   У </a:t>
            </a:r>
            <a:r>
              <a:rPr lang="ru-RU" i="1" dirty="0"/>
              <a:t>кошки - семь котят.</a:t>
            </a:r>
            <a:endParaRPr lang="ru-RU" dirty="0"/>
          </a:p>
          <a:p>
            <a:r>
              <a:rPr lang="ru-RU" i="1" dirty="0" smtClean="0"/>
              <a:t>                                                                   Тряпка </a:t>
            </a:r>
            <a:r>
              <a:rPr lang="ru-RU" i="1" dirty="0"/>
              <a:t>- это тряпка,</a:t>
            </a:r>
            <a:endParaRPr lang="ru-RU" dirty="0"/>
          </a:p>
          <a:p>
            <a:r>
              <a:rPr lang="ru-RU" i="1" dirty="0" smtClean="0"/>
              <a:t>                                                                   Тряпкой </a:t>
            </a:r>
            <a:r>
              <a:rPr lang="ru-RU" i="1" dirty="0"/>
              <a:t>вытру стол.</a:t>
            </a:r>
            <a:endParaRPr lang="ru-RU" dirty="0"/>
          </a:p>
          <a:p>
            <a:r>
              <a:rPr lang="ru-RU" i="1" dirty="0" smtClean="0"/>
              <a:t>                                                                   Шапка </a:t>
            </a:r>
            <a:r>
              <a:rPr lang="ru-RU" i="1" dirty="0"/>
              <a:t>- это шапка,</a:t>
            </a:r>
            <a:endParaRPr lang="ru-RU" dirty="0"/>
          </a:p>
          <a:p>
            <a:r>
              <a:rPr lang="ru-RU" i="1" dirty="0" smtClean="0"/>
              <a:t>                                                                   Оделся </a:t>
            </a:r>
            <a:r>
              <a:rPr lang="ru-RU" i="1" dirty="0"/>
              <a:t>и пошел.</a:t>
            </a:r>
            <a:endParaRPr lang="ru-RU" dirty="0"/>
          </a:p>
          <a:p>
            <a:r>
              <a:rPr lang="ru-RU" i="1" dirty="0" smtClean="0"/>
              <a:t>                                                                   А </a:t>
            </a:r>
            <a:r>
              <a:rPr lang="ru-RU" i="1" dirty="0"/>
              <a:t>я придумал слово.</a:t>
            </a:r>
            <a:endParaRPr lang="ru-RU" dirty="0"/>
          </a:p>
          <a:p>
            <a:r>
              <a:rPr lang="ru-RU" i="1" dirty="0" smtClean="0"/>
              <a:t>                                                                   Смешное </a:t>
            </a:r>
            <a:r>
              <a:rPr lang="ru-RU" i="1" dirty="0"/>
              <a:t>слово - </a:t>
            </a:r>
            <a:r>
              <a:rPr lang="ru-RU" i="1" dirty="0" err="1"/>
              <a:t>плим</a:t>
            </a:r>
            <a:r>
              <a:rPr lang="ru-RU" i="1" dirty="0"/>
              <a:t>.</a:t>
            </a:r>
            <a:endParaRPr lang="ru-RU" dirty="0"/>
          </a:p>
          <a:p>
            <a:r>
              <a:rPr lang="ru-RU" i="1" dirty="0" smtClean="0"/>
              <a:t>                                                                   Я </a:t>
            </a:r>
            <a:r>
              <a:rPr lang="ru-RU" i="1" dirty="0"/>
              <a:t>повторяю снова</a:t>
            </a:r>
            <a:endParaRPr lang="ru-RU" dirty="0"/>
          </a:p>
          <a:p>
            <a:r>
              <a:rPr lang="ru-RU" i="1" dirty="0" smtClean="0"/>
              <a:t>                                                                   </a:t>
            </a:r>
            <a:r>
              <a:rPr lang="ru-RU" i="1" dirty="0" err="1" smtClean="0"/>
              <a:t>Плим</a:t>
            </a:r>
            <a:r>
              <a:rPr lang="ru-RU" i="1" dirty="0"/>
              <a:t>, </a:t>
            </a:r>
            <a:r>
              <a:rPr lang="ru-RU" i="1" dirty="0" err="1"/>
              <a:t>плим</a:t>
            </a:r>
            <a:r>
              <a:rPr lang="ru-RU" i="1" dirty="0"/>
              <a:t>, </a:t>
            </a:r>
            <a:r>
              <a:rPr lang="ru-RU" i="1" dirty="0" err="1"/>
              <a:t>плим</a:t>
            </a:r>
            <a:r>
              <a:rPr lang="ru-RU" i="1" dirty="0"/>
              <a:t>!</a:t>
            </a:r>
            <a:endParaRPr lang="ru-RU" dirty="0"/>
          </a:p>
          <a:p>
            <a:r>
              <a:rPr lang="ru-RU" i="1" dirty="0" smtClean="0"/>
              <a:t>                                                                   Вот </a:t>
            </a:r>
            <a:r>
              <a:rPr lang="ru-RU" i="1" dirty="0"/>
              <a:t>прыгает и скачет</a:t>
            </a:r>
            <a:endParaRPr lang="ru-RU" dirty="0"/>
          </a:p>
          <a:p>
            <a:r>
              <a:rPr lang="ru-RU" i="1" dirty="0" smtClean="0"/>
              <a:t>                                                                   </a:t>
            </a:r>
            <a:r>
              <a:rPr lang="ru-RU" i="1" dirty="0" err="1" smtClean="0"/>
              <a:t>Плим</a:t>
            </a:r>
            <a:r>
              <a:rPr lang="ru-RU" i="1" dirty="0"/>
              <a:t>, </a:t>
            </a:r>
            <a:r>
              <a:rPr lang="ru-RU" i="1" dirty="0" err="1"/>
              <a:t>плим</a:t>
            </a:r>
            <a:r>
              <a:rPr lang="ru-RU" i="1" dirty="0"/>
              <a:t>, </a:t>
            </a:r>
            <a:r>
              <a:rPr lang="ru-RU" i="1" dirty="0" err="1"/>
              <a:t>плим</a:t>
            </a:r>
            <a:r>
              <a:rPr lang="ru-RU" i="1" dirty="0"/>
              <a:t>!</a:t>
            </a:r>
            <a:endParaRPr lang="ru-RU" dirty="0"/>
          </a:p>
          <a:p>
            <a:r>
              <a:rPr lang="ru-RU" i="1" dirty="0" smtClean="0"/>
              <a:t>                                                                   И </a:t>
            </a:r>
            <a:r>
              <a:rPr lang="ru-RU" i="1" dirty="0"/>
              <a:t>ничего не значит</a:t>
            </a:r>
            <a:endParaRPr lang="ru-RU" dirty="0"/>
          </a:p>
          <a:p>
            <a:r>
              <a:rPr lang="ru-RU" i="1" dirty="0" smtClean="0"/>
              <a:t>                                                                   </a:t>
            </a:r>
            <a:r>
              <a:rPr lang="ru-RU" i="1" dirty="0" err="1" smtClean="0"/>
              <a:t>Плим</a:t>
            </a:r>
            <a:r>
              <a:rPr lang="ru-RU" i="1" dirty="0"/>
              <a:t>, </a:t>
            </a:r>
            <a:r>
              <a:rPr lang="ru-RU" i="1" dirty="0" err="1"/>
              <a:t>плим</a:t>
            </a:r>
            <a:r>
              <a:rPr lang="ru-RU" i="1" dirty="0"/>
              <a:t>, </a:t>
            </a:r>
            <a:r>
              <a:rPr lang="ru-RU" i="1" dirty="0" err="1"/>
              <a:t>плим</a:t>
            </a:r>
            <a:r>
              <a:rPr lang="ru-RU" i="1" dirty="0"/>
              <a:t>...</a:t>
            </a:r>
            <a:endParaRPr lang="ru-RU" dirty="0"/>
          </a:p>
          <a:p>
            <a:endParaRPr lang="ru-RU" dirty="0" smtClean="0"/>
          </a:p>
          <a:p>
            <a:pPr marL="342900" indent="-342900">
              <a:buFontTx/>
              <a:buChar char="-"/>
            </a:pPr>
            <a:r>
              <a:rPr lang="ru-RU" dirty="0" smtClean="0"/>
              <a:t>Удалось </a:t>
            </a:r>
            <a:r>
              <a:rPr lang="ru-RU" dirty="0"/>
              <a:t>ли мальчику «придумать» новое слово? </a:t>
            </a:r>
            <a:r>
              <a:rPr lang="ru-RU" dirty="0" smtClean="0"/>
              <a:t>Почему это </a:t>
            </a:r>
            <a:r>
              <a:rPr lang="ru-RU" dirty="0"/>
              <a:t>не </a:t>
            </a:r>
            <a:r>
              <a:rPr lang="ru-RU" dirty="0" smtClean="0"/>
              <a:t>слово? 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Потому </a:t>
            </a:r>
            <a:r>
              <a:rPr lang="ru-RU" dirty="0"/>
              <a:t>что оно «ничего не значит», не имеет смысла</a:t>
            </a:r>
            <a:r>
              <a:rPr lang="ru-RU" dirty="0" smtClean="0"/>
              <a:t>!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Значение - важнейший признак слова, без него слова нет и быть не может</a:t>
            </a:r>
            <a:r>
              <a:rPr lang="ru-RU" dirty="0" smtClean="0"/>
              <a:t>!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Смысл слова и есть его лексическое значение. Итак, узнать новое слово - значит узнать то, что оно обозначает, понять его лексическое значение.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17581" y="1"/>
            <a:ext cx="7175351" cy="908719"/>
          </a:xfrm>
        </p:spPr>
        <p:txBody>
          <a:bodyPr/>
          <a:lstStyle/>
          <a:p>
            <a:pPr algn="ctr"/>
            <a:r>
              <a:rPr lang="ru-RU" sz="1800" dirty="0" smtClean="0"/>
              <a:t>Слово состоит из звуков.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(Но слово обязательно имеет смысл!)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3766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3" y="332656"/>
            <a:ext cx="7766248" cy="1080120"/>
          </a:xfrm>
        </p:spPr>
        <p:txBody>
          <a:bodyPr/>
          <a:lstStyle/>
          <a:p>
            <a:pPr algn="l"/>
            <a:r>
              <a:rPr lang="ru-RU" sz="2000" dirty="0" smtClean="0"/>
              <a:t>Прочитайте стихи про слова. </a:t>
            </a:r>
            <a:br>
              <a:rPr lang="ru-RU" sz="2000" dirty="0" smtClean="0"/>
            </a:br>
            <a:r>
              <a:rPr lang="ru-RU" sz="2000" dirty="0" smtClean="0"/>
              <a:t>Подумайте над тем, что значат в </a:t>
            </a:r>
            <a:r>
              <a:rPr lang="ru-RU" sz="2000" dirty="0" err="1" smtClean="0"/>
              <a:t>нашнй</a:t>
            </a:r>
            <a:r>
              <a:rPr lang="ru-RU" sz="2000" dirty="0" smtClean="0"/>
              <a:t> жизни слова.</a:t>
            </a: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539552" y="1268760"/>
            <a:ext cx="7848872" cy="4680520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u="sng" dirty="0">
                <a:hlinkClick r:id="rId2" tooltip="Генрих Сапгир"/>
              </a:rPr>
              <a:t>Генрих Сапгир</a:t>
            </a:r>
            <a:endParaRPr lang="ru-RU" dirty="0"/>
          </a:p>
          <a:p>
            <a:r>
              <a:rPr lang="ru-RU" dirty="0" smtClean="0"/>
              <a:t>МЯЧ – </a:t>
            </a:r>
          </a:p>
          <a:p>
            <a:pPr marL="45720" indent="0">
              <a:buNone/>
            </a:pPr>
            <a:r>
              <a:rPr lang="ru-RU" dirty="0" smtClean="0"/>
              <a:t>это </a:t>
            </a:r>
            <a:r>
              <a:rPr lang="ru-RU" dirty="0"/>
              <a:t>слово весёлое.</a:t>
            </a:r>
            <a:br>
              <a:rPr lang="ru-RU" dirty="0"/>
            </a:br>
            <a:r>
              <a:rPr lang="ru-RU" dirty="0"/>
              <a:t>КИРПИЧ </a:t>
            </a:r>
            <a:r>
              <a:rPr lang="ru-RU" dirty="0" smtClean="0"/>
              <a:t>-</a:t>
            </a:r>
            <a:br>
              <a:rPr lang="ru-RU" dirty="0" smtClean="0"/>
            </a:br>
            <a:r>
              <a:rPr lang="ru-RU" dirty="0" smtClean="0"/>
              <a:t>безусловно</a:t>
            </a:r>
            <a:r>
              <a:rPr lang="ru-RU" dirty="0"/>
              <a:t>, тяжёлое.</a:t>
            </a:r>
            <a:br>
              <a:rPr lang="ru-RU" dirty="0"/>
            </a:br>
            <a:r>
              <a:rPr lang="ru-RU" dirty="0"/>
              <a:t>КОРОВА -</a:t>
            </a:r>
            <a:br>
              <a:rPr lang="ru-RU" dirty="0"/>
            </a:br>
            <a:r>
              <a:rPr lang="ru-RU" dirty="0"/>
              <a:t>слово</a:t>
            </a:r>
            <a:br>
              <a:rPr lang="ru-RU" dirty="0"/>
            </a:br>
            <a:r>
              <a:rPr lang="ru-RU" dirty="0"/>
              <a:t>рогатое.</a:t>
            </a:r>
            <a:br>
              <a:rPr lang="ru-RU" dirty="0"/>
            </a:br>
            <a:r>
              <a:rPr lang="ru-RU" dirty="0"/>
              <a:t>А слово АРБУЗ -</a:t>
            </a:r>
            <a:br>
              <a:rPr lang="ru-RU" dirty="0"/>
            </a:br>
            <a:r>
              <a:rPr lang="ru-RU" dirty="0"/>
              <a:t>полосатое.</a:t>
            </a:r>
            <a:br>
              <a:rPr lang="ru-RU" dirty="0"/>
            </a:br>
            <a:r>
              <a:rPr lang="ru-RU" dirty="0"/>
              <a:t>Сладкое слово</a:t>
            </a:r>
            <a:br>
              <a:rPr lang="ru-RU" dirty="0"/>
            </a:br>
            <a:r>
              <a:rPr lang="ru-RU" dirty="0"/>
              <a:t>МОРОЖЕНОЕ!</a:t>
            </a:r>
            <a:br>
              <a:rPr lang="ru-RU" dirty="0"/>
            </a:br>
            <a:r>
              <a:rPr lang="ru-RU" dirty="0"/>
              <a:t>ДРУГ -</a:t>
            </a:r>
            <a:br>
              <a:rPr lang="ru-RU" dirty="0"/>
            </a:br>
            <a:r>
              <a:rPr lang="ru-RU" dirty="0"/>
              <a:t>это слово надёжное.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97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733256"/>
            <a:ext cx="7910264" cy="720080"/>
          </a:xfrm>
        </p:spPr>
        <p:txBody>
          <a:bodyPr/>
          <a:lstStyle/>
          <a:p>
            <a:pPr algn="l"/>
            <a:r>
              <a:rPr lang="ru-RU" sz="1800" dirty="0" smtClean="0"/>
              <a:t>Понравились ли вам строчки из стихотворения </a:t>
            </a:r>
            <a:r>
              <a:rPr lang="ru-RU" sz="1800" dirty="0">
                <a:effectLst/>
              </a:rPr>
              <a:t> </a:t>
            </a:r>
            <a:r>
              <a:rPr lang="ru-RU" sz="1800" dirty="0" err="1" smtClean="0">
                <a:effectLst/>
              </a:rPr>
              <a:t>В.Шефнера</a:t>
            </a:r>
            <a:r>
              <a:rPr lang="ru-RU" sz="1800" dirty="0">
                <a:effectLst/>
              </a:rPr>
              <a:t>? 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>
                <a:effectLst/>
              </a:rPr>
              <a:t> </a:t>
            </a:r>
            <a:r>
              <a:rPr lang="ru-RU" sz="1800" dirty="0" smtClean="0">
                <a:effectLst/>
              </a:rPr>
              <a:t>О чем говорят эти строчки?</a:t>
            </a:r>
            <a:r>
              <a:rPr lang="ru-RU" sz="1800" dirty="0">
                <a:effectLst/>
              </a:rPr>
              <a:t>            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004248" cy="492972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Много слов на земле. </a:t>
            </a:r>
            <a:endParaRPr lang="ru-RU" dirty="0" smtClean="0"/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Есть </a:t>
            </a:r>
            <a:r>
              <a:rPr lang="ru-RU" dirty="0"/>
              <a:t>дневные </a:t>
            </a:r>
            <a:r>
              <a:rPr lang="ru-RU" dirty="0" smtClean="0"/>
              <a:t>слова,</a:t>
            </a:r>
            <a:r>
              <a:rPr lang="ru-RU" dirty="0"/>
              <a:t> </a:t>
            </a:r>
            <a:r>
              <a:rPr lang="ru-RU" dirty="0" smtClean="0"/>
              <a:t>  Есть </a:t>
            </a:r>
            <a:r>
              <a:rPr lang="ru-RU" dirty="0"/>
              <a:t>ночные </a:t>
            </a:r>
            <a:r>
              <a:rPr lang="ru-RU" dirty="0" smtClean="0"/>
              <a:t>слова…</a:t>
            </a:r>
            <a:endParaRPr lang="ru-RU" dirty="0"/>
          </a:p>
          <a:p>
            <a:r>
              <a:rPr lang="ru-RU" dirty="0"/>
              <a:t>Есть слова - словно раны, слова - словно суд,-</a:t>
            </a:r>
          </a:p>
          <a:p>
            <a:r>
              <a:rPr lang="ru-RU" dirty="0"/>
              <a:t>С ними в плен не сдаются и в плен не берут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r>
              <a:rPr lang="ru-RU" dirty="0"/>
              <a:t>Словом можно убить, словом можно спасти,</a:t>
            </a:r>
          </a:p>
          <a:p>
            <a:r>
              <a:rPr lang="ru-RU" dirty="0"/>
              <a:t>Словом можно полки за собой повести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Словом можно продать, и предать, и купить,</a:t>
            </a:r>
          </a:p>
          <a:p>
            <a:r>
              <a:rPr lang="ru-RU" dirty="0"/>
              <a:t>Слово можно в разящий свинец перелить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Но слова всем словам в языке нашем есть:</a:t>
            </a:r>
          </a:p>
          <a:p>
            <a:r>
              <a:rPr lang="ru-RU" dirty="0"/>
              <a:t>Слава, Родина, Верность, Свобода и Честь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Повторять их не смею на каждом шагу,-</a:t>
            </a:r>
          </a:p>
          <a:p>
            <a:r>
              <a:rPr lang="ru-RU" dirty="0"/>
              <a:t>Как знамена в чехле, их в душе </a:t>
            </a:r>
            <a:r>
              <a:rPr lang="ru-RU" dirty="0" smtClean="0"/>
              <a:t>берегу…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2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1340769"/>
            <a:ext cx="8136903" cy="45938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7" y="188641"/>
            <a:ext cx="8064896" cy="1008112"/>
          </a:xfrm>
        </p:spPr>
        <p:txBody>
          <a:bodyPr/>
          <a:lstStyle/>
          <a:p>
            <a:r>
              <a:rPr lang="ru-RU" sz="1800" dirty="0" smtClean="0"/>
              <a:t>Прочитайте пословицы.   Как вы их понимаете? </a:t>
            </a:r>
            <a:br>
              <a:rPr lang="ru-RU" sz="1800" dirty="0" smtClean="0"/>
            </a:br>
            <a:r>
              <a:rPr lang="ru-RU" sz="1800" dirty="0" smtClean="0"/>
              <a:t>Какие пословицы о словах вы ещё знаете? </a:t>
            </a:r>
            <a:br>
              <a:rPr lang="ru-RU" sz="1800" dirty="0" smtClean="0"/>
            </a:br>
            <a:r>
              <a:rPr lang="ru-RU" sz="1800" dirty="0" smtClean="0"/>
              <a:t>Запомните 5 пословиц, которые вам больше понравились.</a:t>
            </a: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210301"/>
              </p:ext>
            </p:extLst>
          </p:nvPr>
        </p:nvGraphicFramePr>
        <p:xfrm>
          <a:off x="251520" y="1916832"/>
          <a:ext cx="8077727" cy="446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Документ" r:id="rId4" imgW="6053331" imgH="2415847" progId="Word.Document.12">
                  <p:embed/>
                </p:oleObj>
              </mc:Choice>
              <mc:Fallback>
                <p:oleObj name="Документ" r:id="rId4" imgW="6053331" imgH="24158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20" y="1916832"/>
                        <a:ext cx="8077727" cy="4464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916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838257" cy="648072"/>
          </a:xfrm>
        </p:spPr>
        <p:txBody>
          <a:bodyPr/>
          <a:lstStyle/>
          <a:p>
            <a:pPr algn="l"/>
            <a:r>
              <a:rPr lang="ru-RU" sz="2800" dirty="0" smtClean="0"/>
              <a:t>  </a:t>
            </a:r>
            <a:r>
              <a:rPr lang="ru-RU" sz="2000" dirty="0" smtClean="0"/>
              <a:t>Слова </a:t>
            </a:r>
            <a:r>
              <a:rPr lang="ru-RU" sz="2000" dirty="0"/>
              <a:t>бывают </a:t>
            </a:r>
            <a:r>
              <a:rPr lang="ru-RU" sz="2000" dirty="0" smtClean="0"/>
              <a:t>однозначными  и </a:t>
            </a:r>
            <a:r>
              <a:rPr lang="ru-RU" sz="2000" dirty="0"/>
              <a:t>многозначными.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64704"/>
            <a:ext cx="8136904" cy="5760640"/>
          </a:xfrm>
        </p:spPr>
        <p:txBody>
          <a:bodyPr>
            <a:normAutofit fontScale="92500"/>
          </a:bodyPr>
          <a:lstStyle/>
          <a:p>
            <a:r>
              <a:rPr lang="ru-RU" i="1" dirty="0" smtClean="0"/>
              <a:t>Однозначные слова: береза</a:t>
            </a:r>
            <a:r>
              <a:rPr lang="ru-RU" i="1" dirty="0"/>
              <a:t>, фломастер</a:t>
            </a:r>
            <a:r>
              <a:rPr lang="ru-RU" i="1" dirty="0" smtClean="0"/>
              <a:t>,….</a:t>
            </a:r>
            <a:r>
              <a:rPr lang="ru-RU" i="1" dirty="0"/>
              <a:t> </a:t>
            </a:r>
            <a:endParaRPr lang="ru-RU" i="1" dirty="0" smtClean="0"/>
          </a:p>
          <a:p>
            <a:r>
              <a:rPr lang="ru-RU" dirty="0" smtClean="0"/>
              <a:t>Большинство </a:t>
            </a:r>
            <a:r>
              <a:rPr lang="ru-RU" dirty="0"/>
              <a:t>русских слов имеет не одно, а несколько значений</a:t>
            </a:r>
            <a:r>
              <a:rPr lang="ru-RU" dirty="0" smtClean="0"/>
              <a:t>. </a:t>
            </a:r>
          </a:p>
          <a:p>
            <a:pPr marL="4572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Это многозначные слова: например, язык -</a:t>
            </a:r>
          </a:p>
          <a:p>
            <a:pPr marL="45720" indent="0">
              <a:buNone/>
            </a:pPr>
            <a:endParaRPr lang="ru-RU" i="1" dirty="0" smtClean="0"/>
          </a:p>
          <a:p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Значение у слова бывает прямое,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а бывает переносное.</a:t>
            </a:r>
          </a:p>
          <a:p>
            <a:r>
              <a:rPr lang="ru-RU" dirty="0" smtClean="0"/>
              <a:t>Например, </a:t>
            </a:r>
            <a:r>
              <a:rPr lang="ru-RU" dirty="0"/>
              <a:t>с</a:t>
            </a:r>
            <a:r>
              <a:rPr lang="ru-RU" dirty="0" smtClean="0"/>
              <a:t>лово «кипеть» </a:t>
            </a:r>
            <a:r>
              <a:rPr lang="ru-RU" dirty="0"/>
              <a:t>имеет такие переносные значения: </a:t>
            </a:r>
            <a:r>
              <a:rPr lang="ru-RU" dirty="0" smtClean="0"/>
              <a:t>1</a:t>
            </a:r>
            <a:r>
              <a:rPr lang="ru-RU" dirty="0"/>
              <a:t>. Р</a:t>
            </a:r>
            <a:r>
              <a:rPr lang="ru-RU" dirty="0" smtClean="0"/>
              <a:t>абота кипит.  2. Папа кипел </a:t>
            </a:r>
            <a:r>
              <a:rPr lang="ru-RU" dirty="0"/>
              <a:t>от </a:t>
            </a:r>
            <a:r>
              <a:rPr lang="ru-RU" dirty="0" smtClean="0"/>
              <a:t>негодования</a:t>
            </a:r>
            <a:r>
              <a:rPr lang="ru-RU" dirty="0"/>
              <a:t>.</a:t>
            </a:r>
            <a:r>
              <a:rPr lang="ru-RU" dirty="0" smtClean="0"/>
              <a:t> И другие.</a:t>
            </a:r>
          </a:p>
          <a:p>
            <a:pPr marL="45720" indent="0">
              <a:buNone/>
            </a:pPr>
            <a:endParaRPr lang="ru-RU" dirty="0" smtClean="0"/>
          </a:p>
          <a:p>
            <a:r>
              <a:rPr lang="ru-RU" b="1" i="1" dirty="0" smtClean="0"/>
              <a:t>А вы знаете такие слова? Назовите.</a:t>
            </a:r>
            <a:endParaRPr lang="ru-RU" b="1" i="1" dirty="0"/>
          </a:p>
        </p:txBody>
      </p:sp>
      <p:pic>
        <p:nvPicPr>
          <p:cNvPr id="2050" name="Picture 2" descr="C:\Users\user\Desktop\р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60987"/>
            <a:ext cx="2007493" cy="142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ocuments\картинки\картинки органы чувств\язы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08920"/>
            <a:ext cx="1571625" cy="129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ocuments\картинки\последний звонок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588464"/>
            <a:ext cx="1755563" cy="153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2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838256" cy="648072"/>
          </a:xfrm>
        </p:spPr>
        <p:txBody>
          <a:bodyPr/>
          <a:lstStyle/>
          <a:p>
            <a:pPr algn="ctr"/>
            <a:r>
              <a:rPr lang="ru-RU" sz="2800" dirty="0"/>
              <a:t>Слово делится на слоги.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124744"/>
            <a:ext cx="7704856" cy="5400600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/>
              <a:t>Сколько в слове гласных – столько и слогов! </a:t>
            </a:r>
            <a:br>
              <a:rPr lang="ru-RU" sz="2400" dirty="0"/>
            </a:br>
            <a:r>
              <a:rPr lang="ru-RU" sz="2400" dirty="0" smtClean="0"/>
              <a:t>Это </a:t>
            </a:r>
            <a:r>
              <a:rPr lang="ru-RU" sz="2400" dirty="0"/>
              <a:t>знает каждый из учеников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Схемы слов:</a:t>
            </a:r>
          </a:p>
          <a:p>
            <a:endParaRPr lang="ru-RU" sz="2400" dirty="0"/>
          </a:p>
          <a:p>
            <a:pPr marL="45720" indent="0">
              <a:buNone/>
            </a:pPr>
            <a:endParaRPr lang="ru-RU" sz="2400" dirty="0" smtClean="0"/>
          </a:p>
          <a:p>
            <a:pPr marL="45720" indent="0">
              <a:buNone/>
            </a:pPr>
            <a:endParaRPr lang="ru-RU" sz="2400" dirty="0"/>
          </a:p>
          <a:p>
            <a:pPr marL="45720" indent="0">
              <a:buNone/>
            </a:pPr>
            <a:endParaRPr lang="ru-RU" sz="2400" dirty="0" smtClean="0"/>
          </a:p>
          <a:p>
            <a:pPr marL="45720" indent="0">
              <a:buNone/>
            </a:pPr>
            <a:endParaRPr lang="ru-RU" sz="2400" dirty="0" smtClean="0"/>
          </a:p>
          <a:p>
            <a:r>
              <a:rPr lang="ru-RU" sz="2400" dirty="0" smtClean="0"/>
              <a:t>Переносить слова нужно по слогам, но нельзя отрывать одну букву, отрывать Ь, Ъ, Й.</a:t>
            </a:r>
          </a:p>
          <a:p>
            <a:r>
              <a:rPr lang="ru-RU" sz="2400" dirty="0" smtClean="0"/>
              <a:t>Надо стараться не разрывать части слова: приставки, корни, суффиксы.</a:t>
            </a:r>
          </a:p>
          <a:p>
            <a:pPr marL="45720" indent="0">
              <a:buNone/>
            </a:pPr>
            <a:r>
              <a:rPr lang="ru-RU" sz="2400" dirty="0" smtClean="0"/>
              <a:t>Правильно: </a:t>
            </a:r>
            <a:r>
              <a:rPr lang="ru-RU" sz="2400" b="1" dirty="0" smtClean="0"/>
              <a:t>воз-</a:t>
            </a:r>
            <a:r>
              <a:rPr lang="ru-RU" sz="2400" b="1" dirty="0" err="1" smtClean="0"/>
              <a:t>в</a:t>
            </a:r>
            <a:r>
              <a:rPr lang="ru-RU" sz="2400" dirty="0" err="1" smtClean="0"/>
              <a:t>ра</a:t>
            </a:r>
            <a:r>
              <a:rPr lang="ru-RU" sz="2400" dirty="0" smtClean="0"/>
              <a:t>-</a:t>
            </a:r>
            <a:r>
              <a:rPr lang="ru-RU" sz="2400" dirty="0" err="1" smtClean="0"/>
              <a:t>ще-ние</a:t>
            </a:r>
            <a:r>
              <a:rPr lang="ru-RU" sz="2400" dirty="0"/>
              <a:t>.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Неправильно: </a:t>
            </a:r>
            <a:r>
              <a:rPr lang="ru-RU" sz="2400" b="1" dirty="0" smtClean="0"/>
              <a:t>во-</a:t>
            </a:r>
            <a:r>
              <a:rPr lang="ru-RU" sz="2400" b="1" dirty="0" err="1" smtClean="0"/>
              <a:t>зв</a:t>
            </a:r>
            <a:r>
              <a:rPr lang="ru-RU" sz="2400" dirty="0" err="1" smtClean="0"/>
              <a:t>ра</a:t>
            </a:r>
            <a:r>
              <a:rPr lang="ru-RU" sz="2400" dirty="0" smtClean="0"/>
              <a:t>-</a:t>
            </a:r>
            <a:r>
              <a:rPr lang="ru-RU" sz="2400" dirty="0" err="1" smtClean="0"/>
              <a:t>ще-ние</a:t>
            </a:r>
            <a:r>
              <a:rPr lang="ru-RU" sz="2400" dirty="0" smtClean="0"/>
              <a:t>.</a:t>
            </a:r>
          </a:p>
          <a:p>
            <a:pPr marL="45720" indent="0">
              <a:buNone/>
            </a:pPr>
            <a:r>
              <a:rPr lang="ru-RU" sz="2400" dirty="0"/>
              <a:t/>
            </a:r>
            <a:br>
              <a:rPr lang="ru-RU" sz="2400" dirty="0"/>
            </a:br>
            <a:endParaRPr lang="ru-RU" dirty="0"/>
          </a:p>
        </p:txBody>
      </p:sp>
      <p:pic>
        <p:nvPicPr>
          <p:cNvPr id="3075" name="Picture 3" descr="C:\Users\user\Desktop\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844825"/>
            <a:ext cx="2736304" cy="171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Desktop\shema_slo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367240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4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219</TotalTime>
  <Words>334</Words>
  <Application>Microsoft Office PowerPoint</Application>
  <PresentationFormat>Экран (4:3)</PresentationFormat>
  <Paragraphs>107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Воздушный поток</vt:lpstr>
      <vt:lpstr>Документ</vt:lpstr>
      <vt:lpstr>Слово</vt:lpstr>
      <vt:lpstr>Что же это такое слово?</vt:lpstr>
      <vt:lpstr>Слово это -</vt:lpstr>
      <vt:lpstr>Слово состоит из звуков.  (Но слово обязательно имеет смысл!)</vt:lpstr>
      <vt:lpstr>Прочитайте стихи про слова.  Подумайте над тем, что значат в нашнй жизни слова.</vt:lpstr>
      <vt:lpstr>Понравились ли вам строчки из стихотворения  В.Шефнера?   О чем говорят эти строчки?            </vt:lpstr>
      <vt:lpstr>Прочитайте пословицы.   Как вы их понимаете?  Какие пословицы о словах вы ещё знаете?  Запомните 5 пословиц, которые вам больше понравились.</vt:lpstr>
      <vt:lpstr>  Слова бывают однозначными  и многозначными. </vt:lpstr>
      <vt:lpstr>Слово делится на слоги. </vt:lpstr>
      <vt:lpstr>Вспомните, какие ещё слова различаются только ударением?</vt:lpstr>
      <vt:lpstr>Части слова: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</dc:title>
  <dc:creator>user</dc:creator>
  <cp:lastModifiedBy>user</cp:lastModifiedBy>
  <cp:revision>18</cp:revision>
  <dcterms:created xsi:type="dcterms:W3CDTF">2013-09-15T04:34:48Z</dcterms:created>
  <dcterms:modified xsi:type="dcterms:W3CDTF">2013-09-15T09:06:14Z</dcterms:modified>
</cp:coreProperties>
</file>