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91" r:id="rId4"/>
    <p:sldId id="292" r:id="rId5"/>
    <p:sldId id="293" r:id="rId6"/>
    <p:sldId id="284" r:id="rId7"/>
    <p:sldId id="287" r:id="rId8"/>
    <p:sldId id="288" r:id="rId9"/>
    <p:sldId id="281" r:id="rId10"/>
    <p:sldId id="267" r:id="rId11"/>
    <p:sldId id="290" r:id="rId12"/>
    <p:sldId id="294" r:id="rId13"/>
    <p:sldId id="259" r:id="rId14"/>
    <p:sldId id="295" r:id="rId15"/>
    <p:sldId id="296" r:id="rId16"/>
    <p:sldId id="298" r:id="rId17"/>
    <p:sldId id="29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1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E31F85-4C3E-4323-813B-C214E75C41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85728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как средство реализации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 на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уроках истории.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www.vyatsu.ru/uploads/2011/07/05/large/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43050"/>
            <a:ext cx="6191250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85750" y="1071563"/>
            <a:ext cx="2952750" cy="8636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+mn-lt"/>
              </a:rPr>
              <a:t>Голод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364163" y="1196975"/>
            <a:ext cx="3311525" cy="792163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+mn-lt"/>
              </a:rPr>
              <a:t>Сомнения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 в законности царя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23850" y="2565400"/>
            <a:ext cx="2952750" cy="1152525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+mn-lt"/>
              </a:rPr>
              <a:t>Восстание Хлопка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и его подавлени</a:t>
            </a:r>
            <a:r>
              <a:rPr lang="ru-RU" sz="2400" dirty="0">
                <a:latin typeface="+mn-lt"/>
              </a:rPr>
              <a:t>е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435600" y="2565400"/>
            <a:ext cx="3240088" cy="1152525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+mn-lt"/>
              </a:rPr>
              <a:t>Возможность</a:t>
            </a:r>
            <a:br>
              <a:rPr lang="ru-RU" sz="2200" dirty="0">
                <a:latin typeface="+mn-lt"/>
              </a:rPr>
            </a:br>
            <a:r>
              <a:rPr lang="ru-RU" sz="2200" dirty="0" err="1">
                <a:latin typeface="+mn-lt"/>
              </a:rPr>
              <a:t>самозванчества</a:t>
            </a:r>
            <a:endParaRPr lang="ru-RU" sz="2200" dirty="0">
              <a:latin typeface="+mn-lt"/>
            </a:endParaRP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50825" y="4292600"/>
            <a:ext cx="3025775" cy="10795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+mn-lt"/>
              </a:rPr>
              <a:t>Массовая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 враждебность 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к Годунову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5508625" y="4365625"/>
            <a:ext cx="3167063" cy="1008063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+mn-lt"/>
              </a:rPr>
              <a:t>Появление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самозванца</a:t>
            </a:r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2500313" y="5516563"/>
            <a:ext cx="3929062" cy="1081087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</a:rPr>
              <a:t>Успехи самозванца</a:t>
            </a: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3203575" y="1557338"/>
            <a:ext cx="21605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1547813" y="1916113"/>
            <a:ext cx="0" cy="6492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7286625" y="2000250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1571625" y="3714750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7358063" y="3714750"/>
            <a:ext cx="0" cy="6492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1357313" y="5357813"/>
            <a:ext cx="1214437" cy="571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 flipH="1">
            <a:off x="6429375" y="5429250"/>
            <a:ext cx="1214438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Заголовок 5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642938"/>
          </a:xfrm>
          <a:ln w="76200" cap="sq" algn="ctr">
            <a:round/>
            <a:headEnd type="none" w="sm" len="sm"/>
            <a:tailEnd type="none" w="sm" len="sm"/>
          </a:ln>
        </p:spPr>
        <p:txBody>
          <a:bodyPr rtlCol="0" anchor="t"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Самозванец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6" grpId="0" animBg="1"/>
      <p:bldP spid="61449" grpId="0" animBg="1"/>
      <p:bldP spid="61451" grpId="0" animBg="1"/>
      <p:bldP spid="61453" grpId="0" animBg="1"/>
      <p:bldP spid="61455" grpId="0" animBg="1"/>
      <p:bldP spid="61456" grpId="0" animBg="1"/>
      <p:bldP spid="61459" grpId="0" animBg="1"/>
      <p:bldP spid="61460" grpId="0" animBg="1"/>
      <p:bldP spid="61461" grpId="0" animBg="1"/>
      <p:bldP spid="61462" grpId="0" animBg="1"/>
      <p:bldP spid="61463" grpId="0" animBg="1"/>
      <p:bldP spid="61464" grpId="0" animBg="1"/>
      <p:bldP spid="614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14422"/>
          <a:ext cx="8572560" cy="5000660"/>
        </p:xfrm>
        <a:graphic>
          <a:graphicData uri="http://schemas.openxmlformats.org/drawingml/2006/table">
            <a:tbl>
              <a:tblPr/>
              <a:tblGrid>
                <a:gridCol w="4285832"/>
                <a:gridCol w="4286728"/>
              </a:tblGrid>
              <a:tr h="419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Сегодняшняя ситуация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Желательная ситуация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0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Противодействующие факторы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по уничтожению или ослаблению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26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Поддерживающие силы и факторы (на что можно опереться)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по усилению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01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33265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СИЛОВОЙ АНАЛИЗ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429684" cy="5847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Стоит дорого, но есть кое-что и подороже.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714488"/>
            <a:ext cx="8501122" cy="5847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Люди пролили из-за него много пота и крови.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928934"/>
            <a:ext cx="8501122" cy="5847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Оно имеет отношение к деньгам.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429132"/>
            <a:ext cx="8501122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ЗОЛОТО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  <p:bldP spid="3" grpId="0" uiExpand="1" build="allAtOnce" animBg="1"/>
      <p:bldP spid="4" grpId="0" build="allAtOnce" animBg="1"/>
      <p:bldP spid="5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лишнее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391694"/>
          </a:xfrm>
        </p:spPr>
        <p:txBody>
          <a:bodyPr/>
          <a:lstStyle/>
          <a:p>
            <a:pPr eaLnBrk="1" hangingPunct="1"/>
            <a:r>
              <a:rPr lang="ru-RU" dirty="0" smtClean="0"/>
              <a:t>Судебник, кормление, приказ, верфь, местничество, Юрьев день, пожилое</a:t>
            </a:r>
          </a:p>
          <a:p>
            <a:pPr eaLnBrk="1" hangingPunct="1"/>
            <a:r>
              <a:rPr lang="ru-RU" dirty="0" smtClean="0"/>
              <a:t>Андрей Адашев, </a:t>
            </a:r>
            <a:r>
              <a:rPr lang="ru-RU" dirty="0" err="1" smtClean="0"/>
              <a:t>Боброк</a:t>
            </a:r>
            <a:r>
              <a:rPr lang="ru-RU" dirty="0" smtClean="0"/>
              <a:t> Волынский, Курбский, Воротынский, </a:t>
            </a:r>
            <a:r>
              <a:rPr lang="ru-RU" dirty="0" err="1" smtClean="0"/>
              <a:t>Сильвестр</a:t>
            </a:r>
            <a:r>
              <a:rPr lang="ru-RU" dirty="0" smtClean="0"/>
              <a:t>, </a:t>
            </a:r>
            <a:r>
              <a:rPr lang="ru-RU" dirty="0" err="1" smtClean="0"/>
              <a:t>Макарий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571744"/>
            <a:ext cx="3529012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1556792"/>
            <a:ext cx="208915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Последствия </a:t>
            </a:r>
            <a:r>
              <a:rPr lang="en-US" dirty="0" smtClean="0"/>
              <a:t>“</a:t>
            </a:r>
            <a:r>
              <a:rPr lang="ru-RU" dirty="0" smtClean="0"/>
              <a:t>холодной войны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4357718" cy="5857916"/>
          </a:xfrm>
        </p:spPr>
        <p:txBody>
          <a:bodyPr/>
          <a:lstStyle/>
          <a:p>
            <a:pPr>
              <a:buNone/>
            </a:pPr>
            <a:r>
              <a:rPr lang="ru-RU" sz="9600" dirty="0" smtClean="0"/>
              <a:t>   </a:t>
            </a:r>
            <a:r>
              <a:rPr lang="ru-RU" sz="6600" dirty="0" smtClean="0"/>
              <a:t>+                          </a:t>
            </a:r>
          </a:p>
          <a:p>
            <a:pPr>
              <a:buNone/>
            </a:pPr>
            <a:r>
              <a:rPr lang="ru-RU" sz="1600" dirty="0" smtClean="0"/>
              <a:t>1. Холодная война стимулировала </a:t>
            </a:r>
          </a:p>
          <a:p>
            <a:pPr>
              <a:buNone/>
            </a:pPr>
            <a:r>
              <a:rPr lang="ru-RU" sz="1600" dirty="0" smtClean="0"/>
              <a:t>развитие как фундаментальной науки,</a:t>
            </a:r>
          </a:p>
          <a:p>
            <a:pPr>
              <a:buNone/>
            </a:pPr>
            <a:r>
              <a:rPr lang="ru-RU" sz="1600" dirty="0" smtClean="0"/>
              <a:t>так и прикладных технологий, которые</a:t>
            </a:r>
          </a:p>
          <a:p>
            <a:pPr>
              <a:buNone/>
            </a:pPr>
            <a:r>
              <a:rPr lang="ru-RU" sz="1600" dirty="0" smtClean="0"/>
              <a:t>изначально развивались для военных </a:t>
            </a:r>
          </a:p>
          <a:p>
            <a:pPr>
              <a:buNone/>
            </a:pPr>
            <a:r>
              <a:rPr lang="ru-RU" sz="1600" dirty="0" smtClean="0"/>
              <a:t>целей, а позже использовались для </a:t>
            </a:r>
          </a:p>
          <a:p>
            <a:pPr>
              <a:buNone/>
            </a:pPr>
            <a:r>
              <a:rPr lang="ru-RU" sz="1600" dirty="0" smtClean="0"/>
              <a:t>гражданских нужд.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2. Политические кризисы </a:t>
            </a:r>
            <a:r>
              <a:rPr lang="en-US" sz="1600" dirty="0" smtClean="0"/>
              <a:t>“</a:t>
            </a:r>
            <a:r>
              <a:rPr lang="ru-RU" sz="1600" dirty="0" smtClean="0"/>
              <a:t>Холодной войны</a:t>
            </a:r>
            <a:r>
              <a:rPr lang="en-US" sz="1600" dirty="0" smtClean="0"/>
              <a:t>”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помогли выработать тактику политики </a:t>
            </a:r>
          </a:p>
          <a:p>
            <a:pPr>
              <a:buNone/>
            </a:pPr>
            <a:r>
              <a:rPr lang="ru-RU" sz="1600" dirty="0" smtClean="0"/>
              <a:t>компромиссов.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9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785794"/>
            <a:ext cx="4286280" cy="2693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-</a:t>
            </a: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1.Разделение мира создавало</a:t>
            </a: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многочисленные сложности, так как</a:t>
            </a: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ставило преграды на пути экономического,</a:t>
            </a: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культурного и иного сотрудничества.</a:t>
            </a:r>
          </a:p>
          <a:p>
            <a:pPr marL="342900" indent="-342900"/>
            <a:endParaRPr lang="ru-RU" sz="1600" dirty="0" smtClean="0"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cs typeface="Times New Roman" pitchFamily="18" charset="0"/>
            </a:endParaRPr>
          </a:p>
          <a:p>
            <a:pPr marL="342900" indent="-342900"/>
            <a:endParaRPr lang="ru-RU" sz="1600" dirty="0" smtClean="0"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2. Разделение мира на сферы влияния и</a:t>
            </a: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борьба за них провоцировала локальные</a:t>
            </a: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конфликты и полномасштабные</a:t>
            </a:r>
          </a:p>
          <a:p>
            <a:pPr marL="342900" indent="-342900"/>
            <a:r>
              <a:rPr lang="ru-RU" sz="1600" dirty="0" smtClean="0">
                <a:cs typeface="Times New Roman" pitchFamily="18" charset="0"/>
              </a:rPr>
              <a:t>гражданские войны.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428604"/>
          <a:ext cx="807249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2"/>
                <a:gridCol w="2690832"/>
                <a:gridCol w="2690832"/>
              </a:tblGrid>
              <a:tr h="29432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 ЕГЭ</a:t>
                      </a:r>
                      <a:endParaRPr lang="ru-RU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2012-2013гг.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история-67,7 %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обществознание-83,2 %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2013-2014гг.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история-70 %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обществознание-69 %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2014-2015гг.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история-79%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обществознание-87,5%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571744"/>
          <a:ext cx="87154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34"/>
                <a:gridCol w="4357734"/>
              </a:tblGrid>
              <a:tr h="2943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Олимпиады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2012-2013гг.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–победитель муниципального этапа Жданова М.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 -победители муниципального этапа Бирюков М., Федорова О.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Обществознание- победитель регионального этапа Бирюков М.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Призер Федорова О.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Призер заключительного этапа </a:t>
                      </a:r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Всеросийской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олимпиады Бирюков М.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</a:p>
                    <a:p>
                      <a:pPr algn="ctr"/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Истори,обществознание,право-победитель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этапа Жданова М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Обществознание- призер Романова К</a:t>
                      </a:r>
                    </a:p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региональный этап-призер Жданова М.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214554"/>
          <a:ext cx="785817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410542">
                <a:tc>
                  <a:txBody>
                    <a:bodyPr/>
                    <a:lstStyle/>
                    <a:p>
                      <a:pPr algn="ctr"/>
                      <a:endParaRPr lang="ru-RU" sz="3600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lang="ru-RU" sz="3600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«А»</a:t>
                      </a:r>
                      <a:endParaRPr lang="ru-RU" sz="3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«Б»</a:t>
                      </a:r>
                      <a:endParaRPr lang="ru-RU" sz="3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«В»</a:t>
                      </a:r>
                      <a:endParaRPr lang="ru-RU" sz="3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92867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УУД «Смысловое чтение»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357298"/>
            <a:ext cx="8715436" cy="397031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Чтобы не превратить ребенка в хранилище знаний,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кладовую истин, правил и формул, надо учить его думать.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714752"/>
            <a:ext cx="8280920" cy="646331"/>
          </a:xfrm>
          <a:prstGeom prst="rect">
            <a:avLst/>
          </a:prstGeom>
          <a:noFill/>
          <a:ln w="76200" cmpd="thinThick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Главная проблема – как этого добиться?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5445224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71480"/>
            <a:ext cx="7929618" cy="2616101"/>
          </a:xfrm>
          <a:prstGeom prst="rect">
            <a:avLst/>
          </a:prstGeom>
          <a:noFill/>
          <a:ln w="76200" cmpd="thinThick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«Научить учиться»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«Научить жить»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«Научить жить вместе»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«Научить работать и зарабатывать»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доклада ЮНЕСКО «В новое тысячелетие.»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5000636"/>
            <a:ext cx="8280920" cy="1200329"/>
          </a:xfrm>
          <a:prstGeom prst="rect">
            <a:avLst/>
          </a:prstGeom>
          <a:noFill/>
          <a:ln w="76200" cmpd="thinThick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6" grpId="0" uiExpand="1" build="allAtOnce" animBg="1"/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ln w="762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цели и задачи ставит данная технология?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501122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 Формирование нового стиля мышления</a:t>
            </a:r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  Развитие таких базовых качеств личности, как критическое мышление,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мобильность</a:t>
            </a:r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 Развитие аналитического, критического мышления.</a:t>
            </a:r>
          </a:p>
          <a:p>
            <a:pPr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AutoNum type="arabicParenR" startAt="4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культуры чтения, включающей в себя умение ориентироваться в источниках информации</a:t>
            </a:r>
          </a:p>
          <a:p>
            <a:pPr marL="457200" indent="-457200"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 Стимулирование самостоятельной поисковой творческой деятельности, запуск механизмов самообразования и самоорганизации.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критического мышления приводит к следующим результатам: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2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Высокая мотивация учащихся к образовательному процессу.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Возрастание мыслительных возможностей учащихся, гибкости мышления, его переключения с одного типа на другой.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способности самостоятельно конструировать, строить понятия и оперировать ими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способности передавать другим авторскую информацию, подвергать ее коррекции, понимать и принимать точку зрения другого человека.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умения анализировать полученную информацию.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Основа технологии – трехфазовая структура урока: вызов, осмысление, рефлексия: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358246" cy="44772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6082"/>
                <a:gridCol w="2786082"/>
                <a:gridCol w="2786082"/>
              </a:tblGrid>
              <a:tr h="42337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1– я стадия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2– я стадия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3– я стадия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057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Вызов: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– актуализация имеющихся знаний;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– пробуждение интереса к получению новой информации;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– постановка учеником собственных целей обучения.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 смысла: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– получение новой информации;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– учащиеся соотносят старые знания с новыми.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Рефлексия: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– размышление, рождение нового знания;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– постановка учеником новых целей обучения.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активное переосмысление собственных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представлений с учетом вновь приобретенных знаний.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Фишбоун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51520" y="620688"/>
            <a:ext cx="8572560" cy="5922860"/>
            <a:chOff x="285720" y="357166"/>
            <a:chExt cx="8572560" cy="5922860"/>
          </a:xfrm>
        </p:grpSpPr>
        <p:sp>
          <p:nvSpPr>
            <p:cNvPr id="25" name="Блок-схема: сохраненные данные 24"/>
            <p:cNvSpPr/>
            <p:nvPr/>
          </p:nvSpPr>
          <p:spPr>
            <a:xfrm>
              <a:off x="285720" y="2071678"/>
              <a:ext cx="2714644" cy="2643206"/>
            </a:xfrm>
            <a:prstGeom prst="flowChartOnlineStorage">
              <a:avLst/>
            </a:prstGeom>
            <a:solidFill>
              <a:srgbClr val="FA910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C000"/>
                </a:solidFill>
              </a:endParaRPr>
            </a:p>
          </p:txBody>
        </p:sp>
        <p:cxnSp>
          <p:nvCxnSpPr>
            <p:cNvPr id="26" name="Прямая соединительная линия 25"/>
            <p:cNvCxnSpPr>
              <a:stCxn id="25" idx="3"/>
            </p:cNvCxnSpPr>
            <p:nvPr/>
          </p:nvCxnSpPr>
          <p:spPr>
            <a:xfrm>
              <a:off x="2547923" y="3393281"/>
              <a:ext cx="4167217" cy="3571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6500826" y="3571876"/>
              <a:ext cx="2071702" cy="1785950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6643702" y="1714488"/>
              <a:ext cx="2085991" cy="1688317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3000364" y="1740683"/>
              <a:ext cx="2085991" cy="1688317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4286248" y="1714488"/>
              <a:ext cx="2085991" cy="1688317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5500694" y="1714488"/>
              <a:ext cx="2085991" cy="1688317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6200000" flipH="1">
              <a:off x="5322099" y="3607595"/>
              <a:ext cx="2000264" cy="1643074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6200000" flipH="1">
              <a:off x="4071934" y="3643314"/>
              <a:ext cx="2000264" cy="157163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6200000" flipH="1">
              <a:off x="2821769" y="3679033"/>
              <a:ext cx="2143140" cy="1643074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000496" y="357166"/>
              <a:ext cx="18573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СССР</a:t>
              </a:r>
              <a:endPara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86248" y="5572140"/>
              <a:ext cx="18573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n w="18000">
                    <a:solidFill>
                      <a:schemeClr val="tx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rgbClr val="FFC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США</a:t>
              </a:r>
              <a:endParaRPr lang="ru-RU" sz="4000" b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9280483">
              <a:off x="3480105" y="1911095"/>
              <a:ext cx="3245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Насаждение коммунистической идеологии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9280483">
              <a:off x="4733680" y="2146608"/>
              <a:ext cx="27205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Установление контроля в Восточной Европе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9280483">
              <a:off x="5978297" y="2213921"/>
              <a:ext cx="2047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Понимание только силовых позиций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3080483">
              <a:off x="3245985" y="4301685"/>
              <a:ext cx="27287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Позиции поджигателя войны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3080483">
              <a:off x="4388993" y="4338875"/>
              <a:ext cx="27287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Превосходство англо-саксонской нации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3080483">
              <a:off x="5746315" y="4301685"/>
              <a:ext cx="27287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Призыв к объединению против СССР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72330" y="3143248"/>
              <a:ext cx="1785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Конфликт 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5720" y="3143248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Противоречия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620688"/>
          <a:ext cx="8496944" cy="39839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4729"/>
                <a:gridCol w="4372215"/>
              </a:tblGrid>
              <a:tr h="54329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Следствия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1.поиск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виновных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А.гонка вооружений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2.слабость послевоенной Европы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Б.военно-политические блоки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9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3.достичь военного превосходства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В.локальный конфликт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4.создание двух военно-блоковых систем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Г.идеологическая война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5.организация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противоборствующих лагерей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Д.сверхдержава     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8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6.влиять на выбор пути развития стран третьего мира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Е.двухполюсный мир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Соотнесите причины и следствия.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5373216"/>
          <a:ext cx="8424936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75856" y="486916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142984"/>
            <a:ext cx="242889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Гонка вооружений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143116"/>
            <a:ext cx="24288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Военно-политические блоки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526697"/>
            <a:ext cx="242889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Локальные конфликты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714884"/>
            <a:ext cx="242889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Идеологическое противостояние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1142984"/>
            <a:ext cx="242889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48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1142984"/>
            <a:ext cx="242889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48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214290"/>
            <a:ext cx="8143932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Признак          Факты проявления           Результат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928926" y="142873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928926" y="2643182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928926" y="3857628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928926" y="500063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000760" y="142873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000760" y="271462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000760" y="392906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000760" y="507207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500430" y="2214554"/>
            <a:ext cx="242889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60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430" y="3500438"/>
            <a:ext cx="2428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54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0430" y="4643446"/>
            <a:ext cx="2428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54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2264" y="2214554"/>
            <a:ext cx="242889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60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72264" y="3500438"/>
            <a:ext cx="2428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54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72264" y="4643446"/>
            <a:ext cx="2428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54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596" y="5929330"/>
            <a:ext cx="242889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Биполярный мир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2928926" y="607220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6000760" y="614364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500430" y="5786454"/>
            <a:ext cx="2428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54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72264" y="5786454"/>
            <a:ext cx="2428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5400" i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noFill/>
        </p:spPr>
        <p:txBody>
          <a:bodyPr/>
          <a:lstStyle/>
          <a:p>
            <a:r>
              <a:rPr lang="ru-RU" b="1" dirty="0"/>
              <a:t>Поход Лжедмитрия на Москву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125538"/>
            <a:ext cx="4752528" cy="4319587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ru-RU" sz="2400" b="1" dirty="0"/>
              <a:t>Тень Грозного меня усыновила, </a:t>
            </a:r>
            <a:br>
              <a:rPr lang="ru-RU" sz="2400" b="1" dirty="0"/>
            </a:br>
            <a:r>
              <a:rPr lang="ru-RU" sz="2400" b="1" dirty="0" err="1"/>
              <a:t>Димитрием</a:t>
            </a:r>
            <a:r>
              <a:rPr lang="ru-RU" sz="2400" b="1" dirty="0"/>
              <a:t> из гроба нарекла,</a:t>
            </a:r>
            <a:br>
              <a:rPr lang="ru-RU" sz="2400" b="1" dirty="0"/>
            </a:br>
            <a:r>
              <a:rPr lang="ru-RU" sz="2400" b="1" dirty="0"/>
              <a:t>Вокруг меня народы возмутила</a:t>
            </a:r>
            <a:br>
              <a:rPr lang="ru-RU" sz="2400" b="1" dirty="0"/>
            </a:br>
            <a:r>
              <a:rPr lang="ru-RU" sz="2400" b="1" dirty="0"/>
              <a:t>И в жертву мне Бориса обрекла.</a:t>
            </a:r>
          </a:p>
          <a:p>
            <a:pPr marL="0" indent="0" algn="r">
              <a:buFontTx/>
              <a:buNone/>
            </a:pPr>
            <a:r>
              <a:rPr lang="ru-RU" sz="2000" b="1" i="1" dirty="0"/>
              <a:t>А.С. Пушкин</a:t>
            </a:r>
          </a:p>
          <a:p>
            <a:pPr marL="0" indent="0">
              <a:buFontTx/>
              <a:buNone/>
            </a:pPr>
            <a:endParaRPr lang="ru-RU" sz="2000" dirty="0"/>
          </a:p>
          <a:p>
            <a:pPr marL="0" indent="0">
              <a:buFontTx/>
              <a:buNone/>
            </a:pPr>
            <a:endParaRPr lang="ru-RU" sz="2000" dirty="0"/>
          </a:p>
          <a:p>
            <a:pPr marL="0" indent="0" algn="ctr">
              <a:buFontTx/>
              <a:buNone/>
            </a:pPr>
            <a:r>
              <a:rPr lang="ru-RU" sz="2800" b="1" dirty="0">
                <a:solidFill>
                  <a:srgbClr val="CC3300"/>
                </a:solidFill>
              </a:rPr>
              <a:t>Объясните причины успехов Лжедмитрия </a:t>
            </a:r>
            <a:r>
              <a:rPr lang="en-US" sz="2800" b="1" dirty="0">
                <a:solidFill>
                  <a:srgbClr val="CC3300"/>
                </a:solidFill>
              </a:rPr>
              <a:t>I</a:t>
            </a:r>
          </a:p>
          <a:p>
            <a:pPr marL="0" indent="0" algn="r">
              <a:buFontTx/>
              <a:buNone/>
            </a:pPr>
            <a:endParaRPr lang="en-US" sz="2400" b="1" dirty="0">
              <a:solidFill>
                <a:srgbClr val="CC3300"/>
              </a:solidFill>
            </a:endParaRPr>
          </a:p>
        </p:txBody>
      </p:sp>
      <p:pic>
        <p:nvPicPr>
          <p:cNvPr id="9226" name="Picture 10" descr="Лжедмитрий I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206" y="1052736"/>
            <a:ext cx="3995738" cy="4391025"/>
          </a:xfrm>
          <a:solidFill>
            <a:srgbClr val="FAFCA2"/>
          </a:solidFill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7544" y="5582270"/>
            <a:ext cx="828092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79500"/>
            <a:r>
              <a:rPr lang="ru-RU" b="1" dirty="0"/>
              <a:t>Но знаешь ли, чем сильны мы, </a:t>
            </a:r>
            <a:r>
              <a:rPr lang="ru-RU" b="1" dirty="0" err="1"/>
              <a:t>Басманов</a:t>
            </a:r>
            <a:r>
              <a:rPr lang="ru-RU" b="1" dirty="0"/>
              <a:t>?</a:t>
            </a:r>
            <a:br>
              <a:rPr lang="ru-RU" b="1" dirty="0"/>
            </a:br>
            <a:r>
              <a:rPr lang="ru-RU" b="1" dirty="0"/>
              <a:t>Не войском, нет, не польскою </a:t>
            </a:r>
            <a:r>
              <a:rPr lang="ru-RU" b="1" dirty="0" err="1"/>
              <a:t>помогой</a:t>
            </a:r>
            <a:r>
              <a:rPr lang="ru-RU" b="1" dirty="0"/>
              <a:t>,</a:t>
            </a:r>
            <a:br>
              <a:rPr lang="ru-RU" b="1" dirty="0"/>
            </a:br>
            <a:r>
              <a:rPr lang="ru-RU" b="1" dirty="0"/>
              <a:t>А мнением; Да! мнением народным.</a:t>
            </a:r>
          </a:p>
          <a:p>
            <a:pPr marL="1079500" algn="r"/>
            <a:r>
              <a:rPr lang="ru-RU" sz="2000" b="1" i="1" dirty="0"/>
              <a:t>А.С. Пушкин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/>
      <p:bldP spid="92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691</Words>
  <Application>Microsoft Office PowerPoint</Application>
  <PresentationFormat>Экран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Какие цели и задачи ставит данная технология?</vt:lpstr>
      <vt:lpstr>Развитие критического мышления приводит к следующим результатам:</vt:lpstr>
      <vt:lpstr>Основа технологии – трехфазовая структура урока: вызов, осмысление, рефлексия:</vt:lpstr>
      <vt:lpstr>Слайд 6</vt:lpstr>
      <vt:lpstr>Слайд 7</vt:lpstr>
      <vt:lpstr>Слайд 8</vt:lpstr>
      <vt:lpstr>Поход Лжедмитрия на Москву</vt:lpstr>
      <vt:lpstr> Самозванец</vt:lpstr>
      <vt:lpstr>Слайд 11</vt:lpstr>
      <vt:lpstr>Слайд 12</vt:lpstr>
      <vt:lpstr>Найди лишнее</vt:lpstr>
      <vt:lpstr>Последствия “холодной войны”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olga</cp:lastModifiedBy>
  <cp:revision>60</cp:revision>
  <dcterms:created xsi:type="dcterms:W3CDTF">2016-01-13T00:53:47Z</dcterms:created>
  <dcterms:modified xsi:type="dcterms:W3CDTF">2016-02-04T05:21:39Z</dcterms:modified>
</cp:coreProperties>
</file>