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40" r:id="rId4"/>
    <p:sldId id="341" r:id="rId5"/>
    <p:sldId id="343" r:id="rId6"/>
    <p:sldId id="342" r:id="rId7"/>
    <p:sldId id="344" r:id="rId8"/>
    <p:sldId id="345" r:id="rId9"/>
    <p:sldId id="346" r:id="rId10"/>
    <p:sldId id="347" r:id="rId11"/>
    <p:sldId id="348" r:id="rId12"/>
    <p:sldId id="306" r:id="rId13"/>
    <p:sldId id="307" r:id="rId14"/>
    <p:sldId id="308" r:id="rId15"/>
    <p:sldId id="309" r:id="rId16"/>
    <p:sldId id="320" r:id="rId17"/>
    <p:sldId id="321" r:id="rId18"/>
    <p:sldId id="326" r:id="rId19"/>
    <p:sldId id="325" r:id="rId20"/>
    <p:sldId id="324" r:id="rId21"/>
    <p:sldId id="316" r:id="rId22"/>
    <p:sldId id="349" r:id="rId23"/>
    <p:sldId id="333" r:id="rId24"/>
    <p:sldId id="336" r:id="rId25"/>
    <p:sldId id="331" r:id="rId26"/>
    <p:sldId id="328" r:id="rId27"/>
    <p:sldId id="334" r:id="rId28"/>
    <p:sldId id="335" r:id="rId29"/>
    <p:sldId id="332" r:id="rId30"/>
    <p:sldId id="337" r:id="rId31"/>
    <p:sldId id="30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1EA7-22A4-4291-9208-78352431D3AC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9A32-0CAE-4F10-8782-AF030DA7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56A-860C-4F2F-B08C-E07D6E26605B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50F35-3CF0-4C36-BBE1-6C0C4DD85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BE09-A0A1-4D76-90D5-9E8081E3F218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51B9-070B-41DB-AF5B-B3E39D38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0962-8B8B-46E7-953E-2F8FBEC880DD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321D-96F0-4F42-A024-FDE62312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7D7-7DC3-43B9-83E5-B02542DA42AD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87AB-6333-4714-A16B-15D453335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C867-D838-41EB-B831-0A12F3070AB5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2A7D-5D31-4014-9FCE-E7EE2C8CF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F0A6-7EB5-44E0-BFA7-897ADB13BD82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BC98-B577-4DE0-BF17-020743D5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952A-1CF5-4221-9BBE-1DAA1C8207B4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992-7F4D-4738-A8F9-8401D1C3D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30CE-8CCC-49F6-ADB0-20614B7E69FA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D8AF-76CF-46DF-BD41-478C4E7F2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01F1-2BF6-414C-83A4-84CC1988271E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0317-A694-4D89-8E3F-206FF652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7521-AE08-41C3-97B9-CBB55BAB974F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14DA-9795-4308-AEAA-ADEE5575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A2C86C-D771-4EC4-B0D4-531694330D5C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063F-431A-46A2-B326-6484E594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audio" Target="../media/audio2.wav"/><Relationship Id="rId21" Type="http://schemas.openxmlformats.org/officeDocument/2006/relationships/image" Target="../media/image50.wmf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emf"/><Relationship Id="rId2" Type="http://schemas.openxmlformats.org/officeDocument/2006/relationships/audio" Target="../media/audio1.wav"/><Relationship Id="rId16" Type="http://schemas.openxmlformats.org/officeDocument/2006/relationships/image" Target="../media/image45.jpeg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gif"/><Relationship Id="rId19" Type="http://schemas.openxmlformats.org/officeDocument/2006/relationships/image" Target="../media/image48.gif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slide" Target="slide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multworld.ru/besplatnye-prikolnye-kartinki-po-pozharnoj-bezopasnosti-dlya-detej.html" TargetMode="External"/><Relationship Id="rId13" Type="http://schemas.openxmlformats.org/officeDocument/2006/relationships/hyperlink" Target="http://content.foto.mail.ru/bk/yuliya_buslova/_blogs/i-3666.jpg" TargetMode="External"/><Relationship Id="rId18" Type="http://schemas.openxmlformats.org/officeDocument/2006/relationships/hyperlink" Target="http://i036.radikal.ru/0908/6b/c53c2e9e73b5.jpg" TargetMode="External"/><Relationship Id="rId26" Type="http://schemas.openxmlformats.org/officeDocument/2006/relationships/hyperlink" Target="http://www.libex.ru/dimg/139d9.jpg" TargetMode="External"/><Relationship Id="rId3" Type="http://schemas.openxmlformats.org/officeDocument/2006/relationships/hyperlink" Target="http://viki.rdf.ru/item/2586/download/" TargetMode="External"/><Relationship Id="rId21" Type="http://schemas.openxmlformats.org/officeDocument/2006/relationships/hyperlink" Target="http://static.ozone.ru/multimedia/books_covers/1003282052.jpg" TargetMode="External"/><Relationship Id="rId7" Type="http://schemas.openxmlformats.org/officeDocument/2006/relationships/hyperlink" Target="http://www.pojarnayabezopasnost.ru/vospitatel/zagadki.html" TargetMode="External"/><Relationship Id="rId12" Type="http://schemas.openxmlformats.org/officeDocument/2006/relationships/hyperlink" Target="http://files.hasici-markvartovice.webnode.com/200000312-ec31aed2bb/fireman22.gif" TargetMode="External"/><Relationship Id="rId17" Type="http://schemas.openxmlformats.org/officeDocument/2006/relationships/hyperlink" Target="http://www.yarskonline.ru/upload_files/news/470_1.jpg" TargetMode="External"/><Relationship Id="rId25" Type="http://schemas.openxmlformats.org/officeDocument/2006/relationships/hyperlink" Target="http://bukinist.su/books_imgs/2720_3773_04.jpg" TargetMode="External"/><Relationship Id="rId33" Type="http://schemas.openxmlformats.org/officeDocument/2006/relationships/image" Target="../media/image59.png"/><Relationship Id="rId2" Type="http://schemas.openxmlformats.org/officeDocument/2006/relationships/image" Target="../media/image1.png"/><Relationship Id="rId16" Type="http://schemas.openxmlformats.org/officeDocument/2006/relationships/hyperlink" Target="http://s3-eu-west-1.amazonaws.com/idei74/upload/stuff/big/2S9m5O3ax0ZxneweQ1.jpg" TargetMode="External"/><Relationship Id="rId20" Type="http://schemas.openxmlformats.org/officeDocument/2006/relationships/hyperlink" Target="http://www.bezformata.ru/content/Images/000/004/266/image4266699.jpg" TargetMode="External"/><Relationship Id="rId29" Type="http://schemas.openxmlformats.org/officeDocument/2006/relationships/hyperlink" Target="http://vozmimp3.com/?string=%C3%E8%EC%ED+%CA%C2%C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achalnaya-shkola/vospitatelnaya-rabota/kvn-po-pravilam-pozharnoi-bezopasnosti" TargetMode="External"/><Relationship Id="rId11" Type="http://schemas.openxmlformats.org/officeDocument/2006/relationships/hyperlink" Target="http://www.pravmir.ru/uploads/fire-460.jpg" TargetMode="External"/><Relationship Id="rId24" Type="http://schemas.openxmlformats.org/officeDocument/2006/relationships/hyperlink" Target="http://www.mp3-kniga.ru/bibliofil/img/marshak-geroy1971.jpg" TargetMode="External"/><Relationship Id="rId32" Type="http://schemas.openxmlformats.org/officeDocument/2006/relationships/hyperlink" Target="http://www.audiopoisk.com/track/no/mp3/pesni-pojarnih---esli-vdrug/" TargetMode="External"/><Relationship Id="rId5" Type="http://schemas.openxmlformats.org/officeDocument/2006/relationships/hyperlink" Target="http://pedsovet.su/load/243-1-0-11308" TargetMode="External"/><Relationship Id="rId15" Type="http://schemas.openxmlformats.org/officeDocument/2006/relationships/hyperlink" Target="http://img0.liveinternet.ru/images/attach/c/6/89/521/89521002_large_04.jpg" TargetMode="External"/><Relationship Id="rId23" Type="http://schemas.openxmlformats.org/officeDocument/2006/relationships/hyperlink" Target="http://detizdat.ucoz.org/_ph/26/2/597205215.jpg" TargetMode="External"/><Relationship Id="rId28" Type="http://schemas.openxmlformats.org/officeDocument/2006/relationships/hyperlink" Target="http://primarytuition.webs.com/ChildrenDrawing.jpg" TargetMode="External"/><Relationship Id="rId10" Type="http://schemas.openxmlformats.org/officeDocument/2006/relationships/hyperlink" Target="http://img12.nnm.ru/7/1/2/d/f/d1cf56395fe5acef0b3382fcfb1.jpg" TargetMode="External"/><Relationship Id="rId19" Type="http://schemas.openxmlformats.org/officeDocument/2006/relationships/hyperlink" Target="http://0.tqn.com/d/chemistry/1/0/D/2/1/Gasmask_nva.jpg" TargetMode="External"/><Relationship Id="rId31" Type="http://schemas.openxmlformats.org/officeDocument/2006/relationships/hyperlink" Target="http://draste.ru/music/view/10794?q" TargetMode="External"/><Relationship Id="rId4" Type="http://schemas.openxmlformats.org/officeDocument/2006/relationships/hyperlink" Target="http://viki.rdf.ru/item/1891/" TargetMode="External"/><Relationship Id="rId9" Type="http://schemas.openxmlformats.org/officeDocument/2006/relationships/hyperlink" Target="http://cs11453.userapi.com/u8620368/-14/x_47381aa7.jpg" TargetMode="External"/><Relationship Id="rId14" Type="http://schemas.openxmlformats.org/officeDocument/2006/relationships/hyperlink" Target="http://img0.liveinternet.ru/images/attach/c/3/75/180/75180432_hotflame.jpg" TargetMode="External"/><Relationship Id="rId22" Type="http://schemas.openxmlformats.org/officeDocument/2006/relationships/hyperlink" Target="http://s-marshak.ru/books/k/k18/k18_01.jpg" TargetMode="External"/><Relationship Id="rId27" Type="http://schemas.openxmlformats.org/officeDocument/2006/relationships/hyperlink" Target="http://www.dialcon.ru/uploads/Image/item/size/vk101-43.gif" TargetMode="External"/><Relationship Id="rId30" Type="http://schemas.openxmlformats.org/officeDocument/2006/relationships/hyperlink" Target="http://poiskm.ru/song/16854040-KVN-Kapitan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72008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04664"/>
            <a:ext cx="7200800" cy="3002565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+mn-lt"/>
              </a:rPr>
              <a:t> </a:t>
            </a:r>
            <a:r>
              <a:rPr lang="ru-RU" sz="6600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ПОЖАРНАЯ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БЕЗОПАСНОСТЬ</a:t>
            </a:r>
            <a:endParaRPr lang="ru-RU" sz="6600" b="1" dirty="0">
              <a:ln w="19050">
                <a:solidFill>
                  <a:srgbClr val="D60093"/>
                </a:solidFill>
              </a:ln>
              <a:solidFill>
                <a:schemeClr val="accent2">
                  <a:lumMod val="75000"/>
                </a:schemeClr>
              </a:solidFill>
              <a:latin typeface="Century" pitchFamily="18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325583" y="2992438"/>
            <a:ext cx="45534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 по книгам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противопожарную тематику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067175" y="5300663"/>
            <a:ext cx="4897438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Кожевникова Е.В.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019425"/>
            <a:ext cx="24511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Выключайте электроприборы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700808"/>
            <a:ext cx="7670800" cy="46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2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Знают все – человек без огня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r>
              <a:rPr lang="ru-RU" sz="3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>
                <a:latin typeface="Times New Roman" pitchFamily="18" charset="0"/>
                <a:cs typeface="Times New Roman" pitchFamily="18" charset="0"/>
              </a:rPr>
            </a:b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1450975"/>
            <a:ext cx="3146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Держат 100 пожаров.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11575" y="169545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Спичечный коробок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2757488"/>
            <a:ext cx="32210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Воды боится.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языком, а не лает.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зубов, а кусает.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30663" y="3287713"/>
            <a:ext cx="1050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5011738"/>
            <a:ext cx="4129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Обязательно он будет.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94225" y="5195888"/>
            <a:ext cx="111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1112838"/>
            <a:ext cx="18700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2760663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41675" y="404813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95313" y="3022600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Раскалённая стрела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Дуб свалила у села.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140200" y="162877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8000" y="1382713"/>
            <a:ext cx="3343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Дым увидел, не зевай,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Нас скорее вызывай.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7475" y="3273425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00500" y="4913313"/>
            <a:ext cx="1263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Спичка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95313" y="4359275"/>
            <a:ext cx="2628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Летела мошка,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Осиновая ножка.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стог села,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сено съела.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2708275"/>
            <a:ext cx="18383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663" y="4508500"/>
            <a:ext cx="1838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5850" y="1052513"/>
            <a:ext cx="1984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7182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225" y="238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73063" y="1255713"/>
            <a:ext cx="3313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Всё промыла и ушла.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сады, и огороды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Всей округе полила.  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83050" y="1993900"/>
            <a:ext cx="963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125913" y="3667125"/>
            <a:ext cx="936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Утюг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79925" y="5281613"/>
            <a:ext cx="846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34975" y="4741863"/>
            <a:ext cx="406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мохнатый, я кудлатый,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4825" y="3068638"/>
            <a:ext cx="3419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Ходит, бродит пароход.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Остановишь – горе,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Продырявит море.  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75" y="1274763"/>
            <a:ext cx="1916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3068638"/>
            <a:ext cx="2208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741863"/>
            <a:ext cx="213518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3575" y="260350"/>
            <a:ext cx="2590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14338" y="1116013"/>
            <a:ext cx="3687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 фонарь, а свет дает.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49763" y="1335088"/>
            <a:ext cx="1030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Свеча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9425" y="2963863"/>
            <a:ext cx="1808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Противогаз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19600" y="4565650"/>
            <a:ext cx="2824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Пожарная машина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625" y="4149725"/>
            <a:ext cx="43926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95288" y="2311400"/>
            <a:ext cx="38846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338" y="809625"/>
            <a:ext cx="113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852738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7713" y="4962525"/>
            <a:ext cx="20764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7904163" y="6022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41675" y="333375"/>
            <a:ext cx="2590800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611188" y="2565400"/>
            <a:ext cx="36544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Выбежал из моря кит.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«Эй, пожарные, бегите!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Помогите, помогите!»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35113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23850" y="2185988"/>
            <a:ext cx="4878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треском,  щёлканьем и громом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Встал огонь над новым домом.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Озирается кругом, машет красным рукавом.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1295400"/>
            <a:ext cx="3352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701675" y="2205038"/>
            <a:ext cx="45720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гром над мостовой?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Дом пылает за углом.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 за мрак стоит кругом?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Ставит лестницы команда,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 огня спасает дом.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1268413"/>
            <a:ext cx="34591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468313" y="2349500"/>
            <a:ext cx="48053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Мчатся пожарные автомобили,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Щёлкают звонко, тревожно свистят,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Медные каски рядами блестят.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675" y="1484313"/>
            <a:ext cx="32813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179512" y="692696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ОГОНЬ - ДРУГ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2738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395288" y="225266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206500"/>
            <a:ext cx="3429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44583">
              <a:srgbClr val="FFC000"/>
            </a:gs>
            <a:gs pos="70000">
              <a:srgbClr val="FFC000"/>
            </a:gs>
            <a:gs pos="88750">
              <a:srgbClr val="7A0706"/>
            </a:gs>
            <a:gs pos="94951">
              <a:srgbClr val="FFFF00"/>
            </a:gs>
            <a:gs pos="94902">
              <a:srgbClr val="4E0808"/>
            </a:gs>
            <a:gs pos="94804">
              <a:srgbClr val="4F0808"/>
            </a:gs>
            <a:gs pos="94609">
              <a:srgbClr val="500808"/>
            </a:gs>
            <a:gs pos="94218">
              <a:srgbClr val="530808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00050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1988" y="4973638"/>
            <a:ext cx="1639887" cy="1268412"/>
          </a:xfrm>
          <a:prstGeom prst="rect">
            <a:avLst/>
          </a:prstGeom>
          <a:noFill/>
        </p:spPr>
      </p:pic>
      <p:pic>
        <p:nvPicPr>
          <p:cNvPr id="8" name="Рисунок 7" descr="5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000250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hovel_4926f3aabfec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32688" y="23145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ю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142875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topor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5" y="164306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andle-animation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99400" y="71120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lita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5" y="4857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16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8" y="730250"/>
            <a:ext cx="13573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8-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99163" y="3692525"/>
            <a:ext cx="9271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096-51_298x248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86063" y="264318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63-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64238" y="1428750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Чайник_эмалированный_на_газовой_плите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0" y="314325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MCj02329000000[1]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58063" y="3429000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1" name="Рисунок 20" descr="36248841_1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50" y="57181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документЫЫ\документы\документы\Гиф-парк\природные\3.gif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12975" y="4127500"/>
            <a:ext cx="1147763" cy="12588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64488" y="5386388"/>
            <a:ext cx="981075" cy="723900"/>
            <a:chOff x="0" y="0"/>
            <a:chExt cx="1248" cy="1101"/>
          </a:xfrm>
        </p:grpSpPr>
        <p:sp>
          <p:nvSpPr>
            <p:cNvPr id="37912" name="Text Box 15"/>
            <p:cNvSpPr txBox="1">
              <a:spLocks noChangeArrowheads="1"/>
            </p:cNvSpPr>
            <p:nvPr/>
          </p:nvSpPr>
          <p:spPr bwMode="auto">
            <a:xfrm>
              <a:off x="272" y="0"/>
              <a:ext cx="976" cy="2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36000" tIns="0" rIns="36000" bIns="36000"/>
            <a:lstStyle/>
            <a:p>
              <a:pPr rtl="1"/>
              <a:r>
                <a:rPr lang="ru-RU" sz="800">
                  <a:solidFill>
                    <a:srgbClr val="0000FF"/>
                  </a:solidFill>
                  <a:latin typeface="Comic Sans MS" pitchFamily="66" charset="0"/>
                </a:rPr>
                <a:t>ПРАВИЛЬНО!</a:t>
              </a:r>
            </a:p>
            <a:p>
              <a:pPr rtl="1"/>
              <a:endParaRPr lang="ru-RU" sz="80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37913" name="Picture 16" descr="MCj04298290000[1]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45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5750" y="5929313"/>
            <a:ext cx="1362075" cy="628650"/>
            <a:chOff x="0" y="0"/>
            <a:chExt cx="2359" cy="1228"/>
          </a:xfrm>
        </p:grpSpPr>
        <p:pic>
          <p:nvPicPr>
            <p:cNvPr id="37910" name="Picture 18" descr="MCj04244440000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0"/>
              <a:ext cx="998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1" name="AutoShape 19"/>
            <p:cNvSpPr>
              <a:spLocks noChangeArrowheads="1"/>
            </p:cNvSpPr>
            <p:nvPr/>
          </p:nvSpPr>
          <p:spPr bwMode="auto">
            <a:xfrm>
              <a:off x="817" y="136"/>
              <a:ext cx="1542" cy="429"/>
            </a:xfrm>
            <a:prstGeom prst="wedgeEllipseCallout">
              <a:avLst>
                <a:gd name="adj1" fmla="val -47667"/>
                <a:gd name="adj2" fmla="val 68181"/>
              </a:avLst>
            </a:prstGeom>
            <a:solidFill>
              <a:srgbClr val="FFFF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lIns="18000" tIns="0" rIns="18000" bIns="10800"/>
            <a:lstStyle/>
            <a:p>
              <a:pPr rtl="1"/>
              <a:r>
                <a:rPr lang="ru-RU" sz="800">
                  <a:solidFill>
                    <a:srgbClr val="000000"/>
                  </a:solidFill>
                  <a:latin typeface="Comic Sans MS" pitchFamily="66" charset="0"/>
                </a:rPr>
                <a:t>ПОДУМА</a:t>
              </a:r>
              <a:r>
                <a:rPr lang="ru-RU" sz="1000">
                  <a:solidFill>
                    <a:srgbClr val="000000"/>
                  </a:solidFill>
                  <a:latin typeface="Comic Sans MS" pitchFamily="66" charset="0"/>
                </a:rPr>
                <a:t>…</a:t>
              </a:r>
            </a:p>
            <a:p>
              <a:pPr rtl="1"/>
              <a:endParaRPr lang="ru-RU" sz="10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Стрелка вправо 1">
            <a:hlinkClick r:id="rId22" action="ppaction://hlinksldjump"/>
          </p:cNvPr>
          <p:cNvSpPr/>
          <p:nvPr/>
        </p:nvSpPr>
        <p:spPr>
          <a:xfrm>
            <a:off x="7899400" y="625792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0425" y="3175"/>
            <a:ext cx="76136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kramsk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836612"/>
            <a:ext cx="5400601" cy="51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46163" y="968375"/>
            <a:ext cx="7591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у вас мелкое возгорание…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92113" y="2133600"/>
            <a:ext cx="4775200" cy="4603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спрятаться под кровать.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4813" y="2940050"/>
            <a:ext cx="4343400" cy="157003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потушить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подручными средствами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(водой, мокрым покрывалом).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4813" y="4902200"/>
            <a:ext cx="3600450" cy="4619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Надо убегать из дома.</a:t>
            </a:r>
          </a:p>
        </p:txBody>
      </p:sp>
      <p:pic>
        <p:nvPicPr>
          <p:cNvPr id="9" name="Picture 5" descr="гше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54200"/>
            <a:ext cx="309721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8830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27088" y="968375"/>
            <a:ext cx="7945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в помещении много дыма…</a:t>
            </a:r>
          </a:p>
        </p:txBody>
      </p:sp>
      <p:pic>
        <p:nvPicPr>
          <p:cNvPr id="5" name="Picture 5" descr="егн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16113"/>
            <a:ext cx="293528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8150" y="2492375"/>
            <a:ext cx="4729163" cy="46196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Необходимо  быстро убегать.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3689350"/>
            <a:ext cx="5045075" cy="5238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Необходимо  двигаться ползком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9" name="Picture 5" descr="лоьб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925" y="1844675"/>
            <a:ext cx="3008313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50825" y="895350"/>
            <a:ext cx="6781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невозможно потушить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возгорание…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2708275"/>
            <a:ext cx="4438650" cy="4619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Надо покинуть помещение.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750" y="4111625"/>
            <a:ext cx="3114675" cy="83185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Надо спрятаться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комнату.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94025" y="260350"/>
            <a:ext cx="366553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641475" y="968375"/>
            <a:ext cx="621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Если загорелась одежда…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73063" y="2420938"/>
            <a:ext cx="4262437" cy="8302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Бегать в горящей одежде,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чтобы  загасить пламя.</a:t>
            </a: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396875" y="3933825"/>
            <a:ext cx="4176713" cy="4603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Падать на пол и кататься.</a:t>
            </a:r>
          </a:p>
        </p:txBody>
      </p:sp>
      <p:pic>
        <p:nvPicPr>
          <p:cNvPr id="8" name="Picture 5" descr="еп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989138"/>
            <a:ext cx="35988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5941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723900" y="911225"/>
            <a:ext cx="823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Пожарных вызвать по телефону…</a:t>
            </a:r>
          </a:p>
        </p:txBody>
      </p:sp>
      <p:pic>
        <p:nvPicPr>
          <p:cNvPr id="5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4417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88" y="2538413"/>
            <a:ext cx="1500187" cy="92392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538413"/>
            <a:ext cx="1428750" cy="92392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050" y="4221163"/>
            <a:ext cx="1571625" cy="92392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94025" y="260350"/>
            <a:ext cx="3738563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4" name="Picture 5" descr="пав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53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746125" y="928688"/>
            <a:ext cx="8451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Пожарным необходимо сообщить…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25" y="2420938"/>
            <a:ext cx="4537075" cy="8921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Фамилию, адрес, возраст,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рост, цвет глаз.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325" y="4117975"/>
            <a:ext cx="4219575" cy="89217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cs typeface="FrankRuehl" pitchFamily="34" charset="-79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Фамилию,  адрес, подъезд,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этаж, объект возгорания.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550" y="61388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1785938"/>
            <a:ext cx="6985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Самое главное правило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только при пожаре,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но и при любой другой опасности: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Не поддавайтесь панике и не теряйте самообладания!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188" y="441325"/>
            <a:ext cx="3748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173163"/>
            <a:ext cx="266541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4175" y="1203325"/>
            <a:ext cx="12255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173163"/>
            <a:ext cx="19177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038" y="378936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7000" y="3790950"/>
            <a:ext cx="14827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8850" y="3790950"/>
            <a:ext cx="248761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6250"/>
            <a:ext cx="91440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Пусть огонь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 сердцах пылает, </a:t>
            </a:r>
          </a:p>
          <a:p>
            <a:pPr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 пожаров не бывает!!!</a:t>
            </a:r>
          </a:p>
        </p:txBody>
      </p:sp>
      <p:pic>
        <p:nvPicPr>
          <p:cNvPr id="4608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2924175"/>
            <a:ext cx="2451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235825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1"/>
          <p:cNvSpPr>
            <a:spLocks noGrp="1" noChangeArrowheads="1"/>
          </p:cNvSpPr>
          <p:nvPr>
            <p:ph idx="4294967295"/>
          </p:nvPr>
        </p:nvSpPr>
        <p:spPr>
          <a:xfrm>
            <a:off x="395288" y="333375"/>
            <a:ext cx="8640762" cy="7413625"/>
          </a:xfrm>
        </p:spPr>
        <p:txBody>
          <a:bodyPr>
            <a:spAutoFit/>
          </a:bodyPr>
          <a:lstStyle/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«Юные пожарные»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"/>
              </a:rPr>
              <a:t>http://viki.rdf.ru/item/2586/download/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Презентация «Огонь – опасная игра»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4"/>
              </a:rPr>
              <a:t>http://viki.rdf.ru/item/1891/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пожарной безопасности - 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http://pedsovet.su/load/243-1-0-11308</a:t>
            </a:r>
            <a:r>
              <a:rPr lang="ru-RU" sz="1100" smtClean="0">
                <a:solidFill>
                  <a:srgbClr val="365F9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 по правилам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6"/>
              </a:rPr>
              <a:t>http://nsportal.ru/nachalnaya-shkola/vospitatelnaya-rabota/kvn-po-pravilam-pozharnoi-bezopasnosti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Загадки по пожарной безопасности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7"/>
              </a:rPr>
              <a:t>http://www.pojarnayabezopasnost.ru/vospitatel/zagadki.html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с детьми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8"/>
              </a:rPr>
              <a:t>http://multworld.ru/besplatnye-prikolnye-kartinki-po-pozharnoj-bezopasnosti-dlya-detej.html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спичечного коробка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9"/>
              </a:rPr>
              <a:t>http://cs11453.userapi.com/u8620368/-14/x_47381aa7.jpg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огня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0"/>
              </a:rPr>
              <a:t>http://img12.nnm.ru/7/1/2/d/f/d1cf56395fe5acef0b3382fcfb1.jpg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пожара-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1"/>
              </a:rPr>
              <a:t>http://www.pravmir.ru/uploads/fire-460.jpg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пожарного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2"/>
              </a:rPr>
              <a:t>http://files.hasici-markvartovice.webnode.com/200000312-ec31aed2bb/fireman22.gif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молнии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3"/>
              </a:rPr>
              <a:t>http://content.foto.mail.ru/bk/yuliya_buslova/_blogs/i-3666.jpg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спички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4"/>
              </a:rPr>
              <a:t>http://img0.liveinternet.ru/images/attach/c/3/75/180/75180432_hotflame.jpg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грозы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5"/>
              </a:rPr>
              <a:t>http://img0.liveinternet.ru/images/attach/c/6/89/521/89521002_large_04.jpg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утюга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6"/>
              </a:rPr>
              <a:t>http://s3-eu-west-1.amazonaws.com/idei74/upload/stuff/big/2S9m5O3ax0ZxneweQ1.jpg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дыма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7"/>
              </a:rPr>
              <a:t>http://www.yarskonline.ru/upload_files/news/470_1.jpg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свечи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8"/>
              </a:rPr>
              <a:t>http://i036.radikal.ru/0908/6b/c53c2e9e73b5.jpg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противогаза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19"/>
              </a:rPr>
              <a:t>http://0.tqn.com/d/chemistry/1/0/D/2/1/Gasmask_nva.jpg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пожарной машины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0"/>
              </a:rPr>
              <a:t>http://www.bezformata.ru/content/Images/000/004/266/image4266699.jpg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К. И. Чуковского «Путаница»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1"/>
              </a:rPr>
              <a:t>http://static.ozone.ru/multimedia/books_covers/1003282052.jpg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«Кошкин дом»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2"/>
              </a:rPr>
              <a:t>http://s-marshak.ru/books/k/k18/k18_01.jpg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С. Михалкова «Дядя Стёпа»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3"/>
              </a:rPr>
              <a:t>http://detizdat.ucoz.org/_ph/26/2/597205215.jpg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«Рассказ о неизвестном герое» - 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4"/>
              </a:rPr>
              <a:t>http://www.mp3-kniga.ru/bibliofil/img/marshak-geroy1971.jpg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С. Я. Маршака «Пожар»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5"/>
              </a:rPr>
              <a:t>http://bukinist.su/books_imgs/2720_3773_04.jpg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обложки книги  Б. Житкова «Пожар в море»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6"/>
              </a:rPr>
              <a:t>http://www.libex.ru/dimg/139d9.jpg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скрипичного ключа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7"/>
              </a:rPr>
              <a:t>http://www.dialcon.ru/uploads/Image/item/size/vk101-43.gif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Изображение детей - </a:t>
            </a:r>
            <a:r>
              <a:rPr lang="en-US" sz="1100" smtClean="0">
                <a:latin typeface="Times New Roman" pitchFamily="18" charset="0"/>
                <a:cs typeface="Times New Roman" pitchFamily="18" charset="0"/>
                <a:hlinkClick r:id="rId28"/>
              </a:rPr>
              <a:t>http://primarytuition.webs.com/ChildrenDrawing.jpg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Гимн КВН. Выход команд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29"/>
              </a:rPr>
              <a:t>http://vozmimp3.com/?string=%C3%E8%EC%ED+%CA%C2%CD</a:t>
            </a:r>
            <a:endParaRPr lang="ru-RU" sz="1100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КВН. Капитаны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0"/>
              </a:rPr>
              <a:t>http://poiskm.ru/song/16854040-KVN-Kapitani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Частушки. Минус-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1"/>
              </a:rPr>
              <a:t>http://draste.ru/music/view/10794?q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AutoNum type="arabicParenR"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Песни пожарных. Если вдруг - </a:t>
            </a:r>
            <a:r>
              <a:rPr lang="ru-RU" sz="1100" u="sng" smtClean="0">
                <a:latin typeface="Times New Roman" pitchFamily="18" charset="0"/>
                <a:cs typeface="Times New Roman" pitchFamily="18" charset="0"/>
                <a:hlinkClick r:id="rId32"/>
              </a:rPr>
              <a:t>http://www.audiopoisk.com/track/no/mp3/pesni-pojarnih---esli-vdrug/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AutoNum type="arabicParenR"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996950" y="14288"/>
            <a:ext cx="721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pic>
        <p:nvPicPr>
          <p:cNvPr id="47108" name="Рисунок 1" descr="Описание: http://pedsovet.su/img/post-img/author.pn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57200" y="41767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ОГОНЬ - СИМВОЛ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fi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548680"/>
            <a:ext cx="2232248" cy="2852339"/>
          </a:xfrm>
          <a:prstGeom prst="rect">
            <a:avLst/>
          </a:prstGeom>
        </p:spPr>
      </p:pic>
      <p:pic>
        <p:nvPicPr>
          <p:cNvPr id="5" name="Picture 7" descr="АННА 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3227293"/>
            <a:ext cx="3349625" cy="2511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8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ОГОНЬ - ВРАГ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62163"/>
            <a:ext cx="36496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2200" y="1393825"/>
            <a:ext cx="32400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шутите с огнём!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00807"/>
            <a:ext cx="7786687" cy="4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8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700" y="-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 txBox="1">
            <a:spLocks noChangeArrowheads="1"/>
          </p:cNvSpPr>
          <p:nvPr/>
        </p:nvSpPr>
        <p:spPr bwMode="auto">
          <a:xfrm flipH="1">
            <a:off x="319088" y="836613"/>
            <a:ext cx="8229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 берите в руки спички!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800"/>
            <a:ext cx="7775575" cy="47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2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813</Words>
  <Application>Microsoft Office PowerPoint</Application>
  <PresentationFormat>Экран (4:3)</PresentationFormat>
  <Paragraphs>176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User</cp:lastModifiedBy>
  <cp:revision>125</cp:revision>
  <dcterms:created xsi:type="dcterms:W3CDTF">2011-06-11T07:59:27Z</dcterms:created>
  <dcterms:modified xsi:type="dcterms:W3CDTF">2015-01-25T15:03:46Z</dcterms:modified>
</cp:coreProperties>
</file>