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53015" y="3181501"/>
            <a:ext cx="4847038" cy="1599722"/>
          </a:xfrm>
        </p:spPr>
        <p:txBody>
          <a:bodyPr/>
          <a:lstStyle/>
          <a:p>
            <a:r>
              <a:rPr lang="ru-RU" sz="4400" dirty="0" smtClean="0"/>
              <a:t>Этапы решения </a:t>
            </a:r>
            <a:r>
              <a:rPr lang="ru-RU" sz="4400" dirty="0" smtClean="0"/>
              <a:t>математических</a:t>
            </a:r>
            <a:br>
              <a:rPr lang="ru-RU" sz="4400" dirty="0" smtClean="0"/>
            </a:br>
            <a:r>
              <a:rPr lang="ru-RU" sz="4400" dirty="0" smtClean="0"/>
              <a:t>задач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Макарова Е.Е.,</a:t>
            </a:r>
          </a:p>
          <a:p>
            <a:r>
              <a:rPr lang="ru-RU" dirty="0" smtClean="0"/>
              <a:t>учитель нач. классов</a:t>
            </a:r>
          </a:p>
          <a:p>
            <a:r>
              <a:rPr lang="ru-RU" dirty="0" smtClean="0"/>
              <a:t>МАОУ «Малиновская СОШ»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910">
            <a:off x="5385804" y="359462"/>
            <a:ext cx="2968724" cy="2226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725">
            <a:off x="81986" y="540614"/>
            <a:ext cx="3384965" cy="2825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1" y="3962553"/>
            <a:ext cx="15811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728" y="354458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Проверка решения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полученного результата и условия задачи: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Тома собрала 5 кг брусники, а Варя на 2 кг больше, то Варя собрала 7 кг. Нужно узнать, сколько кг собрали обе девочки вместе, чтобы ответить на вопрос задачи.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368152" cy="21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467600" cy="46085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другим методом и способом (логический метод):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 – 5 кг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Варя - ?, на 2 кг больше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Варя собрала на 2 кг брусники больше, чем Тома, значит она собрала 7 кг. Следовательно, вместе девочки собрали 12 кг брусники.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10800000">
            <a:off x="3563888" y="2127499"/>
            <a:ext cx="2160240" cy="648072"/>
          </a:xfrm>
          <a:prstGeom prst="bentConnector3">
            <a:avLst>
              <a:gd name="adj1" fmla="val -6879"/>
            </a:avLst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459300" y="2127499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118358" y="1936999"/>
            <a:ext cx="340942" cy="1029072"/>
          </a:xfrm>
          <a:prstGeom prst="rightBrac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368152" cy="21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833" y1="84444" x2="22619" y2="86944"/>
                        <a14:foregroundMark x1="24107" y1="86389" x2="25298" y2="84167"/>
                        <a14:foregroundMark x1="30060" y1="84444" x2="29762" y2="87500"/>
                        <a14:foregroundMark x1="42857" y1="85833" x2="44048" y2="87222"/>
                        <a14:foregroundMark x1="48810" y1="84167" x2="48810" y2="85278"/>
                        <a14:foregroundMark x1="58631" y1="85833" x2="58631" y2="88056"/>
                        <a14:foregroundMark x1="69643" y1="84444" x2="69643" y2="84444"/>
                        <a14:foregroundMark x1="73512" y1="84444" x2="73512" y2="84444"/>
                        <a14:foregroundMark x1="77679" y1="84722" x2="77679" y2="84722"/>
                        <a14:foregroundMark x1="81250" y1="84444" x2="81250" y2="84444"/>
                        <a14:foregroundMark x1="85417" y1="84444" x2="85417" y2="84444"/>
                        <a14:foregroundMark x1="85417" y1="88333" x2="85417" y2="88333"/>
                        <a14:foregroundMark x1="80952" y1="88889" x2="80952" y2="88889"/>
                        <a14:foregroundMark x1="77083" y1="88333" x2="77083" y2="88333"/>
                        <a14:foregroundMark x1="72917" y1="88889" x2="72917" y2="88889"/>
                        <a14:foregroundMark x1="69048" y1="88333" x2="69048" y2="88333"/>
                        <a14:backgroundMark x1="70238" y1="57500" x2="70238" y2="57500"/>
                        <a14:backgroundMark x1="71131" y1="55278" x2="71131" y2="55278"/>
                        <a14:backgroundMark x1="41667" y1="85556" x2="41667" y2="8555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71400"/>
            <a:ext cx="5472608" cy="5863509"/>
          </a:xfrm>
        </p:spPr>
      </p:pic>
      <p:sp>
        <p:nvSpPr>
          <p:cNvPr id="5" name="TextBox 4"/>
          <p:cNvSpPr txBox="1"/>
          <p:nvPr/>
        </p:nvSpPr>
        <p:spPr>
          <a:xfrm>
            <a:off x="1187624" y="530120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 решении задач!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04664"/>
            <a:ext cx="5338936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 собрала 5 кг брусники, а Варя на 2 кг больше, чем Тома. Сколько кг брусники собрали девочки?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333" y1="43520" x2="33667" y2="70406"/>
                        <a14:foregroundMark x1="48667" y1="60348" x2="53833" y2="60735"/>
                        <a14:foregroundMark x1="29167" y1="34043" x2="49000" y2="42263"/>
                        <a14:foregroundMark x1="44000" y1="29787" x2="33333" y2="40232"/>
                        <a14:foregroundMark x1="47500" y1="34913" x2="49667" y2="37718"/>
                        <a14:foregroundMark x1="47833" y1="24662" x2="60667" y2="15184"/>
                        <a14:foregroundMark x1="30833" y1="31818" x2="33333" y2="33269"/>
                        <a14:foregroundMark x1="40167" y1="42843" x2="38000" y2="45164"/>
                        <a14:foregroundMark x1="13667" y1="61315" x2="16500" y2="67505"/>
                        <a14:foregroundMark x1="49000" y1="58221" x2="53167" y2="57834"/>
                        <a14:foregroundMark x1="12500" y1="94778" x2="19167" y2="96228"/>
                        <a14:foregroundMark x1="9667" y1="91876" x2="20333" y2="97002"/>
                        <a14:foregroundMark x1="7167" y1="95551" x2="5500" y2="91489"/>
                        <a14:foregroundMark x1="30167" y1="96422" x2="39667" y2="93133"/>
                        <a14:foregroundMark x1="40167" y1="94197" x2="65167" y2="90619"/>
                        <a14:foregroundMark x1="52833" y1="95551" x2="48167" y2="9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635220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Восприятие и анализ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специальных вопросов по содержанию задачи.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 чем задача? (О бруснике)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Что нужно знать, чтобы ответить на вопрос задачи? (Сколько кг брусники собрали девочки)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По условию задачи известно, сколько кг собрала Тома? (Да, 5 кг)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По условию задачи известно, сколько кг собрала Варя? (Нет, но сказано, что на 2 кг больше, чем Тома)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368152" cy="215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7766248" cy="5441045"/>
          </a:xfrm>
        </p:spPr>
        <p:txBody>
          <a:bodyPr>
            <a:normAutofit/>
          </a:bodyPr>
          <a:lstStyle/>
          <a:p>
            <a:pPr lvl="0" algn="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Переформулировка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</a:t>
            </a:r>
          </a:p>
          <a:p>
            <a:pPr lvl="0"/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 – 5 кг</a:t>
            </a: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Варя - ?, на 2 кг больше </a:t>
            </a: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10800000">
            <a:off x="3707904" y="2719483"/>
            <a:ext cx="3168352" cy="925543"/>
          </a:xfrm>
          <a:prstGeom prst="bentConnector3">
            <a:avLst>
              <a:gd name="adj1" fmla="val -9941"/>
            </a:avLst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/>
          <p:cNvSpPr/>
          <p:nvPr/>
        </p:nvSpPr>
        <p:spPr>
          <a:xfrm>
            <a:off x="7380312" y="2492896"/>
            <a:ext cx="288032" cy="1296144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12360" y="2797534"/>
            <a:ext cx="1080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кг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368152" cy="215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6001"/>
            <a:ext cx="8229600" cy="4525963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 рисунок: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вал 6"/>
          <p:cNvSpPr>
            <a:spLocks noChangeArrowheads="1"/>
          </p:cNvSpPr>
          <p:nvPr/>
        </p:nvSpPr>
        <p:spPr bwMode="auto">
          <a:xfrm>
            <a:off x="848732" y="2898983"/>
            <a:ext cx="2088232" cy="136815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>
                <a:latin typeface="Times New Roman" pitchFamily="18" charset="0"/>
                <a:cs typeface="Arial" pitchFamily="34" charset="0"/>
              </a:rPr>
              <a:t>Тома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кг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79811" y="3583059"/>
            <a:ext cx="4608512" cy="15481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Варя - ?, на 2 кг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7" y="0"/>
            <a:ext cx="135898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87" y="536240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Поиск и сопоставление плана </a:t>
            </a:r>
            <a:r>
              <a:rPr lang="ru-RU" b="1" dirty="0" smtClean="0"/>
              <a:t>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457" y="194413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– схема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4315132"/>
            <a:ext cx="3456384" cy="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4243124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624" y="4243124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4243124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27784" y="4243124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47864" y="4243124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5936" y="4243124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9552" y="5683284"/>
            <a:ext cx="4824536" cy="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9552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87624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07704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27784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47864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95936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552" y="3811076"/>
            <a:ext cx="648072" cy="0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единительная линия 2048"/>
          <p:cNvCxnSpPr/>
          <p:nvPr/>
        </p:nvCxnSpPr>
        <p:spPr>
          <a:xfrm>
            <a:off x="539552" y="3739068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Прямая соединительная линия 2051"/>
          <p:cNvCxnSpPr/>
          <p:nvPr/>
        </p:nvCxnSpPr>
        <p:spPr>
          <a:xfrm>
            <a:off x="1187624" y="3739068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4716016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/>
          <p:nvPr/>
        </p:nvCxnSpPr>
        <p:spPr>
          <a:xfrm>
            <a:off x="5364088" y="5611276"/>
            <a:ext cx="0" cy="144016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Овал 29"/>
          <p:cNvSpPr>
            <a:spLocks noChangeArrowheads="1"/>
          </p:cNvSpPr>
          <p:nvPr/>
        </p:nvSpPr>
        <p:spPr bwMode="auto">
          <a:xfrm>
            <a:off x="4283968" y="3739069"/>
            <a:ext cx="2160240" cy="93610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Тома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37863" y="3477458"/>
            <a:ext cx="939681" cy="523220"/>
          </a:xfrm>
          <a:prstGeom prst="rect">
            <a:avLst/>
          </a:prstGeom>
          <a:ln w="0" cmpd="sng"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29"/>
          <p:cNvSpPr>
            <a:spLocks noChangeArrowheads="1"/>
          </p:cNvSpPr>
          <p:nvPr/>
        </p:nvSpPr>
        <p:spPr bwMode="auto">
          <a:xfrm>
            <a:off x="5547220" y="5123926"/>
            <a:ext cx="2160240" cy="93610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Варя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Правая фигурная скобка 2060"/>
          <p:cNvSpPr/>
          <p:nvPr/>
        </p:nvSpPr>
        <p:spPr>
          <a:xfrm>
            <a:off x="7491436" y="3739069"/>
            <a:ext cx="773832" cy="2340257"/>
          </a:xfrm>
          <a:prstGeom prst="rightBrace">
            <a:avLst>
              <a:gd name="adj1" fmla="val 8333"/>
              <a:gd name="adj2" fmla="val 47788"/>
            </a:avLst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257557" y="4056235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2" y="0"/>
            <a:ext cx="1258351" cy="197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7344816" cy="5616624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Рассуждения: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Что известно в задаче? (Тома собрала 5 кг брусники, а Варя на 2 кг больше)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Исходя из известных данных, что можем найти? (Сколько кг брусники собрала Варя; 5+2=7 кг брусники собрала Варя)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Теперь мы можем ответить на главный вопрос задачи? (Да, 5+7=12 кг брусники собрали девочки)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" y="-5680"/>
            <a:ext cx="1368152" cy="21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8778"/>
            <a:ext cx="8041440" cy="144267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3. Выполнение плана </a:t>
            </a:r>
            <a:r>
              <a:rPr lang="ru-RU" dirty="0" smtClean="0"/>
              <a:t>решения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45910"/>
            <a:ext cx="8208912" cy="3951337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Пересчет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схеме;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Запись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и нахождение его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значения: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5+2=7 (кг) – собрала Варя.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5+7=12 (кг) – собрали всего Варя и Тома.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девочки собрали всего 12 кг брусники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" y="-5680"/>
            <a:ext cx="1368152" cy="21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19" y="554681"/>
            <a:ext cx="7892169" cy="1434160"/>
          </a:xfrm>
        </p:spPr>
        <p:txBody>
          <a:bodyPr/>
          <a:lstStyle/>
          <a:p>
            <a:pPr lvl="0"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чертежей и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графиков(геометрический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0271" y="3249710"/>
            <a:ext cx="864096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4367" y="3249710"/>
            <a:ext cx="86409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8463" y="3249710"/>
            <a:ext cx="864096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2559" y="3249710"/>
            <a:ext cx="864096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96655" y="3249710"/>
            <a:ext cx="864096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07310" y="4227734"/>
            <a:ext cx="864096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43214" y="4227734"/>
            <a:ext cx="86409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0271" y="4227734"/>
            <a:ext cx="864096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04367" y="4227734"/>
            <a:ext cx="86409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68463" y="4227734"/>
            <a:ext cx="864096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2559" y="4227734"/>
            <a:ext cx="864096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96655" y="4227734"/>
            <a:ext cx="864096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0271" y="2385614"/>
            <a:ext cx="86409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02133" y="2309250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кг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5032759" y="3028556"/>
            <a:ext cx="953641" cy="81304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6760951" y="3990750"/>
            <a:ext cx="1064518" cy="84313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7677957" y="3012726"/>
            <a:ext cx="504056" cy="1821160"/>
          </a:xfrm>
          <a:prstGeom prst="rightBrac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3056774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" y="6896"/>
            <a:ext cx="1368152" cy="21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131</TotalTime>
  <Words>419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Bradley Hand ITC TT-Bold</vt:lpstr>
      <vt:lpstr>Cambria</vt:lpstr>
      <vt:lpstr>Rage Italic</vt:lpstr>
      <vt:lpstr>Times New Roman</vt:lpstr>
      <vt:lpstr>Sketchbook</vt:lpstr>
      <vt:lpstr>Этапы решения математических задач</vt:lpstr>
      <vt:lpstr>Презентация PowerPoint</vt:lpstr>
      <vt:lpstr>1. Восприятие и анализ задачи</vt:lpstr>
      <vt:lpstr>Презентация PowerPoint</vt:lpstr>
      <vt:lpstr>Презентация PowerPoint</vt:lpstr>
      <vt:lpstr>2. Поиск и сопоставление плана решения</vt:lpstr>
      <vt:lpstr>Презентация PowerPoint</vt:lpstr>
      <vt:lpstr>3. Выполнение плана решения</vt:lpstr>
      <vt:lpstr>Презентация PowerPoint</vt:lpstr>
      <vt:lpstr>4. Проверка решения задачи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woland</dc:creator>
  <cp:lastModifiedBy>Woland</cp:lastModifiedBy>
  <cp:revision>14</cp:revision>
  <dcterms:created xsi:type="dcterms:W3CDTF">2014-05-29T14:09:24Z</dcterms:created>
  <dcterms:modified xsi:type="dcterms:W3CDTF">2016-02-16T09:35:49Z</dcterms:modified>
</cp:coreProperties>
</file>