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3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B83D-B2E7-487C-A062-9951ABE5174B}" type="datetimeFigureOut">
              <a:rPr lang="ru-RU" smtClean="0"/>
              <a:pPr/>
              <a:t>25.02.2015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9D56-F753-411E-AB74-9B9637DCE3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B83D-B2E7-487C-A062-9951ABE5174B}" type="datetimeFigureOut">
              <a:rPr lang="ru-RU" smtClean="0"/>
              <a:pPr/>
              <a:t>25.02.2015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9D56-F753-411E-AB74-9B9637DCE3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B83D-B2E7-487C-A062-9951ABE5174B}" type="datetimeFigureOut">
              <a:rPr lang="ru-RU" smtClean="0"/>
              <a:pPr/>
              <a:t>25.02.2015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9D56-F753-411E-AB74-9B9637DCE3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B83D-B2E7-487C-A062-9951ABE5174B}" type="datetimeFigureOut">
              <a:rPr lang="ru-RU" smtClean="0"/>
              <a:pPr/>
              <a:t>25.02.2015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9D56-F753-411E-AB74-9B9637DCE3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B83D-B2E7-487C-A062-9951ABE5174B}" type="datetimeFigureOut">
              <a:rPr lang="ru-RU" smtClean="0"/>
              <a:pPr/>
              <a:t>25.02.2015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9D56-F753-411E-AB74-9B9637DCE3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B83D-B2E7-487C-A062-9951ABE5174B}" type="datetimeFigureOut">
              <a:rPr lang="ru-RU" smtClean="0"/>
              <a:pPr/>
              <a:t>25.02.2015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9D56-F753-411E-AB74-9B9637DCE3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B83D-B2E7-487C-A062-9951ABE5174B}" type="datetimeFigureOut">
              <a:rPr lang="ru-RU" smtClean="0"/>
              <a:pPr/>
              <a:t>25.02.2015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9D56-F753-411E-AB74-9B9637DCE3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B83D-B2E7-487C-A062-9951ABE5174B}" type="datetimeFigureOut">
              <a:rPr lang="ru-RU" smtClean="0"/>
              <a:pPr/>
              <a:t>25.02.2015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9D56-F753-411E-AB74-9B9637DCE3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B83D-B2E7-487C-A062-9951ABE5174B}" type="datetimeFigureOut">
              <a:rPr lang="ru-RU" smtClean="0"/>
              <a:pPr/>
              <a:t>25.02.2015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9D56-F753-411E-AB74-9B9637DCE3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B83D-B2E7-487C-A062-9951ABE5174B}" type="datetimeFigureOut">
              <a:rPr lang="ru-RU" smtClean="0"/>
              <a:pPr/>
              <a:t>25.02.2015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9D56-F753-411E-AB74-9B9637DCE3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B83D-B2E7-487C-A062-9951ABE5174B}" type="datetimeFigureOut">
              <a:rPr lang="ru-RU" smtClean="0"/>
              <a:pPr/>
              <a:t>25.02.2015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9D56-F753-411E-AB74-9B9637DCE3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2B83D-B2E7-487C-A062-9951ABE5174B}" type="datetimeFigureOut">
              <a:rPr lang="ru-RU" smtClean="0"/>
              <a:pPr/>
              <a:t>25.02.2015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09D56-F753-411E-AB74-9B9637DCE3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бабочк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28596" y="0"/>
            <a:ext cx="771530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Стагнация, содержание процесса.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4572008"/>
            <a:ext cx="6858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Педагог - психолог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ОГКОУ МОДДДДДВ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Черных Екатерина Сергеевна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Магадан 2015 г.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третья фаз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5720" y="1214422"/>
            <a:ext cx="84296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ИСТОЩЕНИЕ – ОСКУДНЕНИЕ</a:t>
            </a: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ПСИХИЧЕСКИХ РЕСУРСОВ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ичины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85918" y="1000108"/>
            <a:ext cx="614565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ПРИЧИНЫ (ФАКТОРЫ)</a:t>
            </a:r>
          </a:p>
          <a:p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СПОСОБСТВУЮЩИЕ</a:t>
            </a:r>
          </a:p>
          <a:p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РАЗВИТИЮ </a:t>
            </a:r>
          </a:p>
          <a:p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ЭМОЦИОНАЛЬНОГО </a:t>
            </a:r>
          </a:p>
          <a:p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ВЫГОРАНИЯ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ичины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5721" y="928670"/>
            <a:ext cx="8858279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Переживаемое чувство тревожности;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Ежедневное эмоциональное присоединение к детям;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Беспокойство за соблюдением  </a:t>
            </a:r>
            <a:r>
              <a:rPr lang="ru-RU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санпинов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 создание условий;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Беспокойство по поводу качества занятий;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Переживание персональной ответственности за результаты обучения;</a:t>
            </a:r>
          </a:p>
          <a:p>
            <a:endParaRPr lang="ru-RU" sz="2800" dirty="0" smtClean="0">
              <a:solidFill>
                <a:schemeClr val="bg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ичины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14282" y="571480"/>
            <a:ext cx="842968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Переживания по поводу восприятия собственной личности значимыми людьми;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Ревностное отношение педагогов с большим стажем к успехам молодых коллег;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Необходимость разработки огромного количества формальной документации;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Постоянное ощущение внутреннего противоречия между необходимостью перестроить свою работу в соответствии с новыми документами и нежеланием перестраиваться.</a:t>
            </a:r>
            <a:endParaRPr lang="ru-RU" sz="2800" b="1" dirty="0"/>
          </a:p>
        </p:txBody>
      </p:sp>
    </p:spTree>
  </p:cSld>
  <p:clrMapOvr>
    <a:masterClrMapping/>
  </p:clrMapOvr>
  <p:transition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то подверже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2844" y="1500174"/>
            <a:ext cx="90011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НАИБОЛЕЕ ПОДВЕРЖЕНЫ</a:t>
            </a:r>
          </a:p>
          <a:p>
            <a:pPr algn="ctr"/>
            <a:endParaRPr lang="ru-RU" sz="4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ЭМОЦИОНАЛЬНОМУ ВЫГОРАНИЮ</a:t>
            </a:r>
            <a:endParaRPr lang="ru-RU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то подверже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357166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ПЕДАГОГИ</a:t>
            </a:r>
          </a:p>
          <a:p>
            <a:pPr>
              <a:buFont typeface="Wingdings" pitchFamily="2" charset="2"/>
              <a:buChar char="ü"/>
            </a:pP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старше 46 лет;</a:t>
            </a:r>
          </a:p>
          <a:p>
            <a:pPr>
              <a:buFont typeface="Wingdings" pitchFamily="2" charset="2"/>
              <a:buChar char="ü"/>
            </a:pP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стажем работы свыше 26 лет;</a:t>
            </a:r>
          </a:p>
          <a:p>
            <a:pPr>
              <a:buFont typeface="Wingdings" pitchFamily="2" charset="2"/>
              <a:buChar char="ü"/>
            </a:pP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начинающие педагоги;</a:t>
            </a:r>
          </a:p>
          <a:p>
            <a:pPr>
              <a:buFont typeface="Wingdings" pitchFamily="2" charset="2"/>
              <a:buChar char="ü"/>
            </a:pP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неудовлетворённые семейными отношениями;</a:t>
            </a:r>
          </a:p>
          <a:p>
            <a:pPr>
              <a:buFont typeface="Wingdings" pitchFamily="2" charset="2"/>
              <a:buChar char="ü"/>
            </a:pP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средне специальным образованием;</a:t>
            </a:r>
          </a:p>
          <a:p>
            <a:pPr>
              <a:buFont typeface="Wingdings" pitchFamily="2" charset="2"/>
              <a:buChar char="ü"/>
            </a:pP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директора, их заместители;</a:t>
            </a:r>
          </a:p>
          <a:p>
            <a:pPr>
              <a:buFont typeface="Wingdings" pitchFamily="2" charset="2"/>
              <a:buChar char="ü"/>
            </a:pP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перфекционалисты</a:t>
            </a: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  <p:sndAc>
      <p:stSnd>
        <p:snd r:embed="rId2" name="voltage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диоген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2910" y="857232"/>
            <a:ext cx="78581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«Истинное наслаждение заключается в том, чтобы душа была весёлой и спокойной. Когда человек печалится о малом или большом, его уже нельзя считать счастливым, он несчастен».</a:t>
            </a:r>
          </a:p>
          <a:p>
            <a:endParaRPr lang="ru-RU" sz="40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Диоген.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заключение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43504" y="1500173"/>
            <a:ext cx="41229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Выгорание не является неизбежным. </a:t>
            </a:r>
          </a:p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Должны быть предприняты</a:t>
            </a:r>
          </a:p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Профилактические шаги, </a:t>
            </a:r>
          </a:p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которые могут его ослабить</a:t>
            </a:r>
          </a:p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Или исключить его возникновение!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пасибо за внимание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оспитатель это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013120900454483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1472" y="1285860"/>
            <a:ext cx="835824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Стагнация</a:t>
            </a:r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это</a:t>
            </a:r>
          </a:p>
          <a:p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обусловленный кризис,</a:t>
            </a:r>
          </a:p>
          <a:p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субъективное чувство остановки </a:t>
            </a:r>
          </a:p>
          <a:p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личностном </a:t>
            </a:r>
          </a:p>
          <a:p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профессиональном развитии. </a:t>
            </a:r>
          </a:p>
          <a:p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Сыманюк</a:t>
            </a:r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Э. Э.)</a:t>
            </a:r>
          </a:p>
          <a:p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013120900454483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" y="795790"/>
            <a:ext cx="9143999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159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Синдром выгорания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4159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понимается как процесс постепенной утраты</a:t>
            </a:r>
          </a:p>
          <a:p>
            <a:pPr marL="0" marR="0" lvl="0" indent="4159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эмоциональной,  когнитивной </a:t>
            </a:r>
          </a:p>
          <a:p>
            <a:pPr marL="0" marR="0" lvl="0" indent="4159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физической энергии, </a:t>
            </a:r>
          </a:p>
          <a:p>
            <a:pPr marL="0" marR="0" lvl="0" indent="4159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проявляющийся в симптомах </a:t>
            </a:r>
          </a:p>
          <a:p>
            <a:pPr marL="0" marR="0" lvl="0" indent="4159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эмоционального, </a:t>
            </a:r>
          </a:p>
          <a:p>
            <a:pPr marL="0" marR="0" lvl="0" indent="4159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умственного истощения, </a:t>
            </a:r>
          </a:p>
          <a:p>
            <a:pPr marL="0" marR="0" lvl="0" indent="4159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физического утомления, </a:t>
            </a:r>
          </a:p>
          <a:p>
            <a:pPr marL="0" marR="0" lvl="0" indent="4159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личностной отстранённости </a:t>
            </a:r>
          </a:p>
          <a:p>
            <a:pPr marL="0" marR="0" lvl="0" indent="4159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снижения удовлетворения </a:t>
            </a:r>
          </a:p>
          <a:p>
            <a:pPr marL="0" marR="0" lvl="0" indent="4159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исполнением работы (Г. А, Макарова).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симптомы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2844" y="1000108"/>
            <a:ext cx="885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СИМПТОМЫ </a:t>
            </a:r>
          </a:p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ЭМОЦИОНАЛЬНОГО ВЫГОРАНИЯ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0100" y="3000372"/>
            <a:ext cx="568136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indent="-742950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ФИЗИЧЕСКИЕ</a:t>
            </a:r>
          </a:p>
          <a:p>
            <a:pPr marL="742950" indent="-742950">
              <a:buAutoNum type="arabicPeriod"/>
            </a:pPr>
            <a:endParaRPr lang="ru-RU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ПСИХОЛОГИЧЕСКИЕ</a:t>
            </a:r>
          </a:p>
          <a:p>
            <a:endParaRPr lang="ru-RU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ПОВЕДЕНЧЕСКИЕ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ичины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5721" y="642918"/>
            <a:ext cx="857256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СТРЕСС – 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состояние</a:t>
            </a:r>
            <a:r>
              <a:rPr lang="ru-RU" sz="4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4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повышенного напряжения, </a:t>
            </a:r>
          </a:p>
          <a:p>
            <a:r>
              <a:rPr lang="ru-RU" sz="4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вызываемое воздействием, </a:t>
            </a:r>
          </a:p>
          <a:p>
            <a:r>
              <a:rPr lang="ru-RU" sz="4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которое невозможно контролировать </a:t>
            </a:r>
          </a:p>
          <a:p>
            <a:r>
              <a:rPr lang="ru-RU" sz="4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определённый промежуток времени.</a:t>
            </a:r>
            <a:endParaRPr lang="ru-RU" sz="4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ичины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4283" y="1500174"/>
            <a:ext cx="864399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ЭТАПЫ (ФАЗЫ)</a:t>
            </a:r>
          </a:p>
          <a:p>
            <a:pPr algn="ctr"/>
            <a:endParaRPr lang="ru-RU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ЭМОЦИОНАЛЬНОГО ВЫГОРАНИЯ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ервая фаза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42977" y="2500306"/>
            <a:ext cx="714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НЕРВНОЕ (ТРЕВОЖНОЕ ) </a:t>
            </a: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НАПРЯЖЕНИЕ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торая фаз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1472" y="571480"/>
            <a:ext cx="80724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РЕЗИСТЕНЦИЯ (СОПРОТИВЛЕНИЕ)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data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themedata</Template>
  <TotalTime>200</TotalTime>
  <Words>306</Words>
  <Application>Microsoft Office PowerPoint</Application>
  <PresentationFormat>Экран (4:3)</PresentationFormat>
  <Paragraphs>77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themedata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Стагнация, содержание процесса.</dc:title>
  <dc:creator>Admin</dc:creator>
  <cp:lastModifiedBy>User</cp:lastModifiedBy>
  <cp:revision>53</cp:revision>
  <dcterms:created xsi:type="dcterms:W3CDTF">2015-02-18T12:37:43Z</dcterms:created>
  <dcterms:modified xsi:type="dcterms:W3CDTF">2015-02-24T22:45:08Z</dcterms:modified>
</cp:coreProperties>
</file>