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3" r:id="rId1"/>
  </p:sldMasterIdLst>
  <p:notesMasterIdLst>
    <p:notesMasterId r:id="rId21"/>
  </p:notesMasterIdLst>
  <p:sldIdLst>
    <p:sldId id="286" r:id="rId2"/>
    <p:sldId id="259" r:id="rId3"/>
    <p:sldId id="291" r:id="rId4"/>
    <p:sldId id="290" r:id="rId5"/>
    <p:sldId id="292" r:id="rId6"/>
    <p:sldId id="293" r:id="rId7"/>
    <p:sldId id="295" r:id="rId8"/>
    <p:sldId id="296" r:id="rId9"/>
    <p:sldId id="299" r:id="rId10"/>
    <p:sldId id="303" r:id="rId11"/>
    <p:sldId id="309" r:id="rId12"/>
    <p:sldId id="318" r:id="rId13"/>
    <p:sldId id="311" r:id="rId14"/>
    <p:sldId id="316" r:id="rId15"/>
    <p:sldId id="317" r:id="rId16"/>
    <p:sldId id="312" r:id="rId17"/>
    <p:sldId id="313" r:id="rId18"/>
    <p:sldId id="314" r:id="rId19"/>
    <p:sldId id="315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B27"/>
    <a:srgbClr val="990033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369" autoAdjust="0"/>
    <p:restoredTop sz="92599" autoAdjust="0"/>
  </p:normalViewPr>
  <p:slideViewPr>
    <p:cSldViewPr>
      <p:cViewPr varScale="1">
        <p:scale>
          <a:sx n="67" d="100"/>
          <a:sy n="67" d="100"/>
        </p:scale>
        <p:origin x="-16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E256041-0CA8-4AFA-8EAB-F610F65BEB73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8352394-C450-4B1C-BDD3-1B0F9E4178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latin typeface="Arial" charset="0"/>
              </a:rPr>
              <a:t>БОБРОВА Н. Г.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173EF-247D-40ED-90D3-43B53EE4C2DC}" type="datetimeFigureOut">
              <a:rPr lang="ru-RU" altLang="ru-RU"/>
              <a:pPr>
                <a:defRPr/>
              </a:pPr>
              <a:t>29.11.2015</a:t>
            </a:fld>
            <a:endParaRPr lang="ru-RU" alt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CFCD61-03DF-4D38-87FB-04C5904F1E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2DDD0-D8FA-4957-9E42-E0D984608686}" type="datetimeFigureOut">
              <a:rPr lang="ru-RU" altLang="ru-RU"/>
              <a:pPr>
                <a:defRPr/>
              </a:pPr>
              <a:t>29.11.2015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BB417-E9D9-49C4-A5A9-7161ADAE43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62F33-A8E6-49A3-89CE-E0658F9CEF30}" type="datetimeFigureOut">
              <a:rPr lang="ru-RU" altLang="ru-RU"/>
              <a:pPr>
                <a:defRPr/>
              </a:pPr>
              <a:t>29.11.2015</a:t>
            </a:fld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2F524-DB5B-4F57-9F6B-9E2B561884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22051-5D6D-4857-B341-93D5823F606E}" type="datetimeFigureOut">
              <a:rPr lang="ru-RU" altLang="ru-RU"/>
              <a:pPr>
                <a:defRPr/>
              </a:pPr>
              <a:t>29.11.2015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775FD-0AE9-49C2-89F3-8432BB017F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1E727-1F4B-44EE-A0DF-3A00056F9C59}" type="datetimeFigureOut">
              <a:rPr lang="ru-RU" altLang="ru-RU"/>
              <a:pPr>
                <a:defRPr/>
              </a:pPr>
              <a:t>29.11.2015</a:t>
            </a:fld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7D5E1B-44C7-400D-B0C6-7703E9340C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EC731-EA52-4E98-9919-ABE378BEB6D1}" type="datetimeFigureOut">
              <a:rPr lang="ru-RU" altLang="ru-RU"/>
              <a:pPr>
                <a:defRPr/>
              </a:pPr>
              <a:t>29.11.2015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6A47-9259-4408-897E-EFA5850EA8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8CC73-B36B-4D10-B64C-924EC50476A9}" type="datetimeFigureOut">
              <a:rPr lang="ru-RU" altLang="ru-RU"/>
              <a:pPr>
                <a:defRPr/>
              </a:pPr>
              <a:t>29.11.2015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C3442-5AF0-4B3E-B2DA-F195DD157C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E2A8C-7427-4814-B236-C6FD8253614D}" type="datetimeFigureOut">
              <a:rPr lang="ru-RU" altLang="ru-RU"/>
              <a:pPr>
                <a:defRPr/>
              </a:pPr>
              <a:t>29.11.2015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24405-E717-494F-8E17-B22D0BB440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8B97D-BD14-4658-9EBF-2527EAED9BCA}" type="datetimeFigureOut">
              <a:rPr lang="ru-RU" altLang="ru-RU"/>
              <a:pPr>
                <a:defRPr/>
              </a:pPr>
              <a:t>29.11.2015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597F35-61ED-4204-B3EC-5207370C2F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6EA6-DDEF-4A6C-8F2C-0B98291069FD}" type="datetimeFigureOut">
              <a:rPr lang="ru-RU" altLang="ru-RU"/>
              <a:pPr>
                <a:defRPr/>
              </a:pPr>
              <a:t>29.11.2015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2E2E4F-8230-4FEF-84A5-CCB7B4A0D1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3C04F-8882-477B-8036-39D816D77974}" type="datetimeFigureOut">
              <a:rPr lang="ru-RU" altLang="ru-RU"/>
              <a:pPr>
                <a:defRPr/>
              </a:pPr>
              <a:t>29.11.2015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71D209-641C-44E9-96B8-313F1A9984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519AE-5D98-441B-8172-49DA75C04E3D}" type="datetimeFigureOut">
              <a:rPr lang="ru-RU" altLang="ru-RU"/>
              <a:pPr>
                <a:defRPr/>
              </a:pPr>
              <a:t>29.11.2015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1D13-1B6A-41A9-92C8-0454F1D41F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3AF33-030E-4F10-912D-0606839AF448}" type="datetimeFigureOut">
              <a:rPr lang="ru-RU" altLang="ru-RU"/>
              <a:pPr>
                <a:defRPr/>
              </a:pPr>
              <a:t>29.11.2015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D91E50-9D1F-42EA-AEFF-9CFB4A5EF3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C2807-F0C8-400C-ABDA-D66522A25461}" type="datetimeFigureOut">
              <a:rPr lang="ru-RU" altLang="ru-RU"/>
              <a:pPr>
                <a:defRPr/>
              </a:pPr>
              <a:t>29.11.2015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B331C-6D93-4B12-8692-AF91BB14A0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8808-AB4E-4C91-A69D-A997767AB0ED}" type="datetimeFigureOut">
              <a:rPr lang="ru-RU" altLang="ru-RU"/>
              <a:pPr>
                <a:defRPr/>
              </a:pPr>
              <a:t>29.11.2015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28101-8158-438D-BB0F-4D0198BD70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2E1CF-71B0-4679-A2BE-2B9314C850C4}" type="datetimeFigureOut">
              <a:rPr lang="ru-RU" altLang="ru-RU"/>
              <a:pPr>
                <a:defRPr/>
              </a:pPr>
              <a:t>29.11.2015</a:t>
            </a:fld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50606-EAA9-49B5-85FB-ACCC09BD11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8B30B-04C1-4EAA-8530-2CFD2DE024D9}" type="datetimeFigureOut">
              <a:rPr lang="ru-RU" altLang="ru-RU"/>
              <a:pPr>
                <a:defRPr/>
              </a:pPr>
              <a:t>29.11.2015</a:t>
            </a:fld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7E9F4-70EA-49DE-A41B-B889296CAA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12803-047F-48F0-82FE-8DEB809ED1AA}" type="datetimeFigureOut">
              <a:rPr lang="ru-RU" altLang="ru-RU"/>
              <a:pPr>
                <a:defRPr/>
              </a:pPr>
              <a:t>29.11.2015</a:t>
            </a:fld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9F029-EBF4-4F31-996F-85CFAA3702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5AA0-FFF9-422D-84B6-420A61FB9267}" type="datetimeFigureOut">
              <a:rPr lang="ru-RU" altLang="ru-RU"/>
              <a:pPr>
                <a:defRPr/>
              </a:pPr>
              <a:t>29.11.2015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0D971-749A-43DA-A194-B81574578D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C8E3F-DBBA-4725-9C4E-50ED46AEB179}" type="datetimeFigureOut">
              <a:rPr lang="ru-RU" altLang="ru-RU"/>
              <a:pPr>
                <a:defRPr/>
              </a:pPr>
              <a:t>29.11.2015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08B6E-6196-4FF0-B069-C0D90851A8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CB27">
            <a:alpha val="8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B747E6-4587-4650-A46A-78F5103C8973}" type="datetimeFigureOut">
              <a:rPr lang="ru-RU" altLang="ru-RU"/>
              <a:pPr>
                <a:defRPr/>
              </a:pPr>
              <a:t>29.11.2015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A4D7850-8D09-4024-8F91-AA31348E96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72" r:id="rId11"/>
    <p:sldLayoutId id="2147484167" r:id="rId12"/>
    <p:sldLayoutId id="2147484173" r:id="rId13"/>
    <p:sldLayoutId id="2147484168" r:id="rId14"/>
    <p:sldLayoutId id="2147484169" r:id="rId15"/>
    <p:sldLayoutId id="2147484170" r:id="rId16"/>
    <p:sldLayoutId id="2147484174" r:id="rId17"/>
    <p:sldLayoutId id="2147484175" r:id="rId18"/>
    <p:sldLayoutId id="2147484176" r:id="rId19"/>
    <p:sldLayoutId id="2147484177" r:id="rId2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AutoShape 39"/>
          <p:cNvSpPr>
            <a:spLocks noGrp="1" noChangeArrowheads="1"/>
          </p:cNvSpPr>
          <p:nvPr>
            <p:ph type="title"/>
          </p:nvPr>
        </p:nvSpPr>
        <p:spPr>
          <a:xfrm>
            <a:off x="2627313" y="1268413"/>
            <a:ext cx="4835525" cy="26654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деятельность в детском саду. Презентация опыта.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4076700"/>
            <a:ext cx="4238625" cy="2579688"/>
          </a:xfrm>
        </p:spPr>
        <p:txBody>
          <a:bodyPr rtlCol="0">
            <a:normAutofit fontScale="925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b="1" i="1" dirty="0">
                <a:solidFill>
                  <a:schemeClr val="tx1"/>
                </a:solidFill>
              </a:rPr>
              <a:t> </a:t>
            </a:r>
            <a:r>
              <a:rPr lang="ru-RU" altLang="ru-RU" sz="2400" i="1" dirty="0">
                <a:solidFill>
                  <a:schemeClr val="tx1"/>
                </a:solidFill>
              </a:rPr>
              <a:t>Воспитателя д/с № 16</a:t>
            </a:r>
          </a:p>
          <a:p>
            <a:pPr algn="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400" i="1" dirty="0">
                <a:solidFill>
                  <a:schemeClr val="tx1"/>
                </a:solidFill>
              </a:rPr>
              <a:t>центра дошкольного и среднего образования</a:t>
            </a:r>
          </a:p>
          <a:p>
            <a:pPr algn="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400" i="1" dirty="0">
                <a:solidFill>
                  <a:schemeClr val="tx1"/>
                </a:solidFill>
              </a:rPr>
              <a:t>Черноморского флота</a:t>
            </a:r>
          </a:p>
          <a:p>
            <a:pPr algn="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400" i="1" dirty="0">
                <a:solidFill>
                  <a:schemeClr val="tx1"/>
                </a:solidFill>
              </a:rPr>
              <a:t>города Феодосия</a:t>
            </a:r>
          </a:p>
          <a:p>
            <a:pPr algn="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500" b="1" i="1" dirty="0">
                <a:solidFill>
                  <a:schemeClr val="tx1"/>
                </a:solidFill>
              </a:rPr>
              <a:t>Бобровой Надежды Геннадьевны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6348413" cy="13684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</a:t>
            </a:r>
            <a:r>
              <a:rPr lang="ru-RU" altLang="ru-RU" sz="4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ПРОЕКТОВ:</a:t>
            </a:r>
            <a:r>
              <a:rPr lang="ru-RU" alt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836613"/>
            <a:ext cx="7921625" cy="57610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ИССЛЕДОВАТЕЛЬСКО – </a:t>
            </a:r>
            <a:r>
              <a:rPr lang="ru-RU" altLang="ru-RU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ТВОРЧЕСКИЕ</a:t>
            </a:r>
            <a:endParaRPr lang="ru-RU" alt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sz="2000" i="1" dirty="0" smtClean="0">
                <a:solidFill>
                  <a:schemeClr val="tx1"/>
                </a:solidFill>
              </a:rPr>
              <a:t>(дети </a:t>
            </a:r>
            <a:r>
              <a:rPr lang="ru-RU" altLang="ru-RU" sz="2000" i="1" dirty="0">
                <a:solidFill>
                  <a:schemeClr val="tx1"/>
                </a:solidFill>
              </a:rPr>
              <a:t>экспериментируют, а за тем результаты оформляют в виде газет, драматизации, детского 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дизайна);</a:t>
            </a:r>
            <a:endParaRPr lang="ru-RU" altLang="ru-RU" sz="2000" i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РОЛЕВО – ИГРОВЫЕ </a:t>
            </a:r>
            <a:endParaRPr lang="ru-RU" altLang="ru-RU" sz="20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sz="2000" i="1" dirty="0" smtClean="0">
                <a:solidFill>
                  <a:schemeClr val="tx1"/>
                </a:solidFill>
              </a:rPr>
              <a:t>(с </a:t>
            </a:r>
            <a:r>
              <a:rPr lang="ru-RU" altLang="ru-RU" sz="2000" i="1" dirty="0">
                <a:solidFill>
                  <a:schemeClr val="tx1"/>
                </a:solidFill>
              </a:rPr>
              <a:t>элементами творческих 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игр, когда </a:t>
            </a:r>
            <a:r>
              <a:rPr lang="ru-RU" altLang="ru-RU" sz="2000" i="1" dirty="0">
                <a:solidFill>
                  <a:schemeClr val="tx1"/>
                </a:solidFill>
              </a:rPr>
              <a:t>дети входят в образ персонажей сказки и решают 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по-своему </a:t>
            </a:r>
            <a:r>
              <a:rPr lang="ru-RU" altLang="ru-RU" sz="2000" i="1" dirty="0">
                <a:solidFill>
                  <a:schemeClr val="tx1"/>
                </a:solidFill>
              </a:rPr>
              <a:t>поставленные проблемы);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ИНФОРМАЦИОННО – ПРАКТИКО – </a:t>
            </a:r>
            <a:r>
              <a:rPr lang="ru-RU" altLang="ru-RU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ОРИЕНТИРОВАННЫЕ</a:t>
            </a:r>
            <a:endParaRPr lang="ru-RU" altLang="ru-RU" sz="200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sz="2000" i="1" dirty="0" smtClean="0">
                <a:solidFill>
                  <a:schemeClr val="tx1"/>
                </a:solidFill>
              </a:rPr>
              <a:t>(дети </a:t>
            </a:r>
            <a:r>
              <a:rPr lang="ru-RU" altLang="ru-RU" sz="2000" i="1" dirty="0">
                <a:solidFill>
                  <a:schemeClr val="tx1"/>
                </a:solidFill>
              </a:rPr>
              <a:t>собирают информацию и реализуют ее , ориентируясь на социальные интересы 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(оформление </a:t>
            </a:r>
            <a:r>
              <a:rPr lang="ru-RU" altLang="ru-RU" sz="2000" i="1" dirty="0">
                <a:solidFill>
                  <a:schemeClr val="tx1"/>
                </a:solidFill>
              </a:rPr>
              <a:t>и дизайн группы, витражи и др</a:t>
            </a:r>
            <a:r>
              <a:rPr lang="ru-RU" altLang="ru-RU" sz="2000" i="1" dirty="0" smtClean="0">
                <a:solidFill>
                  <a:schemeClr val="tx1"/>
                </a:solidFill>
              </a:rPr>
              <a:t>.);</a:t>
            </a:r>
            <a:endParaRPr lang="ru-RU" altLang="ru-RU" sz="2000" i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ТВОРЧЕСКИЕ </a:t>
            </a:r>
            <a:endParaRPr lang="ru-RU" altLang="ru-RU" sz="20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sz="2000" i="1" dirty="0" smtClean="0">
                <a:solidFill>
                  <a:schemeClr val="tx1"/>
                </a:solidFill>
              </a:rPr>
              <a:t>(</a:t>
            </a:r>
            <a:r>
              <a:rPr lang="ru-RU" altLang="ru-RU" sz="2000" i="1" dirty="0">
                <a:solidFill>
                  <a:schemeClr val="tx1"/>
                </a:solidFill>
              </a:rPr>
              <a:t>оформление результата в виде детского праздника, детского дизайна)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188913"/>
            <a:ext cx="7850188" cy="27463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ПРОЕКТ:</a:t>
            </a:r>
            <a:br>
              <a:rPr lang="ru-RU" altLang="ru-RU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000" b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«Труд </a:t>
            </a:r>
            <a:r>
              <a:rPr lang="ru-RU" altLang="ru-RU" sz="4000" b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природе»</a:t>
            </a:r>
            <a:r>
              <a:rPr lang="ru-RU" altLang="ru-RU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(«История </a:t>
            </a:r>
            <a:r>
              <a:rPr lang="ru-RU" alt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маленького горошка»).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2988" y="2133600"/>
            <a:ext cx="7129462" cy="4508500"/>
          </a:xfrm>
          <a:ln w="381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549275"/>
            <a:ext cx="8569325" cy="54721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ПРОЕКТА: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2800" dirty="0">
                <a:solidFill>
                  <a:schemeClr val="tx1"/>
                </a:solidFill>
              </a:rPr>
              <a:t>предпосылок поисковой деятельности, интеллектуальной инициативы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28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 </a:t>
            </a:r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групповой</a:t>
            </a:r>
            <a:r>
              <a:rPr lang="ru-RU" sz="2800" dirty="0">
                <a:solidFill>
                  <a:schemeClr val="tx1"/>
                </a:solidFill>
              </a:rPr>
              <a:t>, средней продолжительности</a:t>
            </a:r>
            <a:r>
              <a:rPr lang="ru-RU" sz="2800" dirty="0" smtClean="0">
                <a:solidFill>
                  <a:schemeClr val="tx1"/>
                </a:solidFill>
              </a:rPr>
              <a:t>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28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ПО СОДЕРЖАНИЮ: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исследовательско</a:t>
            </a:r>
            <a:r>
              <a:rPr lang="ru-RU" sz="2800" dirty="0" smtClean="0">
                <a:solidFill>
                  <a:schemeClr val="tx1"/>
                </a:solidFill>
              </a:rPr>
              <a:t>–творческий;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ПРОЕКТА: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дети старшей группы, воспитатели, родители.</a:t>
            </a:r>
            <a:endParaRPr lang="ru-RU" sz="28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AutoShape 4"/>
          <p:cNvSpPr>
            <a:spLocks noGrp="1" noChangeArrowheads="1"/>
          </p:cNvSpPr>
          <p:nvPr>
            <p:ph type="title" sz="quarter"/>
          </p:nvPr>
        </p:nvSpPr>
        <p:spPr>
          <a:xfrm>
            <a:off x="611188" y="115888"/>
            <a:ext cx="79248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Наблюдение за </a:t>
            </a:r>
            <a:r>
              <a:rPr lang="ru-RU" altLang="ru-RU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ростом семян </a:t>
            </a:r>
            <a:r>
              <a:rPr lang="ru-RU" altLang="ru-RU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гороха и </a:t>
            </a:r>
            <a:r>
              <a:rPr lang="ru-RU" altLang="ru-RU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фасоли</a:t>
            </a:r>
            <a:endParaRPr lang="ru-RU" altLang="ru-RU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7" name="Picture 11" descr="14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24438" y="1249363"/>
            <a:ext cx="3527425" cy="2646362"/>
          </a:xfrm>
          <a:noFill/>
        </p:spPr>
      </p:pic>
      <p:pic>
        <p:nvPicPr>
          <p:cNvPr id="21508" name="Picture 12" descr="14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55650" y="1249363"/>
            <a:ext cx="3529013" cy="2646362"/>
          </a:xfrm>
          <a:noFill/>
        </p:spPr>
      </p:pic>
      <p:pic>
        <p:nvPicPr>
          <p:cNvPr id="21509" name="Picture 13" descr="14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997450" y="4110038"/>
            <a:ext cx="3538538" cy="2654300"/>
          </a:xfrm>
          <a:noFill/>
        </p:spPr>
      </p:pic>
      <p:pic>
        <p:nvPicPr>
          <p:cNvPr id="21510" name="Picture 16" descr="16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755650" y="4110038"/>
            <a:ext cx="3529013" cy="2646362"/>
          </a:xfr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AutoShape 4"/>
          <p:cNvSpPr>
            <a:spLocks noGrp="1" noChangeArrowheads="1"/>
          </p:cNvSpPr>
          <p:nvPr>
            <p:ph type="title"/>
          </p:nvPr>
        </p:nvSpPr>
        <p:spPr>
          <a:xfrm>
            <a:off x="762000" y="260350"/>
            <a:ext cx="7924800" cy="10810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 сначала, что потом»</a:t>
            </a:r>
          </a:p>
        </p:txBody>
      </p:sp>
      <p:pic>
        <p:nvPicPr>
          <p:cNvPr id="22531" name="Picture 6" descr="SDC1958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1341438"/>
            <a:ext cx="8147050" cy="5300662"/>
          </a:xfr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AutoShape 4"/>
          <p:cNvSpPr>
            <a:spLocks noGrp="1" noChangeArrowheads="1"/>
          </p:cNvSpPr>
          <p:nvPr>
            <p:ph type="title"/>
          </p:nvPr>
        </p:nvSpPr>
        <p:spPr>
          <a:xfrm>
            <a:off x="107950" y="404813"/>
            <a:ext cx="8640763" cy="15255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dirty="0">
                <a:solidFill>
                  <a:schemeClr val="accent5"/>
                </a:solidFill>
              </a:rPr>
              <a:t>Ручной труд по сказке «Петушок – золотой гребешок и </a:t>
            </a:r>
            <a:r>
              <a:rPr lang="ru-RU" altLang="ru-RU" sz="4000" dirty="0" smtClean="0">
                <a:solidFill>
                  <a:schemeClr val="accent5"/>
                </a:solidFill>
              </a:rPr>
              <a:t>чудо-</a:t>
            </a:r>
            <a:r>
              <a:rPr lang="ru-RU" altLang="ru-RU" sz="4000" dirty="0" err="1" smtClean="0">
                <a:solidFill>
                  <a:schemeClr val="accent5"/>
                </a:solidFill>
              </a:rPr>
              <a:t>меленка</a:t>
            </a:r>
            <a:r>
              <a:rPr lang="ru-RU" altLang="ru-RU" sz="4000" dirty="0">
                <a:solidFill>
                  <a:schemeClr val="accent5"/>
                </a:solidFill>
              </a:rPr>
              <a:t>»</a:t>
            </a:r>
          </a:p>
        </p:txBody>
      </p:sp>
      <p:pic>
        <p:nvPicPr>
          <p:cNvPr id="23555" name="Picture 6" descr="SDC1959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1700213"/>
            <a:ext cx="6697662" cy="5022850"/>
          </a:xfr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AutoShape 4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7160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РУЧНОЙ ТРУД </a:t>
            </a:r>
            <a:r>
              <a:rPr lang="ru-RU" altLang="ru-RU" sz="4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«Коврик </a:t>
            </a:r>
            <a:r>
              <a:rPr lang="ru-RU" altLang="ru-RU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бобовых»</a:t>
            </a:r>
          </a:p>
        </p:txBody>
      </p:sp>
      <p:pic>
        <p:nvPicPr>
          <p:cNvPr id="24579" name="Picture 22" descr="16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05363" y="1063625"/>
            <a:ext cx="3825875" cy="2870200"/>
          </a:xfrm>
          <a:noFill/>
        </p:spPr>
      </p:pic>
      <p:pic>
        <p:nvPicPr>
          <p:cNvPr id="24580" name="Picture 19" descr="15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5938" y="1046163"/>
            <a:ext cx="3816350" cy="2862262"/>
          </a:xfrm>
          <a:noFill/>
        </p:spPr>
      </p:pic>
      <p:pic>
        <p:nvPicPr>
          <p:cNvPr id="24581" name="Picture 21" descr="159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244725" y="3933825"/>
            <a:ext cx="4429125" cy="2827338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AutoShape 4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0"/>
            <a:ext cx="8435975" cy="36449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Просмотр мультфильма «Раз – горох, два – горох». Рисование.</a:t>
            </a:r>
            <a:endParaRPr lang="ru-RU" altLang="ru-RU" sz="4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Picture 9" descr="15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59313" y="1517650"/>
            <a:ext cx="3384550" cy="2538413"/>
          </a:xfrm>
          <a:noFill/>
        </p:spPr>
      </p:pic>
      <p:pic>
        <p:nvPicPr>
          <p:cNvPr id="25604" name="Picture 10" descr="15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57238" y="1517650"/>
            <a:ext cx="3384550" cy="2538413"/>
          </a:xfrm>
          <a:noFill/>
        </p:spPr>
      </p:pic>
      <p:pic>
        <p:nvPicPr>
          <p:cNvPr id="25605" name="Picture 14" descr="16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659313" y="4110038"/>
            <a:ext cx="3384550" cy="2538412"/>
          </a:xfrm>
          <a:noFill/>
        </p:spPr>
      </p:pic>
      <p:pic>
        <p:nvPicPr>
          <p:cNvPr id="25606" name="Picture 12" descr="16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757238" y="4110038"/>
            <a:ext cx="3384550" cy="2538412"/>
          </a:xfr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AutoShape 4"/>
          <p:cNvSpPr>
            <a:spLocks noGrp="1" noChangeArrowheads="1"/>
          </p:cNvSpPr>
          <p:nvPr>
            <p:ph type="title" sz="quarter"/>
          </p:nvPr>
        </p:nvSpPr>
        <p:spPr>
          <a:xfrm>
            <a:off x="539750" y="333375"/>
            <a:ext cx="79248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 В ПРИРОДЕ</a:t>
            </a:r>
          </a:p>
        </p:txBody>
      </p:sp>
      <p:pic>
        <p:nvPicPr>
          <p:cNvPr id="26627" name="Picture 9" descr="15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7050" y="1149350"/>
            <a:ext cx="3489325" cy="2617788"/>
          </a:xfrm>
          <a:noFill/>
        </p:spPr>
      </p:pic>
      <p:pic>
        <p:nvPicPr>
          <p:cNvPr id="26628" name="Picture 15" descr="17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02150" y="1149350"/>
            <a:ext cx="3378200" cy="2598738"/>
          </a:xfrm>
          <a:noFill/>
        </p:spPr>
      </p:pic>
      <p:pic>
        <p:nvPicPr>
          <p:cNvPr id="26629" name="Picture 11" descr="17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96888" y="3794125"/>
            <a:ext cx="3519487" cy="2641600"/>
          </a:xfrm>
          <a:noFill/>
        </p:spPr>
      </p:pic>
      <p:pic>
        <p:nvPicPr>
          <p:cNvPr id="26630" name="Picture 16" descr="18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476750" y="3794125"/>
            <a:ext cx="3403600" cy="2641600"/>
          </a:xfrm>
          <a:noFill/>
        </p:spPr>
      </p:pic>
    </p:spTree>
  </p:cSld>
  <p:clrMapOvr>
    <a:masterClrMapping/>
  </p:clrMapOvr>
  <p:transition spd="slow" advClick="0" advTm="10000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8" name="AutoShape 6"/>
          <p:cNvSpPr>
            <a:spLocks noGrp="1" noChangeArrowheads="1"/>
          </p:cNvSpPr>
          <p:nvPr>
            <p:ph type="title"/>
          </p:nvPr>
        </p:nvSpPr>
        <p:spPr>
          <a:xfrm>
            <a:off x="727075" y="115888"/>
            <a:ext cx="7635875" cy="1320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altLang="ru-RU" sz="4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63613" y="981075"/>
            <a:ext cx="7399337" cy="5548313"/>
          </a:xfrm>
        </p:spPr>
      </p:pic>
    </p:spTree>
  </p:cSld>
  <p:clrMapOvr>
    <a:masterClrMapping/>
  </p:clrMapOvr>
  <p:transition advClick="0" advTm="10000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AutoShape 15"/>
          <p:cNvSpPr>
            <a:spLocks noGrp="1" noChangeArrowheads="1"/>
          </p:cNvSpPr>
          <p:nvPr>
            <p:ph type="title" idx="4294967295"/>
          </p:nvPr>
        </p:nvSpPr>
        <p:spPr>
          <a:xfrm>
            <a:off x="2093913" y="69850"/>
            <a:ext cx="583406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СОДЕРЖАНИЕ:</a:t>
            </a:r>
          </a:p>
        </p:txBody>
      </p:sp>
      <p:sp>
        <p:nvSpPr>
          <p:cNvPr id="10243" name="Rectangle 1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412875"/>
            <a:ext cx="3671887" cy="4538663"/>
          </a:xfrm>
        </p:spPr>
        <p:txBody>
          <a:bodyPr/>
          <a:lstStyle/>
          <a:p>
            <a:pPr eaLnBrk="1" hangingPunct="1"/>
            <a:endParaRPr lang="ru-RU" altLang="ru-RU" sz="2400" smtClean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825" y="1012825"/>
            <a:ext cx="3673475" cy="54737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altLang="ru-RU" sz="2400" dirty="0">
                <a:solidFill>
                  <a:prstClr val="black"/>
                </a:solidFill>
              </a:rPr>
              <a:t>Личные данные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altLang="ru-RU" sz="2400" dirty="0">
                <a:solidFill>
                  <a:prstClr val="black"/>
                </a:solidFill>
              </a:rPr>
              <a:t>Мое кредо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altLang="ru-RU" sz="2400" dirty="0">
                <a:solidFill>
                  <a:prstClr val="black"/>
                </a:solidFill>
              </a:rPr>
              <a:t>Тема творческой презентации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altLang="ru-RU" sz="2400" dirty="0">
                <a:solidFill>
                  <a:prstClr val="black"/>
                </a:solidFill>
              </a:rPr>
              <a:t>Актуальность темы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altLang="ru-RU" sz="2400" dirty="0">
                <a:solidFill>
                  <a:prstClr val="black"/>
                </a:solidFill>
              </a:rPr>
              <a:t>Метод проектов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altLang="ru-RU" sz="2400" dirty="0">
                <a:solidFill>
                  <a:prstClr val="black"/>
                </a:solidFill>
              </a:rPr>
              <a:t>Основные этапы проекта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altLang="ru-RU" sz="2400" dirty="0">
                <a:solidFill>
                  <a:prstClr val="black"/>
                </a:solidFill>
              </a:rPr>
              <a:t>Типы проектов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ru-RU" altLang="ru-RU" sz="2400" dirty="0">
                <a:solidFill>
                  <a:prstClr val="black"/>
                </a:solidFill>
              </a:rPr>
              <a:t>Мой проект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1" name="AutoShape 1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Личные данные:</a:t>
            </a:r>
          </a:p>
        </p:txBody>
      </p:sp>
      <p:sp>
        <p:nvSpPr>
          <p:cNvPr id="11267" name="Rectangle 1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2413" y="1820863"/>
            <a:ext cx="3962400" cy="4457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i="1" u="sng" smtClean="0">
                <a:solidFill>
                  <a:schemeClr val="tx1"/>
                </a:solidFill>
              </a:rPr>
              <a:t>Боброва Надежда Геннадьевна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i="1" smtClean="0">
                <a:solidFill>
                  <a:schemeClr val="tx1"/>
                </a:solidFill>
              </a:rPr>
              <a:t>Воспитатель д/с №16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i="1" u="sng" smtClean="0">
                <a:solidFill>
                  <a:schemeClr val="tx1"/>
                </a:solidFill>
              </a:rPr>
              <a:t>Родилась</a:t>
            </a:r>
            <a:r>
              <a:rPr lang="ru-RU" altLang="ru-RU" sz="2400" i="1" smtClean="0">
                <a:solidFill>
                  <a:schemeClr val="tx1"/>
                </a:solidFill>
              </a:rPr>
              <a:t>: 06.01.72 г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i="1" u="sng" smtClean="0">
                <a:solidFill>
                  <a:schemeClr val="tx1"/>
                </a:solidFill>
              </a:rPr>
              <a:t>Педагогический стаж</a:t>
            </a:r>
            <a:r>
              <a:rPr lang="ru-RU" altLang="ru-RU" sz="2400" i="1" smtClean="0">
                <a:solidFill>
                  <a:schemeClr val="tx1"/>
                </a:solidFill>
              </a:rPr>
              <a:t>: 24 года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i="1" u="sng" smtClean="0">
                <a:solidFill>
                  <a:schemeClr val="tx1"/>
                </a:solidFill>
              </a:rPr>
              <a:t>Стаж работы в  дошкольном учреждении</a:t>
            </a:r>
            <a:r>
              <a:rPr lang="ru-RU" altLang="ru-RU" sz="2400" i="1" smtClean="0">
                <a:solidFill>
                  <a:schemeClr val="tx1"/>
                </a:solidFill>
              </a:rPr>
              <a:t>: 21 год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400" smtClean="0"/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</p:txBody>
      </p:sp>
      <p:sp>
        <p:nvSpPr>
          <p:cNvPr id="11268" name="Rectangle 26"/>
          <p:cNvSpPr>
            <a:spLocks noChangeArrowheads="1"/>
          </p:cNvSpPr>
          <p:nvPr/>
        </p:nvSpPr>
        <p:spPr bwMode="auto">
          <a:xfrm>
            <a:off x="5373688" y="3133725"/>
            <a:ext cx="377031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ru-RU" altLang="ru-RU" sz="2400">
              <a:cs typeface="Arial" charset="0"/>
            </a:endParaRPr>
          </a:p>
        </p:txBody>
      </p:sp>
      <p:pic>
        <p:nvPicPr>
          <p:cNvPr id="11269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7063" y="1820863"/>
            <a:ext cx="3671887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6348412" cy="12493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МОЕ КРЕДО:   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idx="1"/>
          </p:nvPr>
        </p:nvSpPr>
        <p:spPr>
          <a:xfrm>
            <a:off x="0" y="1484313"/>
            <a:ext cx="8964613" cy="3881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Дети – это мира нежные загадки, и в самих загадках кроится ответ</a:t>
            </a:r>
            <a:r>
              <a:rPr lang="ru-RU" alt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altLang="ru-RU" sz="2800" b="1" i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800" i="1" dirty="0">
                <a:solidFill>
                  <a:schemeClr val="tx1"/>
                </a:solidFill>
              </a:rPr>
              <a:t>                                        </a:t>
            </a:r>
            <a:r>
              <a:rPr lang="ru-RU" altLang="ru-RU" sz="2800" i="1" dirty="0" smtClean="0">
                <a:solidFill>
                  <a:schemeClr val="tx1"/>
                </a:solidFill>
              </a:rPr>
              <a:t>             Марина </a:t>
            </a:r>
            <a:r>
              <a:rPr lang="ru-RU" altLang="ru-RU" sz="2800" i="1" dirty="0">
                <a:solidFill>
                  <a:schemeClr val="tx1"/>
                </a:solidFill>
              </a:rPr>
              <a:t>Цветаева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424862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творческой презентации :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859338" y="1557338"/>
            <a:ext cx="4033837" cy="46085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«ПРОЕКТНЫЙ  МЕТОД В ДЕЯТЕЛЬНОСТИ СТАРШИХ ДОШКОЛЬНИКОВ».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8276" y="1449338"/>
            <a:ext cx="4531024" cy="5003997"/>
          </a:xfrm>
          <a:prstGeom prst="rect">
            <a:avLst/>
          </a:prstGeom>
          <a:solidFill>
            <a:srgbClr val="94CB27"/>
          </a:solidFill>
          <a:effectLst>
            <a:softEdge rad="1016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темы: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28775"/>
            <a:ext cx="8283575" cy="44132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проектов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достаточно эффективен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altLang="ru-RU" sz="2400" b="1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sz="2400" b="1" dirty="0" smtClean="0">
                <a:solidFill>
                  <a:schemeClr val="tx1"/>
                </a:solidFill>
              </a:rPr>
              <a:t>Он </a:t>
            </a:r>
            <a:r>
              <a:rPr lang="ru-RU" altLang="ru-RU" sz="2400" b="1" dirty="0">
                <a:solidFill>
                  <a:schemeClr val="tx1"/>
                </a:solidFill>
              </a:rPr>
              <a:t>дает ребенку возможность экспериментировать, синтезировать полученные знания, развивать творческие способности и коммуникативные навыки, что позволяет ему успешно адаптироваться 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к условиям окружающей среды.</a:t>
            </a:r>
            <a:endParaRPr lang="ru-RU" alt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30163" y="593725"/>
            <a:ext cx="4470400" cy="62642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4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Метод проектов </a:t>
            </a: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altLang="ru-RU" sz="2400" dirty="0" smtClean="0">
                <a:solidFill>
                  <a:schemeClr val="tx1"/>
                </a:solidFill>
              </a:rPr>
              <a:t>это </a:t>
            </a:r>
            <a:r>
              <a:rPr lang="ru-RU" altLang="ru-RU" sz="2400" dirty="0">
                <a:solidFill>
                  <a:schemeClr val="tx1"/>
                </a:solidFill>
              </a:rPr>
              <a:t>способ организации педагогического </a:t>
            </a:r>
            <a:r>
              <a:rPr lang="ru-RU" altLang="ru-RU" sz="2400" dirty="0" smtClean="0">
                <a:solidFill>
                  <a:schemeClr val="tx1"/>
                </a:solidFill>
              </a:rPr>
              <a:t>процесса, </a:t>
            </a:r>
            <a:r>
              <a:rPr lang="ru-RU" altLang="ru-RU" sz="2400" dirty="0">
                <a:solidFill>
                  <a:schemeClr val="tx1"/>
                </a:solidFill>
              </a:rPr>
              <a:t>основанный на взаимодействии педагога и воспитанника, способ взаимодействия с окружающей средой, поэтапная практическая деятельность по достижению поставленной цели.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44008" y="1412776"/>
            <a:ext cx="4080362" cy="408036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201613"/>
            <a:ext cx="7273925" cy="132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этапы проекта:</a:t>
            </a:r>
            <a:endParaRPr lang="ru-RU" altLang="ru-RU" sz="4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68313" y="1054100"/>
            <a:ext cx="8280400" cy="58039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  <a:defRPr/>
            </a:pPr>
            <a:r>
              <a:rPr lang="ru-RU" altLang="ru-RU" sz="2000" b="1" dirty="0" smtClean="0">
                <a:solidFill>
                  <a:schemeClr val="tx1"/>
                </a:solidFill>
              </a:rPr>
              <a:t>   </a:t>
            </a:r>
            <a:r>
              <a:rPr lang="ru-RU" altLang="ru-RU" sz="2000" b="1" u="sng" dirty="0" smtClean="0">
                <a:solidFill>
                  <a:schemeClr val="tx1"/>
                </a:solidFill>
              </a:rPr>
              <a:t>1. ЦЕЛЕПОЛАГАНИЕ</a:t>
            </a:r>
            <a:r>
              <a:rPr lang="ru-RU" altLang="ru-RU" sz="2000" u="sng" dirty="0" smtClean="0">
                <a:solidFill>
                  <a:schemeClr val="tx1"/>
                </a:solidFill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</a:rPr>
              <a:t>- педагог помогает ребенку выбрать наиболее актуальную и посильную для него задачу на определенный отрезок времени.</a:t>
            </a:r>
          </a:p>
          <a:p>
            <a:pPr marL="0" indent="0" fontAlgn="auto">
              <a:buFont typeface="Wingdings 3" charset="2"/>
              <a:buNone/>
              <a:defRPr/>
            </a:pPr>
            <a:r>
              <a:rPr lang="ru-RU" altLang="ru-RU" sz="2000" b="1" dirty="0" smtClean="0">
                <a:solidFill>
                  <a:schemeClr val="tx1"/>
                </a:solidFill>
              </a:rPr>
              <a:t>   </a:t>
            </a:r>
            <a:r>
              <a:rPr lang="ru-RU" altLang="ru-RU" sz="2000" b="1" u="sng" dirty="0" smtClean="0">
                <a:solidFill>
                  <a:schemeClr val="tx1"/>
                </a:solidFill>
              </a:rPr>
              <a:t>2. РАЗРАБОТКА ПРОЕКТА </a:t>
            </a:r>
            <a:r>
              <a:rPr lang="ru-RU" altLang="ru-RU" sz="2000" dirty="0" smtClean="0">
                <a:solidFill>
                  <a:schemeClr val="tx1"/>
                </a:solidFill>
              </a:rPr>
              <a:t>– план деятельности по достижению </a:t>
            </a:r>
            <a:r>
              <a:rPr lang="ru-RU" alt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цели: </a:t>
            </a:r>
          </a:p>
          <a:p>
            <a:pPr fontAlgn="auto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 кому обратиться за помощью (взрослому, педагогу);</a:t>
            </a:r>
          </a:p>
          <a:p>
            <a:pPr fontAlgn="auto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каких источниках можно найти информацию;</a:t>
            </a:r>
          </a:p>
          <a:p>
            <a:pPr fontAlgn="auto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какие предметы  </a:t>
            </a:r>
            <a:r>
              <a:rPr lang="ru-RU" alt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использовать (принадлежности</a:t>
            </a:r>
            <a:r>
              <a:rPr lang="ru-RU" alt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оборудование) ;</a:t>
            </a:r>
          </a:p>
          <a:p>
            <a:pPr fontAlgn="auto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 </a:t>
            </a:r>
            <a:r>
              <a:rPr lang="ru-RU" alt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какими предметами научиться работать для достижения цели.</a:t>
            </a:r>
          </a:p>
          <a:p>
            <a:pPr fontAlgn="auto">
              <a:buFontTx/>
              <a:buNone/>
              <a:defRPr/>
            </a:pPr>
            <a:r>
              <a:rPr lang="ru-RU" altLang="ru-RU" sz="2000" b="1" dirty="0" smtClean="0">
                <a:solidFill>
                  <a:schemeClr val="tx1"/>
                </a:solidFill>
              </a:rPr>
              <a:t>   </a:t>
            </a:r>
            <a:r>
              <a:rPr lang="ru-RU" altLang="ru-RU" sz="2000" b="1" u="sng" dirty="0" smtClean="0">
                <a:solidFill>
                  <a:schemeClr val="tx1"/>
                </a:solidFill>
              </a:rPr>
              <a:t>3</a:t>
            </a:r>
            <a:r>
              <a:rPr lang="ru-RU" altLang="ru-RU" sz="2000" b="1" u="sng" dirty="0">
                <a:solidFill>
                  <a:schemeClr val="tx1"/>
                </a:solidFill>
              </a:rPr>
              <a:t>. ВЫПОЛНЕНИЕ ПРОЕКТА </a:t>
            </a:r>
            <a:r>
              <a:rPr lang="ru-RU" altLang="ru-RU" sz="2000" dirty="0">
                <a:solidFill>
                  <a:schemeClr val="tx1"/>
                </a:solidFill>
              </a:rPr>
              <a:t>– практическая часть.</a:t>
            </a:r>
          </a:p>
          <a:p>
            <a:pPr fontAlgn="auto">
              <a:buFontTx/>
              <a:buNone/>
              <a:defRPr/>
            </a:pPr>
            <a:r>
              <a:rPr lang="ru-RU" altLang="ru-RU" sz="2000" dirty="0" smtClean="0">
                <a:solidFill>
                  <a:schemeClr val="tx1"/>
                </a:solidFill>
              </a:rPr>
              <a:t>   </a:t>
            </a:r>
            <a:r>
              <a:rPr lang="ru-RU" altLang="ru-RU" sz="2000" b="1" u="sng" dirty="0" smtClean="0">
                <a:solidFill>
                  <a:schemeClr val="tx1"/>
                </a:solidFill>
              </a:rPr>
              <a:t>4</a:t>
            </a:r>
            <a:r>
              <a:rPr lang="ru-RU" altLang="ru-RU" sz="2000" b="1" u="sng" dirty="0">
                <a:solidFill>
                  <a:schemeClr val="tx1"/>
                </a:solidFill>
              </a:rPr>
              <a:t>. </a:t>
            </a:r>
            <a:r>
              <a:rPr lang="ru-RU" altLang="ru-RU" sz="2000" b="1" u="sng" dirty="0" smtClean="0">
                <a:solidFill>
                  <a:schemeClr val="tx1"/>
                </a:solidFill>
              </a:rPr>
              <a:t>ПОДВЕДЕНИЕ </a:t>
            </a:r>
            <a:r>
              <a:rPr lang="ru-RU" altLang="ru-RU" sz="2000" b="1" u="sng" dirty="0">
                <a:solidFill>
                  <a:schemeClr val="tx1"/>
                </a:solidFill>
              </a:rPr>
              <a:t>ИТОГОВ </a:t>
            </a:r>
            <a:r>
              <a:rPr lang="ru-RU" altLang="ru-RU" sz="2000" dirty="0">
                <a:solidFill>
                  <a:schemeClr val="tx1"/>
                </a:solidFill>
              </a:rPr>
              <a:t>– определение задач для новых проектов</a:t>
            </a:r>
            <a:r>
              <a:rPr lang="ru-RU" altLang="ru-RU" sz="2000" dirty="0"/>
              <a:t>.</a:t>
            </a:r>
          </a:p>
          <a:p>
            <a:pPr fontAlgn="auto">
              <a:buFontTx/>
              <a:buNone/>
              <a:defRPr/>
            </a:pPr>
            <a:endParaRPr lang="ru-RU" altLang="ru-RU" dirty="0"/>
          </a:p>
          <a:p>
            <a:pPr fontAlgn="auto">
              <a:buFontTx/>
              <a:buNone/>
              <a:defRPr/>
            </a:pPr>
            <a:endParaRPr lang="ru-RU" altLang="ru-RU" dirty="0"/>
          </a:p>
          <a:p>
            <a:pPr fontAlgn="auto">
              <a:buFontTx/>
              <a:buNone/>
              <a:defRPr/>
            </a:pPr>
            <a:endParaRPr lang="ru-RU" alt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404813"/>
            <a:ext cx="8064500" cy="626427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время проекты </a:t>
            </a:r>
            <a:r>
              <a:rPr lang="ru-RU" altLang="ru-RU" sz="4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классифицируются:</a:t>
            </a:r>
            <a:endParaRPr lang="ru-RU" altLang="ru-RU" sz="4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400" b="1" u="sng" dirty="0">
                <a:solidFill>
                  <a:schemeClr val="tx1"/>
                </a:solidFill>
              </a:rPr>
              <a:t>а) по составу участников </a:t>
            </a:r>
            <a:r>
              <a:rPr lang="ru-RU" altLang="ru-RU" sz="2400" b="1" dirty="0">
                <a:solidFill>
                  <a:schemeClr val="tx1"/>
                </a:solidFill>
              </a:rPr>
              <a:t>(групповой, подгрупповой, личный, семейный, парный и пр.);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400" b="1" u="sng" dirty="0">
                <a:solidFill>
                  <a:schemeClr val="tx1"/>
                </a:solidFill>
              </a:rPr>
              <a:t>б) по целевой </a:t>
            </a:r>
            <a:r>
              <a:rPr lang="ru-RU" altLang="ru-RU" sz="2400" b="1" u="sng" dirty="0" smtClean="0">
                <a:solidFill>
                  <a:schemeClr val="tx1"/>
                </a:solidFill>
              </a:rPr>
              <a:t>установке 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(выбор правильной цели с </a:t>
            </a:r>
            <a:r>
              <a:rPr lang="ru-RU" altLang="ru-RU" sz="2400" b="1" dirty="0">
                <a:solidFill>
                  <a:schemeClr val="tx1"/>
                </a:solidFill>
              </a:rPr>
              <a:t>установлением параметров допустимых отклонений для управления процессом осуществления 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идеи).</a:t>
            </a:r>
            <a:endParaRPr lang="ru-RU" altLang="ru-RU" sz="24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400" b="1" u="sng" dirty="0">
                <a:solidFill>
                  <a:schemeClr val="tx1"/>
                </a:solidFill>
              </a:rPr>
              <a:t>в) по тематике </a:t>
            </a:r>
            <a:r>
              <a:rPr lang="ru-RU" altLang="ru-RU" sz="2400" b="1" dirty="0">
                <a:solidFill>
                  <a:schemeClr val="tx1"/>
                </a:solidFill>
              </a:rPr>
              <a:t>(творческие, информационные, игровые или исследовательские);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400" b="1" u="sng" dirty="0">
                <a:solidFill>
                  <a:schemeClr val="tx1"/>
                </a:solidFill>
              </a:rPr>
              <a:t>г) по срокам </a:t>
            </a:r>
            <a:r>
              <a:rPr lang="ru-RU" altLang="ru-RU" sz="2400" b="1" u="sng" dirty="0" smtClean="0">
                <a:solidFill>
                  <a:schemeClr val="tx1"/>
                </a:solidFill>
              </a:rPr>
              <a:t>реализации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400" b="1" u="sng" dirty="0" smtClean="0">
                <a:solidFill>
                  <a:schemeClr val="tx1"/>
                </a:solidFill>
              </a:rPr>
              <a:t>(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краткосрочные (одно </a:t>
            </a:r>
            <a:r>
              <a:rPr lang="ru-RU" altLang="ru-RU" sz="2400" b="1" dirty="0">
                <a:solidFill>
                  <a:schemeClr val="tx1"/>
                </a:solidFill>
              </a:rPr>
              <a:t>или несколько занятий – 1-2 недели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), средней продолжительности (1-3 месяца), </a:t>
            </a:r>
            <a:r>
              <a:rPr lang="ru-RU" altLang="ru-RU" sz="2400" b="1" dirty="0">
                <a:solidFill>
                  <a:schemeClr val="tx1"/>
                </a:solidFill>
              </a:rPr>
              <a:t>долгосрочные 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(на </a:t>
            </a:r>
            <a:r>
              <a:rPr lang="ru-RU" altLang="ru-RU" sz="2400" b="1" dirty="0">
                <a:solidFill>
                  <a:schemeClr val="tx1"/>
                </a:solidFill>
              </a:rPr>
              <a:t>учебный год).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alt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1652</TotalTime>
  <Words>541</Words>
  <Application>Microsoft Office PowerPoint</Application>
  <PresentationFormat>Экран (4:3)</PresentationFormat>
  <Paragraphs>72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Trebuchet MS</vt:lpstr>
      <vt:lpstr>Wingdings 3</vt:lpstr>
      <vt:lpstr>Calibri</vt:lpstr>
      <vt:lpstr>Wingdings</vt:lpstr>
      <vt:lpstr>Грань</vt:lpstr>
      <vt:lpstr>Проектная деятельность в детском саду. Презентация опыта.</vt:lpstr>
      <vt:lpstr>СОДЕРЖАНИЕ:</vt:lpstr>
      <vt:lpstr>Личные данные:</vt:lpstr>
      <vt:lpstr>МОЕ КРЕДО:   </vt:lpstr>
      <vt:lpstr>Тема творческой презентации :</vt:lpstr>
      <vt:lpstr>Актуальность темы:</vt:lpstr>
      <vt:lpstr>Слайд 7</vt:lpstr>
      <vt:lpstr>Основные этапы проекта:</vt:lpstr>
      <vt:lpstr>Слайд 9</vt:lpstr>
      <vt:lpstr>ТИПЫ ПРОЕКТОВ: </vt:lpstr>
      <vt:lpstr>МОЙ ПРОЕКТ: «Труд в природе»  («История маленького горошка»).</vt:lpstr>
      <vt:lpstr>Слайд 12</vt:lpstr>
      <vt:lpstr>Наблюдение за ростом семян гороха и фасоли</vt:lpstr>
      <vt:lpstr>«Что сначала, что потом»</vt:lpstr>
      <vt:lpstr>Ручной труд по сказке «Петушок – золотой гребешок и чудо-меленка»</vt:lpstr>
      <vt:lpstr>РУЧНОЙ ТРУД «Коврик из бобовых»</vt:lpstr>
      <vt:lpstr>Просмотр мультфильма «Раз – горох, два – горох». Рисование.</vt:lpstr>
      <vt:lpstr>ТРУД В ПРИРОДЕ</vt:lpstr>
      <vt:lpstr>Спасибо за внимание!</vt:lpstr>
    </vt:vector>
  </TitlesOfParts>
  <Company>505.ru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Ученик 5</dc:creator>
  <cp:lastModifiedBy>Руслан</cp:lastModifiedBy>
  <cp:revision>95</cp:revision>
  <dcterms:created xsi:type="dcterms:W3CDTF">2007-09-22T03:08:56Z</dcterms:created>
  <dcterms:modified xsi:type="dcterms:W3CDTF">2015-11-29T16:30:12Z</dcterms:modified>
</cp:coreProperties>
</file>