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7" autoAdjust="0"/>
    <p:restoredTop sz="94660"/>
  </p:normalViewPr>
  <p:slideViewPr>
    <p:cSldViewPr>
      <p:cViewPr varScale="1">
        <p:scale>
          <a:sx n="88" d="100"/>
          <a:sy n="88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vbaProject" Target="vbaProject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30.01.2012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0131662-8875-4E84-BC6B-F057167AD8AA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control" Target="../activeX/activeX1.xml"/><Relationship Id="rId7" Type="http://schemas.openxmlformats.org/officeDocument/2006/relationships/image" Target="../media/image3.jpe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6" descr="http://ya-umni4ka.ru/wp-content/uploads/2012/01/shablo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6" y="14120"/>
            <a:ext cx="9144916" cy="687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12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2698252" y="-44607"/>
            <a:ext cx="4015843" cy="2000548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en-US" sz="8000" b="1" dirty="0" smtClean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4400" dirty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4400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математике</a:t>
            </a:r>
            <a:endParaRPr lang="ru-RU" sz="4400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>
          <a:xfrm>
            <a:off x="755576" y="2276872"/>
            <a:ext cx="7549430" cy="64807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6000" b="1" cap="all" dirty="0" smtClean="0">
                <a:ln w="0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Нумерация</a:t>
            </a:r>
          </a:p>
          <a:p>
            <a:r>
              <a:rPr lang="ru-RU" sz="6000" b="1" cap="all" dirty="0" smtClean="0">
                <a:ln w="0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6000" b="1" cap="all" dirty="0">
                <a:ln w="0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пределах </a:t>
            </a:r>
            <a:r>
              <a:rPr lang="ru-RU" sz="6000" b="1" cap="all" dirty="0" smtClean="0">
                <a:ln w="0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1000 </a:t>
            </a:r>
            <a:r>
              <a:rPr lang="ru-RU" sz="2400" b="1" cap="all" dirty="0" smtClean="0">
                <a:ln w="0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повторение</a:t>
            </a:r>
            <a:endParaRPr lang="ru-RU" sz="2400" b="1" cap="all" dirty="0">
              <a:ln w="0"/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72" descr="http://ponimalka.info/wp-content/uploads/2011/image-2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8" y="189399"/>
            <a:ext cx="2278213" cy="17077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74" descr="http://ural.corp.megafon.ru/ai/news/3024/images/7ea76d3914472476929597a73b09fc3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677" y="199094"/>
            <a:ext cx="2022873" cy="202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097" name="TextBox1" r:id="rId3" imgW="2952720" imgH="285840"/>
        </mc:Choice>
        <mc:Fallback>
          <p:control name="TextBox1" r:id="rId3" imgW="2952720" imgH="2858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92450" y="5445125"/>
                  <a:ext cx="2952750" cy="2889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6" descr="http://ya-umni4ka.ru/wp-content/uploads/2012/01/shabl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6" y="14120"/>
            <a:ext cx="9144916" cy="687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889000" y="836712"/>
            <a:ext cx="7776864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i="1" dirty="0" smtClean="0">
                <a:solidFill>
                  <a:srgbClr val="C00000"/>
                </a:solidFill>
                <a:effectLst/>
              </a:rPr>
              <a:t>550 – 1 </a:t>
            </a:r>
            <a:r>
              <a:rPr lang="ru-RU" sz="6600" b="1" i="1" dirty="0">
                <a:solidFill>
                  <a:srgbClr val="C00000"/>
                </a:solidFill>
                <a:effectLst/>
              </a:rPr>
              <a:t>=</a:t>
            </a:r>
          </a:p>
        </p:txBody>
      </p:sp>
      <p:grpSp>
        <p:nvGrpSpPr>
          <p:cNvPr id="37" name="KAN 1"/>
          <p:cNvGrpSpPr/>
          <p:nvPr/>
        </p:nvGrpSpPr>
        <p:grpSpPr>
          <a:xfrm>
            <a:off x="2988455" y="2560828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KAN 2"/>
          <p:cNvGrpSpPr/>
          <p:nvPr/>
        </p:nvGrpSpPr>
        <p:grpSpPr>
          <a:xfrm>
            <a:off x="3005981" y="3652698"/>
            <a:ext cx="647700" cy="397510"/>
            <a:chOff x="444500" y="2032000"/>
            <a:chExt cx="647700" cy="397510"/>
          </a:xfrm>
        </p:grpSpPr>
        <p:sp>
          <p:nvSpPr>
            <p:cNvPr id="4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45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KAN 3"/>
          <p:cNvGrpSpPr/>
          <p:nvPr/>
        </p:nvGrpSpPr>
        <p:grpSpPr>
          <a:xfrm>
            <a:off x="3024650" y="4810618"/>
            <a:ext cx="647700" cy="397510"/>
            <a:chOff x="444500" y="2032000"/>
            <a:chExt cx="647700" cy="397510"/>
          </a:xfrm>
        </p:grpSpPr>
        <p:sp>
          <p:nvSpPr>
            <p:cNvPr id="5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5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5" name="Объект 31"/>
          <p:cNvSpPr>
            <a:spLocks noGrp="1"/>
          </p:cNvSpPr>
          <p:nvPr>
            <p:ph idx="1"/>
          </p:nvPr>
        </p:nvSpPr>
        <p:spPr>
          <a:xfrm>
            <a:off x="3995936" y="2404770"/>
            <a:ext cx="1440160" cy="709625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530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56" name="Объект 32"/>
          <p:cNvSpPr>
            <a:spLocks noGrp="1"/>
          </p:cNvSpPr>
          <p:nvPr>
            <p:ph idx="13"/>
          </p:nvPr>
        </p:nvSpPr>
        <p:spPr>
          <a:xfrm>
            <a:off x="3995936" y="3450227"/>
            <a:ext cx="1656184" cy="859041"/>
          </a:xfrm>
        </p:spPr>
        <p:txBody>
          <a:bodyPr/>
          <a:lstStyle/>
          <a:p>
            <a:pPr lvl="0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540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57" name="Объект 33"/>
          <p:cNvSpPr>
            <a:spLocks noGrp="1"/>
          </p:cNvSpPr>
          <p:nvPr>
            <p:ph idx="14"/>
          </p:nvPr>
        </p:nvSpPr>
        <p:spPr>
          <a:xfrm>
            <a:off x="3995936" y="4624688"/>
            <a:ext cx="1440160" cy="1084544"/>
          </a:xfrm>
        </p:spPr>
        <p:txBody>
          <a:bodyPr/>
          <a:lstStyle/>
          <a:p>
            <a:pPr lvl="0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549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85" y="3180213"/>
            <a:ext cx="2482715" cy="28253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8637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6" descr="http://ya-umni4ka.ru/wp-content/uploads/2012/01/shabl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6" y="14120"/>
            <a:ext cx="9144916" cy="687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10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968365" y="692696"/>
            <a:ext cx="7776864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i="1" dirty="0" smtClean="0">
                <a:solidFill>
                  <a:srgbClr val="C00000"/>
                </a:solidFill>
                <a:effectLst/>
              </a:rPr>
              <a:t>381 </a:t>
            </a:r>
            <a:r>
              <a:rPr lang="ru-RU" sz="6600" b="1" i="1" dirty="0">
                <a:solidFill>
                  <a:srgbClr val="C00000"/>
                </a:solidFill>
                <a:effectLst/>
              </a:rPr>
              <a:t>+ </a:t>
            </a:r>
            <a:r>
              <a:rPr lang="ru-RU" sz="6600" b="1" i="1" dirty="0" smtClean="0">
                <a:solidFill>
                  <a:srgbClr val="C00000"/>
                </a:solidFill>
                <a:effectLst/>
              </a:rPr>
              <a:t>9 </a:t>
            </a:r>
            <a:r>
              <a:rPr lang="ru-RU" sz="6600" b="1" i="1" dirty="0">
                <a:solidFill>
                  <a:srgbClr val="C00000"/>
                </a:solidFill>
                <a:effectLst/>
              </a:rPr>
              <a:t>=</a:t>
            </a:r>
          </a:p>
        </p:txBody>
      </p:sp>
      <p:grpSp>
        <p:nvGrpSpPr>
          <p:cNvPr id="37" name="KAN 1"/>
          <p:cNvGrpSpPr/>
          <p:nvPr/>
        </p:nvGrpSpPr>
        <p:grpSpPr>
          <a:xfrm>
            <a:off x="2988455" y="2560828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KAN 2"/>
          <p:cNvGrpSpPr/>
          <p:nvPr/>
        </p:nvGrpSpPr>
        <p:grpSpPr>
          <a:xfrm>
            <a:off x="3005981" y="3652698"/>
            <a:ext cx="647700" cy="397510"/>
            <a:chOff x="444500" y="2032000"/>
            <a:chExt cx="647700" cy="397510"/>
          </a:xfrm>
        </p:grpSpPr>
        <p:sp>
          <p:nvSpPr>
            <p:cNvPr id="4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45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KAN 3"/>
          <p:cNvGrpSpPr/>
          <p:nvPr/>
        </p:nvGrpSpPr>
        <p:grpSpPr>
          <a:xfrm>
            <a:off x="3024650" y="4810618"/>
            <a:ext cx="647700" cy="397510"/>
            <a:chOff x="444500" y="2032000"/>
            <a:chExt cx="647700" cy="397510"/>
          </a:xfrm>
        </p:grpSpPr>
        <p:sp>
          <p:nvSpPr>
            <p:cNvPr id="5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5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5" name="Объект 31"/>
          <p:cNvSpPr>
            <a:spLocks noGrp="1"/>
          </p:cNvSpPr>
          <p:nvPr>
            <p:ph idx="1"/>
          </p:nvPr>
        </p:nvSpPr>
        <p:spPr>
          <a:xfrm>
            <a:off x="4283968" y="2404770"/>
            <a:ext cx="1296144" cy="1045457"/>
          </a:xfrm>
        </p:spPr>
        <p:txBody>
          <a:bodyPr>
            <a:normAutofit/>
          </a:bodyPr>
          <a:lstStyle/>
          <a:p>
            <a:pPr lvl="0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390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56" name="Объект 32"/>
          <p:cNvSpPr>
            <a:spLocks noGrp="1"/>
          </p:cNvSpPr>
          <p:nvPr>
            <p:ph idx="13"/>
          </p:nvPr>
        </p:nvSpPr>
        <p:spPr>
          <a:xfrm>
            <a:off x="4283968" y="3450227"/>
            <a:ext cx="1296144" cy="859041"/>
          </a:xfrm>
        </p:spPr>
        <p:txBody>
          <a:bodyPr/>
          <a:lstStyle/>
          <a:p>
            <a:pPr lvl="0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400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57" name="Объект 33"/>
          <p:cNvSpPr>
            <a:spLocks noGrp="1"/>
          </p:cNvSpPr>
          <p:nvPr>
            <p:ph idx="14"/>
          </p:nvPr>
        </p:nvSpPr>
        <p:spPr>
          <a:xfrm>
            <a:off x="4283968" y="4574416"/>
            <a:ext cx="1224136" cy="1084544"/>
          </a:xfrm>
        </p:spPr>
        <p:txBody>
          <a:bodyPr/>
          <a:lstStyle/>
          <a:p>
            <a:pPr lvl="0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401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85" y="3180213"/>
            <a:ext cx="2482715" cy="28253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7929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6" descr="http://ya-umni4ka.ru/wp-content/uploads/2012/01/shabl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6" y="14120"/>
            <a:ext cx="9144916" cy="687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49586" y="548680"/>
            <a:ext cx="7776864" cy="1431925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i="1" dirty="0" smtClean="0">
                <a:solidFill>
                  <a:srgbClr val="C00000"/>
                </a:solidFill>
                <a:effectLst/>
              </a:rPr>
              <a:t>260 – 10 =</a:t>
            </a:r>
            <a:endParaRPr lang="ru-RU" sz="6600" b="1" i="1" dirty="0">
              <a:solidFill>
                <a:srgbClr val="C00000"/>
              </a:solidFill>
              <a:effectLst/>
            </a:endParaRPr>
          </a:p>
        </p:txBody>
      </p:sp>
      <p:grpSp>
        <p:nvGrpSpPr>
          <p:cNvPr id="37" name="KAN 1"/>
          <p:cNvGrpSpPr/>
          <p:nvPr/>
        </p:nvGrpSpPr>
        <p:grpSpPr>
          <a:xfrm>
            <a:off x="2988455" y="2560828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KAN 2"/>
          <p:cNvGrpSpPr/>
          <p:nvPr/>
        </p:nvGrpSpPr>
        <p:grpSpPr>
          <a:xfrm>
            <a:off x="3005981" y="3652698"/>
            <a:ext cx="647700" cy="397510"/>
            <a:chOff x="444500" y="2032000"/>
            <a:chExt cx="647700" cy="397510"/>
          </a:xfrm>
        </p:grpSpPr>
        <p:sp>
          <p:nvSpPr>
            <p:cNvPr id="4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45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KAN 3"/>
          <p:cNvGrpSpPr/>
          <p:nvPr/>
        </p:nvGrpSpPr>
        <p:grpSpPr>
          <a:xfrm>
            <a:off x="3024650" y="4810618"/>
            <a:ext cx="647700" cy="397510"/>
            <a:chOff x="444500" y="2032000"/>
            <a:chExt cx="647700" cy="397510"/>
          </a:xfrm>
        </p:grpSpPr>
        <p:sp>
          <p:nvSpPr>
            <p:cNvPr id="5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5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5" name="Объект 31"/>
          <p:cNvSpPr>
            <a:spLocks noGrp="1"/>
          </p:cNvSpPr>
          <p:nvPr>
            <p:ph idx="1"/>
          </p:nvPr>
        </p:nvSpPr>
        <p:spPr>
          <a:xfrm>
            <a:off x="4283968" y="2325006"/>
            <a:ext cx="1440160" cy="869153"/>
          </a:xfrm>
        </p:spPr>
        <p:txBody>
          <a:bodyPr>
            <a:normAutofit/>
          </a:bodyPr>
          <a:lstStyle/>
          <a:p>
            <a:pPr lvl="0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250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56" name="Объект 32"/>
          <p:cNvSpPr>
            <a:spLocks noGrp="1"/>
          </p:cNvSpPr>
          <p:nvPr>
            <p:ph idx="13"/>
          </p:nvPr>
        </p:nvSpPr>
        <p:spPr>
          <a:xfrm>
            <a:off x="4283968" y="3450227"/>
            <a:ext cx="1368152" cy="887129"/>
          </a:xfrm>
        </p:spPr>
        <p:txBody>
          <a:bodyPr>
            <a:normAutofit/>
          </a:bodyPr>
          <a:lstStyle/>
          <a:p>
            <a:pPr lvl="0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260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57" name="Объект 33"/>
          <p:cNvSpPr>
            <a:spLocks noGrp="1"/>
          </p:cNvSpPr>
          <p:nvPr>
            <p:ph idx="14"/>
          </p:nvPr>
        </p:nvSpPr>
        <p:spPr>
          <a:xfrm>
            <a:off x="4283968" y="4606697"/>
            <a:ext cx="1440160" cy="805351"/>
          </a:xfrm>
        </p:spPr>
        <p:txBody>
          <a:bodyPr/>
          <a:lstStyle/>
          <a:p>
            <a:pPr lvl="0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270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85" y="3180213"/>
            <a:ext cx="2482715" cy="28253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5833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6" descr="http://ya-umni4ka.ru/wp-content/uploads/2012/01/shabl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6" y="14120"/>
            <a:ext cx="9144916" cy="687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889000" y="548680"/>
            <a:ext cx="7776864" cy="1431925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i="1" dirty="0" smtClean="0">
                <a:solidFill>
                  <a:srgbClr val="C00000"/>
                </a:solidFill>
                <a:effectLst/>
              </a:rPr>
              <a:t>470 + 30 =</a:t>
            </a:r>
            <a:endParaRPr lang="ru-RU" sz="6600" b="1" i="1" dirty="0">
              <a:solidFill>
                <a:srgbClr val="C00000"/>
              </a:solidFill>
              <a:effectLst/>
            </a:endParaRPr>
          </a:p>
        </p:txBody>
      </p:sp>
      <p:grpSp>
        <p:nvGrpSpPr>
          <p:cNvPr id="37" name="KAN 1"/>
          <p:cNvGrpSpPr/>
          <p:nvPr/>
        </p:nvGrpSpPr>
        <p:grpSpPr>
          <a:xfrm>
            <a:off x="2988455" y="2560828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KAN 2"/>
          <p:cNvGrpSpPr/>
          <p:nvPr/>
        </p:nvGrpSpPr>
        <p:grpSpPr>
          <a:xfrm>
            <a:off x="3005981" y="3652698"/>
            <a:ext cx="647700" cy="397510"/>
            <a:chOff x="444500" y="2032000"/>
            <a:chExt cx="647700" cy="397510"/>
          </a:xfrm>
        </p:grpSpPr>
        <p:sp>
          <p:nvSpPr>
            <p:cNvPr id="4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45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KAN 3"/>
          <p:cNvGrpSpPr/>
          <p:nvPr/>
        </p:nvGrpSpPr>
        <p:grpSpPr>
          <a:xfrm>
            <a:off x="3024650" y="4810618"/>
            <a:ext cx="647700" cy="397510"/>
            <a:chOff x="444500" y="2032000"/>
            <a:chExt cx="647700" cy="397510"/>
          </a:xfrm>
        </p:grpSpPr>
        <p:sp>
          <p:nvSpPr>
            <p:cNvPr id="5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5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5" name="Объект 31"/>
          <p:cNvSpPr>
            <a:spLocks noGrp="1"/>
          </p:cNvSpPr>
          <p:nvPr>
            <p:ph idx="1"/>
          </p:nvPr>
        </p:nvSpPr>
        <p:spPr>
          <a:xfrm>
            <a:off x="4283968" y="2415831"/>
            <a:ext cx="1296144" cy="797145"/>
          </a:xfrm>
        </p:spPr>
        <p:txBody>
          <a:bodyPr>
            <a:normAutofit/>
          </a:bodyPr>
          <a:lstStyle/>
          <a:p>
            <a:pPr lvl="0" algn="ctr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440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56" name="Объект 32"/>
          <p:cNvSpPr>
            <a:spLocks noGrp="1"/>
          </p:cNvSpPr>
          <p:nvPr>
            <p:ph idx="13"/>
          </p:nvPr>
        </p:nvSpPr>
        <p:spPr>
          <a:xfrm>
            <a:off x="4139952" y="3449683"/>
            <a:ext cx="1512168" cy="859041"/>
          </a:xfrm>
        </p:spPr>
        <p:txBody>
          <a:bodyPr>
            <a:normAutofit/>
          </a:bodyPr>
          <a:lstStyle/>
          <a:p>
            <a:pPr lvl="0" algn="ctr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500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57" name="Объект 33"/>
          <p:cNvSpPr>
            <a:spLocks noGrp="1"/>
          </p:cNvSpPr>
          <p:nvPr>
            <p:ph idx="14"/>
          </p:nvPr>
        </p:nvSpPr>
        <p:spPr>
          <a:xfrm>
            <a:off x="4211960" y="4567865"/>
            <a:ext cx="1440160" cy="1084544"/>
          </a:xfrm>
        </p:spPr>
        <p:txBody>
          <a:bodyPr>
            <a:normAutofit/>
          </a:bodyPr>
          <a:lstStyle/>
          <a:p>
            <a:pPr lvl="0" algn="ctr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530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85" y="3180213"/>
            <a:ext cx="2482715" cy="28253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7406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2719" y="123181"/>
            <a:ext cx="2482715" cy="28253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954976" y="404664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6" descr="http://ya-umni4ka.ru/wp-content/uploads/2012/01/shabl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6" y="14120"/>
            <a:ext cx="9144916" cy="687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2826348" y="2874143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2864438" y="404805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2883488" y="5134998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262770" y="476672"/>
            <a:ext cx="8617544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 smtClean="0">
                <a:solidFill>
                  <a:srgbClr val="C00000"/>
                </a:solidFill>
                <a:effectLst/>
              </a:rPr>
              <a:t>Какое число пропущено:</a:t>
            </a:r>
            <a:br>
              <a:rPr lang="ru-RU" b="1" i="1" dirty="0" smtClean="0">
                <a:solidFill>
                  <a:srgbClr val="C00000"/>
                </a:solidFill>
                <a:effectLst/>
              </a:rPr>
            </a:br>
            <a:r>
              <a:rPr lang="ru-RU" b="1" i="1" dirty="0" smtClean="0">
                <a:solidFill>
                  <a:srgbClr val="C00000"/>
                </a:solidFill>
                <a:effectLst/>
              </a:rPr>
              <a:t>…, 250, 251, 252, 253, 254</a:t>
            </a:r>
            <a:endParaRPr lang="ru-RU" b="1" i="1" dirty="0">
              <a:solidFill>
                <a:srgbClr val="C00000"/>
              </a:solidFill>
              <a:effectLst/>
            </a:endParaRPr>
          </a:p>
        </p:txBody>
      </p:sp>
      <p:sp>
        <p:nvSpPr>
          <p:cNvPr id="32" name="Объект 31"/>
          <p:cNvSpPr>
            <a:spLocks noGrp="1"/>
          </p:cNvSpPr>
          <p:nvPr>
            <p:ph idx="1"/>
          </p:nvPr>
        </p:nvSpPr>
        <p:spPr>
          <a:xfrm>
            <a:off x="3923928" y="2631033"/>
            <a:ext cx="1463491" cy="883729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240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3" name="Объект 32"/>
          <p:cNvSpPr>
            <a:spLocks noGrp="1"/>
          </p:cNvSpPr>
          <p:nvPr>
            <p:ph idx="13"/>
          </p:nvPr>
        </p:nvSpPr>
        <p:spPr>
          <a:xfrm>
            <a:off x="3923928" y="3785234"/>
            <a:ext cx="1512168" cy="70597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248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4" name="Объект 33"/>
          <p:cNvSpPr>
            <a:spLocks noGrp="1"/>
          </p:cNvSpPr>
          <p:nvPr>
            <p:ph idx="14"/>
          </p:nvPr>
        </p:nvSpPr>
        <p:spPr>
          <a:xfrm>
            <a:off x="3923928" y="4937709"/>
            <a:ext cx="1368152" cy="792088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249</a:t>
            </a:r>
            <a:endParaRPr lang="ru-RU" sz="4400" b="1" dirty="0">
              <a:solidFill>
                <a:srgbClr val="0070C0"/>
              </a:solidFill>
            </a:endParaRPr>
          </a:p>
        </p:txBody>
      </p:sp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85" y="3180213"/>
            <a:ext cx="2482715" cy="28253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0288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6" descr="http://ya-umni4ka.ru/wp-content/uploads/2012/01/shabl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6" y="14120"/>
            <a:ext cx="9144916" cy="687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2988455" y="2560828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3025031" y="3706673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3024650" y="4810618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179054" y="332656"/>
            <a:ext cx="8784976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>
                <a:solidFill>
                  <a:srgbClr val="C00000"/>
                </a:solidFill>
                <a:effectLst/>
              </a:rPr>
              <a:t>Какое число пропущено:</a:t>
            </a:r>
            <a:br>
              <a:rPr lang="ru-RU" b="1" i="1" dirty="0">
                <a:solidFill>
                  <a:srgbClr val="C00000"/>
                </a:solidFill>
                <a:effectLst/>
              </a:rPr>
            </a:br>
            <a:r>
              <a:rPr lang="ru-RU" b="1" i="1" dirty="0" smtClean="0">
                <a:solidFill>
                  <a:srgbClr val="C00000"/>
                </a:solidFill>
                <a:effectLst/>
              </a:rPr>
              <a:t>299, 300</a:t>
            </a:r>
            <a:r>
              <a:rPr lang="ru-RU" b="1" i="1" dirty="0">
                <a:solidFill>
                  <a:srgbClr val="C00000"/>
                </a:solidFill>
                <a:effectLst/>
              </a:rPr>
              <a:t>, </a:t>
            </a:r>
            <a:r>
              <a:rPr lang="ru-RU" b="1" i="1" dirty="0" smtClean="0">
                <a:solidFill>
                  <a:srgbClr val="C00000"/>
                </a:solidFill>
                <a:effectLst/>
              </a:rPr>
              <a:t>…, 302</a:t>
            </a:r>
            <a:r>
              <a:rPr lang="ru-RU" b="1" i="1" dirty="0">
                <a:solidFill>
                  <a:srgbClr val="C00000"/>
                </a:solidFill>
                <a:effectLst/>
              </a:rPr>
              <a:t>, </a:t>
            </a:r>
            <a:r>
              <a:rPr lang="ru-RU" b="1" i="1" dirty="0" smtClean="0">
                <a:solidFill>
                  <a:srgbClr val="C00000"/>
                </a:solidFill>
                <a:effectLst/>
              </a:rPr>
              <a:t>303</a:t>
            </a:r>
            <a:r>
              <a:rPr lang="ru-RU" b="1" i="1" dirty="0">
                <a:solidFill>
                  <a:srgbClr val="C00000"/>
                </a:solidFill>
                <a:effectLst/>
              </a:rPr>
              <a:t>, </a:t>
            </a:r>
            <a:r>
              <a:rPr lang="ru-RU" b="1" i="1" dirty="0" smtClean="0">
                <a:solidFill>
                  <a:srgbClr val="C00000"/>
                </a:solidFill>
                <a:effectLst/>
              </a:rPr>
              <a:t>304</a:t>
            </a:r>
            <a:endParaRPr lang="ru-RU" b="1" i="1" dirty="0">
              <a:solidFill>
                <a:srgbClr val="C00000"/>
              </a:solidFill>
              <a:effectLst/>
            </a:endParaRPr>
          </a:p>
        </p:txBody>
      </p:sp>
      <p:sp>
        <p:nvSpPr>
          <p:cNvPr id="32" name="Объект 31"/>
          <p:cNvSpPr>
            <a:spLocks noGrp="1"/>
          </p:cNvSpPr>
          <p:nvPr>
            <p:ph idx="1"/>
          </p:nvPr>
        </p:nvSpPr>
        <p:spPr>
          <a:xfrm>
            <a:off x="3923928" y="2432321"/>
            <a:ext cx="1440160" cy="869153"/>
          </a:xfrm>
        </p:spPr>
        <p:txBody>
          <a:bodyPr>
            <a:normAutofit/>
          </a:bodyPr>
          <a:lstStyle/>
          <a:p>
            <a:pPr lvl="0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301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33" name="Объект 32"/>
          <p:cNvSpPr>
            <a:spLocks noGrp="1"/>
          </p:cNvSpPr>
          <p:nvPr>
            <p:ph idx="13"/>
          </p:nvPr>
        </p:nvSpPr>
        <p:spPr>
          <a:xfrm>
            <a:off x="3923928" y="3529247"/>
            <a:ext cx="1296144" cy="859041"/>
          </a:xfrm>
        </p:spPr>
        <p:txBody>
          <a:bodyPr/>
          <a:lstStyle/>
          <a:p>
            <a:pPr lvl="0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400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34" name="Объект 33"/>
          <p:cNvSpPr>
            <a:spLocks noGrp="1"/>
          </p:cNvSpPr>
          <p:nvPr>
            <p:ph idx="14"/>
          </p:nvPr>
        </p:nvSpPr>
        <p:spPr>
          <a:xfrm>
            <a:off x="3995936" y="4567865"/>
            <a:ext cx="1252024" cy="1084544"/>
          </a:xfrm>
        </p:spPr>
        <p:txBody>
          <a:bodyPr/>
          <a:lstStyle/>
          <a:p>
            <a:pPr lvl="0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401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85" y="3180213"/>
            <a:ext cx="2482715" cy="28253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0136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6" descr="http://ya-umni4ka.ru/wp-content/uploads/2012/01/shabl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6" y="14120"/>
            <a:ext cx="9144916" cy="687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444500" y="620688"/>
            <a:ext cx="8375972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>
                <a:solidFill>
                  <a:srgbClr val="C00000"/>
                </a:solidFill>
                <a:effectLst/>
              </a:rPr>
              <a:t>Какое число пропущено:</a:t>
            </a:r>
            <a:br>
              <a:rPr lang="ru-RU" b="1" i="1" dirty="0">
                <a:solidFill>
                  <a:srgbClr val="C00000"/>
                </a:solidFill>
                <a:effectLst/>
              </a:rPr>
            </a:br>
            <a:r>
              <a:rPr lang="ru-RU" b="1" i="1" dirty="0">
                <a:solidFill>
                  <a:srgbClr val="C00000"/>
                </a:solidFill>
                <a:effectLst/>
              </a:rPr>
              <a:t>…, </a:t>
            </a:r>
            <a:r>
              <a:rPr lang="ru-RU" b="1" i="1" dirty="0" smtClean="0">
                <a:solidFill>
                  <a:srgbClr val="C00000"/>
                </a:solidFill>
                <a:effectLst/>
              </a:rPr>
              <a:t>590</a:t>
            </a:r>
            <a:r>
              <a:rPr lang="ru-RU" b="1" i="1" dirty="0">
                <a:solidFill>
                  <a:srgbClr val="C00000"/>
                </a:solidFill>
                <a:effectLst/>
              </a:rPr>
              <a:t>, </a:t>
            </a:r>
            <a:r>
              <a:rPr lang="ru-RU" b="1" i="1" dirty="0" smtClean="0">
                <a:solidFill>
                  <a:srgbClr val="C00000"/>
                </a:solidFill>
                <a:effectLst/>
              </a:rPr>
              <a:t>591</a:t>
            </a:r>
            <a:r>
              <a:rPr lang="ru-RU" b="1" i="1" dirty="0">
                <a:solidFill>
                  <a:srgbClr val="C00000"/>
                </a:solidFill>
                <a:effectLst/>
              </a:rPr>
              <a:t>, </a:t>
            </a:r>
            <a:r>
              <a:rPr lang="ru-RU" b="1" i="1" dirty="0" smtClean="0">
                <a:solidFill>
                  <a:srgbClr val="C00000"/>
                </a:solidFill>
                <a:effectLst/>
              </a:rPr>
              <a:t>592</a:t>
            </a:r>
            <a:r>
              <a:rPr lang="ru-RU" b="1" i="1" dirty="0">
                <a:solidFill>
                  <a:srgbClr val="C00000"/>
                </a:solidFill>
                <a:effectLst/>
              </a:rPr>
              <a:t>, </a:t>
            </a:r>
            <a:r>
              <a:rPr lang="ru-RU" b="1" i="1" dirty="0" smtClean="0">
                <a:solidFill>
                  <a:srgbClr val="C00000"/>
                </a:solidFill>
                <a:effectLst/>
              </a:rPr>
              <a:t>593</a:t>
            </a:r>
            <a:endParaRPr lang="ru-RU" b="1" i="1" dirty="0">
              <a:solidFill>
                <a:srgbClr val="C00000"/>
              </a:solidFill>
              <a:effectLst/>
            </a:endParaRPr>
          </a:p>
        </p:txBody>
      </p:sp>
      <p:grpSp>
        <p:nvGrpSpPr>
          <p:cNvPr id="37" name="KAN 1"/>
          <p:cNvGrpSpPr/>
          <p:nvPr/>
        </p:nvGrpSpPr>
        <p:grpSpPr>
          <a:xfrm>
            <a:off x="2988455" y="2560828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KAN 2"/>
          <p:cNvGrpSpPr/>
          <p:nvPr/>
        </p:nvGrpSpPr>
        <p:grpSpPr>
          <a:xfrm>
            <a:off x="3005981" y="3652698"/>
            <a:ext cx="647700" cy="397510"/>
            <a:chOff x="444500" y="2032000"/>
            <a:chExt cx="647700" cy="397510"/>
          </a:xfrm>
        </p:grpSpPr>
        <p:sp>
          <p:nvSpPr>
            <p:cNvPr id="4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45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KAN 3"/>
          <p:cNvGrpSpPr/>
          <p:nvPr/>
        </p:nvGrpSpPr>
        <p:grpSpPr>
          <a:xfrm>
            <a:off x="3024650" y="4810618"/>
            <a:ext cx="647700" cy="397510"/>
            <a:chOff x="444500" y="2032000"/>
            <a:chExt cx="647700" cy="397510"/>
          </a:xfrm>
        </p:grpSpPr>
        <p:sp>
          <p:nvSpPr>
            <p:cNvPr id="5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5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5" name="Объект 31"/>
          <p:cNvSpPr>
            <a:spLocks noGrp="1"/>
          </p:cNvSpPr>
          <p:nvPr>
            <p:ph idx="1"/>
          </p:nvPr>
        </p:nvSpPr>
        <p:spPr>
          <a:xfrm>
            <a:off x="3995936" y="2415831"/>
            <a:ext cx="1440160" cy="941161"/>
          </a:xfrm>
        </p:spPr>
        <p:txBody>
          <a:bodyPr>
            <a:normAutofit/>
          </a:bodyPr>
          <a:lstStyle/>
          <a:p>
            <a:pPr lvl="0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580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56" name="Объект 32"/>
          <p:cNvSpPr>
            <a:spLocks noGrp="1"/>
          </p:cNvSpPr>
          <p:nvPr>
            <p:ph idx="13"/>
          </p:nvPr>
        </p:nvSpPr>
        <p:spPr>
          <a:xfrm>
            <a:off x="3995936" y="3439077"/>
            <a:ext cx="1584176" cy="859041"/>
          </a:xfrm>
        </p:spPr>
        <p:txBody>
          <a:bodyPr/>
          <a:lstStyle/>
          <a:p>
            <a:pPr lvl="0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588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57" name="Объект 33"/>
          <p:cNvSpPr>
            <a:spLocks noGrp="1"/>
          </p:cNvSpPr>
          <p:nvPr>
            <p:ph idx="14"/>
          </p:nvPr>
        </p:nvSpPr>
        <p:spPr>
          <a:xfrm>
            <a:off x="3995936" y="4567865"/>
            <a:ext cx="1252024" cy="1084544"/>
          </a:xfrm>
        </p:spPr>
        <p:txBody>
          <a:bodyPr/>
          <a:lstStyle/>
          <a:p>
            <a:pPr lvl="0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589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85" y="3180213"/>
            <a:ext cx="2482715" cy="28253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0314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6" descr="http://ya-umni4ka.ru/wp-content/uploads/2012/01/shabl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6" y="14120"/>
            <a:ext cx="9144916" cy="687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358614" y="476672"/>
            <a:ext cx="8426772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>
                <a:solidFill>
                  <a:srgbClr val="C00000"/>
                </a:solidFill>
                <a:effectLst/>
              </a:rPr>
              <a:t>Какое число пропущено:</a:t>
            </a:r>
            <a:br>
              <a:rPr lang="ru-RU" b="1" i="1" dirty="0">
                <a:solidFill>
                  <a:srgbClr val="C00000"/>
                </a:solidFill>
                <a:effectLst/>
              </a:rPr>
            </a:br>
            <a:r>
              <a:rPr lang="ru-RU" b="1" i="1" dirty="0" smtClean="0">
                <a:solidFill>
                  <a:srgbClr val="C00000"/>
                </a:solidFill>
                <a:effectLst/>
              </a:rPr>
              <a:t>620, 640</a:t>
            </a:r>
            <a:r>
              <a:rPr lang="ru-RU" b="1" i="1" dirty="0">
                <a:solidFill>
                  <a:srgbClr val="C00000"/>
                </a:solidFill>
                <a:effectLst/>
              </a:rPr>
              <a:t>, </a:t>
            </a:r>
            <a:r>
              <a:rPr lang="ru-RU" b="1" i="1" dirty="0" smtClean="0">
                <a:solidFill>
                  <a:srgbClr val="C00000"/>
                </a:solidFill>
                <a:effectLst/>
              </a:rPr>
              <a:t>…, 680, 700, 720</a:t>
            </a:r>
            <a:endParaRPr lang="ru-RU" b="1" i="1" dirty="0">
              <a:solidFill>
                <a:srgbClr val="C00000"/>
              </a:solidFill>
              <a:effectLst/>
            </a:endParaRPr>
          </a:p>
        </p:txBody>
      </p:sp>
      <p:grpSp>
        <p:nvGrpSpPr>
          <p:cNvPr id="37" name="KAN 1"/>
          <p:cNvGrpSpPr/>
          <p:nvPr/>
        </p:nvGrpSpPr>
        <p:grpSpPr>
          <a:xfrm>
            <a:off x="2988455" y="2560828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KAN 2"/>
          <p:cNvGrpSpPr/>
          <p:nvPr/>
        </p:nvGrpSpPr>
        <p:grpSpPr>
          <a:xfrm>
            <a:off x="3005981" y="3652698"/>
            <a:ext cx="647700" cy="397510"/>
            <a:chOff x="444500" y="2032000"/>
            <a:chExt cx="647700" cy="397510"/>
          </a:xfrm>
        </p:grpSpPr>
        <p:sp>
          <p:nvSpPr>
            <p:cNvPr id="4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45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KAN 3"/>
          <p:cNvGrpSpPr/>
          <p:nvPr/>
        </p:nvGrpSpPr>
        <p:grpSpPr>
          <a:xfrm>
            <a:off x="3024650" y="4810618"/>
            <a:ext cx="647700" cy="397510"/>
            <a:chOff x="444500" y="2032000"/>
            <a:chExt cx="647700" cy="397510"/>
          </a:xfrm>
        </p:grpSpPr>
        <p:sp>
          <p:nvSpPr>
            <p:cNvPr id="5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5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5" name="Объект 31"/>
          <p:cNvSpPr>
            <a:spLocks noGrp="1"/>
          </p:cNvSpPr>
          <p:nvPr>
            <p:ph idx="1"/>
          </p:nvPr>
        </p:nvSpPr>
        <p:spPr>
          <a:xfrm>
            <a:off x="3923928" y="2415831"/>
            <a:ext cx="1368152" cy="941161"/>
          </a:xfrm>
        </p:spPr>
        <p:txBody>
          <a:bodyPr>
            <a:normAutofit/>
          </a:bodyPr>
          <a:lstStyle/>
          <a:p>
            <a:pPr lvl="0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650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56" name="Объект 32"/>
          <p:cNvSpPr>
            <a:spLocks noGrp="1"/>
          </p:cNvSpPr>
          <p:nvPr>
            <p:ph idx="13"/>
          </p:nvPr>
        </p:nvSpPr>
        <p:spPr>
          <a:xfrm>
            <a:off x="3923928" y="3450227"/>
            <a:ext cx="1584176" cy="914877"/>
          </a:xfrm>
        </p:spPr>
        <p:txBody>
          <a:bodyPr>
            <a:normAutofit/>
          </a:bodyPr>
          <a:lstStyle/>
          <a:p>
            <a:pPr lvl="0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660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57" name="Объект 33"/>
          <p:cNvSpPr>
            <a:spLocks noGrp="1"/>
          </p:cNvSpPr>
          <p:nvPr>
            <p:ph idx="14"/>
          </p:nvPr>
        </p:nvSpPr>
        <p:spPr>
          <a:xfrm>
            <a:off x="3923928" y="4567865"/>
            <a:ext cx="1324032" cy="805351"/>
          </a:xfrm>
        </p:spPr>
        <p:txBody>
          <a:bodyPr/>
          <a:lstStyle/>
          <a:p>
            <a:pPr lvl="0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670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85" y="3180213"/>
            <a:ext cx="2482715" cy="28253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4027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6" descr="http://ya-umni4ka.ru/wp-content/uploads/2012/01/shabl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6" y="14120"/>
            <a:ext cx="9144916" cy="687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303307" y="332656"/>
            <a:ext cx="8537386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>
                <a:solidFill>
                  <a:srgbClr val="C00000"/>
                </a:solidFill>
                <a:effectLst/>
              </a:rPr>
              <a:t>Какое число пропущено:</a:t>
            </a:r>
            <a:br>
              <a:rPr lang="ru-RU" b="1" i="1" dirty="0">
                <a:solidFill>
                  <a:srgbClr val="C00000"/>
                </a:solidFill>
                <a:effectLst/>
              </a:rPr>
            </a:br>
            <a:r>
              <a:rPr lang="ru-RU" b="1" i="1" dirty="0" smtClean="0">
                <a:solidFill>
                  <a:srgbClr val="C00000"/>
                </a:solidFill>
                <a:effectLst/>
              </a:rPr>
              <a:t>150, …, 250, 300, 350</a:t>
            </a:r>
            <a:endParaRPr lang="ru-RU" b="1" i="1" dirty="0">
              <a:solidFill>
                <a:srgbClr val="C00000"/>
              </a:solidFill>
              <a:effectLst/>
            </a:endParaRPr>
          </a:p>
        </p:txBody>
      </p:sp>
      <p:grpSp>
        <p:nvGrpSpPr>
          <p:cNvPr id="37" name="KAN 1"/>
          <p:cNvGrpSpPr/>
          <p:nvPr/>
        </p:nvGrpSpPr>
        <p:grpSpPr>
          <a:xfrm>
            <a:off x="2988455" y="2560828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KAN 2"/>
          <p:cNvGrpSpPr/>
          <p:nvPr/>
        </p:nvGrpSpPr>
        <p:grpSpPr>
          <a:xfrm>
            <a:off x="3005981" y="3652698"/>
            <a:ext cx="647700" cy="397510"/>
            <a:chOff x="444500" y="2032000"/>
            <a:chExt cx="647700" cy="397510"/>
          </a:xfrm>
        </p:grpSpPr>
        <p:sp>
          <p:nvSpPr>
            <p:cNvPr id="4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45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KAN 3"/>
          <p:cNvGrpSpPr/>
          <p:nvPr/>
        </p:nvGrpSpPr>
        <p:grpSpPr>
          <a:xfrm>
            <a:off x="3024650" y="4810618"/>
            <a:ext cx="647700" cy="397510"/>
            <a:chOff x="444500" y="2032000"/>
            <a:chExt cx="647700" cy="397510"/>
          </a:xfrm>
        </p:grpSpPr>
        <p:sp>
          <p:nvSpPr>
            <p:cNvPr id="5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5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5" name="Объект 31"/>
          <p:cNvSpPr>
            <a:spLocks noGrp="1"/>
          </p:cNvSpPr>
          <p:nvPr>
            <p:ph idx="1"/>
          </p:nvPr>
        </p:nvSpPr>
        <p:spPr>
          <a:xfrm>
            <a:off x="4139952" y="2403944"/>
            <a:ext cx="1440160" cy="709625"/>
          </a:xfrm>
        </p:spPr>
        <p:txBody>
          <a:bodyPr>
            <a:normAutofit lnSpcReduction="10000"/>
          </a:bodyPr>
          <a:lstStyle/>
          <a:p>
            <a:pPr lvl="0" algn="ctr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160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56" name="Объект 32"/>
          <p:cNvSpPr>
            <a:spLocks noGrp="1"/>
          </p:cNvSpPr>
          <p:nvPr>
            <p:ph idx="13"/>
          </p:nvPr>
        </p:nvSpPr>
        <p:spPr>
          <a:xfrm>
            <a:off x="4211960" y="3439077"/>
            <a:ext cx="1368152" cy="859041"/>
          </a:xfrm>
        </p:spPr>
        <p:txBody>
          <a:bodyPr>
            <a:normAutofit/>
          </a:bodyPr>
          <a:lstStyle/>
          <a:p>
            <a:pPr lvl="0" algn="ctr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170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57" name="Объект 33"/>
          <p:cNvSpPr>
            <a:spLocks noGrp="1"/>
          </p:cNvSpPr>
          <p:nvPr>
            <p:ph idx="14"/>
          </p:nvPr>
        </p:nvSpPr>
        <p:spPr>
          <a:xfrm>
            <a:off x="4211960" y="4567865"/>
            <a:ext cx="1368152" cy="1084544"/>
          </a:xfrm>
        </p:spPr>
        <p:txBody>
          <a:bodyPr/>
          <a:lstStyle/>
          <a:p>
            <a:pPr lvl="0" algn="ctr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200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85" y="3180213"/>
            <a:ext cx="2482715" cy="28253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542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6" descr="http://ya-umni4ka.ru/wp-content/uploads/2012/01/shabl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6" y="14120"/>
            <a:ext cx="9144916" cy="687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6864" cy="1431925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>
                <a:solidFill>
                  <a:srgbClr val="C00000"/>
                </a:solidFill>
                <a:effectLst/>
              </a:rPr>
              <a:t>Какое число пропущено:</a:t>
            </a:r>
            <a:br>
              <a:rPr lang="ru-RU" b="1" i="1" dirty="0">
                <a:solidFill>
                  <a:srgbClr val="C00000"/>
                </a:solidFill>
                <a:effectLst/>
              </a:rPr>
            </a:br>
            <a:r>
              <a:rPr lang="ru-RU" b="1" i="1" dirty="0" smtClean="0">
                <a:solidFill>
                  <a:srgbClr val="C00000"/>
                </a:solidFill>
                <a:effectLst/>
              </a:rPr>
              <a:t>390, 400</a:t>
            </a:r>
            <a:r>
              <a:rPr lang="ru-RU" b="1" i="1" dirty="0">
                <a:solidFill>
                  <a:srgbClr val="C00000"/>
                </a:solidFill>
                <a:effectLst/>
              </a:rPr>
              <a:t>, </a:t>
            </a:r>
            <a:r>
              <a:rPr lang="ru-RU" b="1" i="1" dirty="0" smtClean="0">
                <a:solidFill>
                  <a:srgbClr val="C00000"/>
                </a:solidFill>
                <a:effectLst/>
              </a:rPr>
              <a:t>…, 420, 430, 440</a:t>
            </a:r>
            <a:endParaRPr lang="ru-RU" b="1" i="1" dirty="0">
              <a:solidFill>
                <a:srgbClr val="C00000"/>
              </a:solidFill>
              <a:effectLst/>
            </a:endParaRPr>
          </a:p>
        </p:txBody>
      </p:sp>
      <p:grpSp>
        <p:nvGrpSpPr>
          <p:cNvPr id="37" name="KAN 1"/>
          <p:cNvGrpSpPr/>
          <p:nvPr/>
        </p:nvGrpSpPr>
        <p:grpSpPr>
          <a:xfrm>
            <a:off x="2988455" y="2560828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KAN 2"/>
          <p:cNvGrpSpPr/>
          <p:nvPr/>
        </p:nvGrpSpPr>
        <p:grpSpPr>
          <a:xfrm>
            <a:off x="3005981" y="3652698"/>
            <a:ext cx="647700" cy="397510"/>
            <a:chOff x="444500" y="2032000"/>
            <a:chExt cx="647700" cy="397510"/>
          </a:xfrm>
        </p:grpSpPr>
        <p:sp>
          <p:nvSpPr>
            <p:cNvPr id="4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45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KAN 3"/>
          <p:cNvGrpSpPr/>
          <p:nvPr/>
        </p:nvGrpSpPr>
        <p:grpSpPr>
          <a:xfrm>
            <a:off x="3024650" y="4810618"/>
            <a:ext cx="647700" cy="397510"/>
            <a:chOff x="444500" y="2032000"/>
            <a:chExt cx="647700" cy="397510"/>
          </a:xfrm>
        </p:grpSpPr>
        <p:sp>
          <p:nvSpPr>
            <p:cNvPr id="5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5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5" name="Объект 31"/>
          <p:cNvSpPr>
            <a:spLocks noGrp="1"/>
          </p:cNvSpPr>
          <p:nvPr>
            <p:ph idx="1"/>
          </p:nvPr>
        </p:nvSpPr>
        <p:spPr>
          <a:xfrm>
            <a:off x="4139952" y="2415831"/>
            <a:ext cx="1296144" cy="869153"/>
          </a:xfrm>
        </p:spPr>
        <p:txBody>
          <a:bodyPr>
            <a:normAutofit/>
          </a:bodyPr>
          <a:lstStyle/>
          <a:p>
            <a:pPr lvl="0" algn="ctr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401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56" name="Объект 32"/>
          <p:cNvSpPr>
            <a:spLocks noGrp="1"/>
          </p:cNvSpPr>
          <p:nvPr>
            <p:ph idx="13"/>
          </p:nvPr>
        </p:nvSpPr>
        <p:spPr>
          <a:xfrm>
            <a:off x="4211960" y="3439077"/>
            <a:ext cx="1224136" cy="859041"/>
          </a:xfrm>
        </p:spPr>
        <p:txBody>
          <a:bodyPr/>
          <a:lstStyle/>
          <a:p>
            <a:pPr lvl="0" algn="ctr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402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57" name="Объект 33"/>
          <p:cNvSpPr>
            <a:spLocks noGrp="1"/>
          </p:cNvSpPr>
          <p:nvPr>
            <p:ph idx="14"/>
          </p:nvPr>
        </p:nvSpPr>
        <p:spPr>
          <a:xfrm>
            <a:off x="4211960" y="4567865"/>
            <a:ext cx="1440160" cy="1084544"/>
          </a:xfrm>
        </p:spPr>
        <p:txBody>
          <a:bodyPr/>
          <a:lstStyle/>
          <a:p>
            <a:pPr lvl="0" algn="ctr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410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85" y="3180213"/>
            <a:ext cx="2482715" cy="28253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962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6" descr="http://ya-umni4ka.ru/wp-content/uploads/2012/01/shabl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6" y="14120"/>
            <a:ext cx="9144916" cy="687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1837690" y="2800665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1854447" y="3760785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1837690" y="4675767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143050" y="764704"/>
            <a:ext cx="8856984" cy="1431925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i="1" dirty="0" smtClean="0">
                <a:solidFill>
                  <a:srgbClr val="C00000"/>
                </a:solidFill>
                <a:effectLst/>
              </a:rPr>
              <a:t>640 – 10 =</a:t>
            </a:r>
            <a:endParaRPr lang="ru-RU" sz="6600" b="1" i="1" dirty="0">
              <a:solidFill>
                <a:srgbClr val="C00000"/>
              </a:solidFill>
              <a:effectLst/>
            </a:endParaRPr>
          </a:p>
        </p:txBody>
      </p:sp>
      <p:sp>
        <p:nvSpPr>
          <p:cNvPr id="32" name="Объект 31"/>
          <p:cNvSpPr>
            <a:spLocks noGrp="1"/>
          </p:cNvSpPr>
          <p:nvPr>
            <p:ph idx="1"/>
          </p:nvPr>
        </p:nvSpPr>
        <p:spPr>
          <a:xfrm>
            <a:off x="2893964" y="2636745"/>
            <a:ext cx="3976550" cy="813482"/>
          </a:xfrm>
        </p:spPr>
        <p:txBody>
          <a:bodyPr>
            <a:noAutofit/>
          </a:bodyPr>
          <a:lstStyle/>
          <a:p>
            <a:pPr lvl="0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620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sz="1400" dirty="0"/>
          </a:p>
        </p:txBody>
      </p:sp>
      <p:sp>
        <p:nvSpPr>
          <p:cNvPr id="33" name="Объект 32"/>
          <p:cNvSpPr>
            <a:spLocks noGrp="1"/>
          </p:cNvSpPr>
          <p:nvPr>
            <p:ph idx="13"/>
          </p:nvPr>
        </p:nvSpPr>
        <p:spPr>
          <a:xfrm>
            <a:off x="2863417" y="3565145"/>
            <a:ext cx="3416250" cy="788790"/>
          </a:xfrm>
        </p:spPr>
        <p:txBody>
          <a:bodyPr/>
          <a:lstStyle/>
          <a:p>
            <a:pPr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630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34" name="Объект 33"/>
          <p:cNvSpPr>
            <a:spLocks noGrp="1"/>
          </p:cNvSpPr>
          <p:nvPr>
            <p:ph idx="14"/>
          </p:nvPr>
        </p:nvSpPr>
        <p:spPr>
          <a:xfrm>
            <a:off x="2915816" y="4513785"/>
            <a:ext cx="3612604" cy="936104"/>
          </a:xfrm>
        </p:spPr>
        <p:txBody>
          <a:bodyPr>
            <a:normAutofit/>
          </a:bodyPr>
          <a:lstStyle/>
          <a:p>
            <a:pPr lvl="0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650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176484"/>
            <a:ext cx="2482715" cy="28253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4088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6" descr="http://ya-umni4ka.ru/wp-content/uploads/2012/01/shabl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6" y="14120"/>
            <a:ext cx="9144916" cy="687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878047" y="692696"/>
            <a:ext cx="7776864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i="1" dirty="0" smtClean="0">
                <a:solidFill>
                  <a:srgbClr val="C00000"/>
                </a:solidFill>
                <a:effectLst/>
              </a:rPr>
              <a:t>290 </a:t>
            </a:r>
            <a:r>
              <a:rPr lang="ru-RU" sz="6600" b="1" i="1" dirty="0">
                <a:solidFill>
                  <a:srgbClr val="C00000"/>
                </a:solidFill>
                <a:effectLst/>
              </a:rPr>
              <a:t>+ </a:t>
            </a:r>
            <a:r>
              <a:rPr lang="ru-RU" sz="6600" b="1" i="1" dirty="0" smtClean="0">
                <a:solidFill>
                  <a:srgbClr val="C00000"/>
                </a:solidFill>
                <a:effectLst/>
              </a:rPr>
              <a:t>20 =</a:t>
            </a:r>
            <a:endParaRPr lang="ru-RU" sz="6600" b="1" i="1" dirty="0">
              <a:solidFill>
                <a:srgbClr val="C00000"/>
              </a:solidFill>
              <a:effectLst/>
            </a:endParaRPr>
          </a:p>
        </p:txBody>
      </p:sp>
      <p:grpSp>
        <p:nvGrpSpPr>
          <p:cNvPr id="37" name="KAN 1"/>
          <p:cNvGrpSpPr/>
          <p:nvPr/>
        </p:nvGrpSpPr>
        <p:grpSpPr>
          <a:xfrm>
            <a:off x="2988455" y="2560828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KAN 2"/>
          <p:cNvGrpSpPr/>
          <p:nvPr/>
        </p:nvGrpSpPr>
        <p:grpSpPr>
          <a:xfrm>
            <a:off x="3005981" y="3652698"/>
            <a:ext cx="647700" cy="397510"/>
            <a:chOff x="444500" y="2032000"/>
            <a:chExt cx="647700" cy="397510"/>
          </a:xfrm>
        </p:grpSpPr>
        <p:sp>
          <p:nvSpPr>
            <p:cNvPr id="4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45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KAN 3"/>
          <p:cNvGrpSpPr/>
          <p:nvPr/>
        </p:nvGrpSpPr>
        <p:grpSpPr>
          <a:xfrm>
            <a:off x="3024650" y="4810618"/>
            <a:ext cx="647700" cy="397510"/>
            <a:chOff x="444500" y="2032000"/>
            <a:chExt cx="647700" cy="397510"/>
          </a:xfrm>
        </p:grpSpPr>
        <p:sp>
          <p:nvSpPr>
            <p:cNvPr id="5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5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5" name="Объект 31"/>
          <p:cNvSpPr>
            <a:spLocks noGrp="1"/>
          </p:cNvSpPr>
          <p:nvPr>
            <p:ph idx="1"/>
          </p:nvPr>
        </p:nvSpPr>
        <p:spPr>
          <a:xfrm>
            <a:off x="4211960" y="2432321"/>
            <a:ext cx="1368152" cy="869153"/>
          </a:xfrm>
        </p:spPr>
        <p:txBody>
          <a:bodyPr>
            <a:normAutofit/>
          </a:bodyPr>
          <a:lstStyle/>
          <a:p>
            <a:pPr lvl="0" algn="ctr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300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56" name="Объект 32"/>
          <p:cNvSpPr>
            <a:spLocks noGrp="1"/>
          </p:cNvSpPr>
          <p:nvPr>
            <p:ph idx="13"/>
          </p:nvPr>
        </p:nvSpPr>
        <p:spPr>
          <a:xfrm>
            <a:off x="4211960" y="3439077"/>
            <a:ext cx="1296144" cy="859041"/>
          </a:xfrm>
        </p:spPr>
        <p:txBody>
          <a:bodyPr/>
          <a:lstStyle/>
          <a:p>
            <a:pPr lvl="0" algn="ctr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310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57" name="Объект 33"/>
          <p:cNvSpPr>
            <a:spLocks noGrp="1"/>
          </p:cNvSpPr>
          <p:nvPr>
            <p:ph idx="14"/>
          </p:nvPr>
        </p:nvSpPr>
        <p:spPr>
          <a:xfrm>
            <a:off x="4211960" y="4567865"/>
            <a:ext cx="1368152" cy="1084544"/>
          </a:xfrm>
        </p:spPr>
        <p:txBody>
          <a:bodyPr>
            <a:normAutofit/>
          </a:bodyPr>
          <a:lstStyle/>
          <a:p>
            <a:pPr lvl="0" algn="ctr">
              <a:buClr>
                <a:srgbClr val="9C9800"/>
              </a:buClr>
            </a:pPr>
            <a:r>
              <a:rPr lang="ru-RU" sz="4400" b="1" dirty="0" smtClean="0">
                <a:solidFill>
                  <a:srgbClr val="0070C0"/>
                </a:solidFill>
              </a:rPr>
              <a:t>320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85" y="3180213"/>
            <a:ext cx="2482715" cy="28253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8781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T" val="True"/>
  <p:tag name="TFS" val="False"/>
  <p:tag name="TTIM" val="5"/>
  <p:tag name="TK" val="0.9"/>
  <p:tag name="TFM" val="True"/>
  <p:tag name="TSB" val="5"/>
  <p:tag name="TFO" val="False"/>
  <p:tag name="TFF" val="True"/>
  <p:tag name="TFC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heme/theme1.xml><?xml version="1.0" encoding="utf-8"?>
<a:theme xmlns:a="http://schemas.openxmlformats.org/drawingml/2006/main" name="Воздушный 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1377</TotalTime>
  <Words>284</Words>
  <Application>Microsoft Office PowerPoint</Application>
  <PresentationFormat>Экран (4:3)</PresentationFormat>
  <Paragraphs>159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Какое число пропущено: …, 250, 251, 252, 253, 254</vt:lpstr>
      <vt:lpstr>Какое число пропущено: 299, 300, …, 302, 303, 304</vt:lpstr>
      <vt:lpstr>Какое число пропущено: …, 590, 591, 592, 593</vt:lpstr>
      <vt:lpstr>Какое число пропущено: 620, 640, …, 680, 700, 720</vt:lpstr>
      <vt:lpstr>Какое число пропущено: 150, …, 250, 300, 350</vt:lpstr>
      <vt:lpstr>Какое число пропущено: 390, 400, …, 420, 430, 440</vt:lpstr>
      <vt:lpstr>640 – 10 =</vt:lpstr>
      <vt:lpstr>290 + 20 =</vt:lpstr>
      <vt:lpstr>550 – 1 =</vt:lpstr>
      <vt:lpstr>381 + 9 =</vt:lpstr>
      <vt:lpstr>260 – 10 =</vt:lpstr>
      <vt:lpstr>470 + 30 =</vt:lpstr>
      <vt:lpstr>Презентация PowerPoint</vt:lpstr>
    </vt:vector>
  </TitlesOfParts>
  <Company>Россошанская школа-интернат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Ильины</cp:lastModifiedBy>
  <cp:revision>178</cp:revision>
  <dcterms:created xsi:type="dcterms:W3CDTF">2011-08-18T05:12:14Z</dcterms:created>
  <dcterms:modified xsi:type="dcterms:W3CDTF">2013-03-05T11:11:38Z</dcterms:modified>
</cp:coreProperties>
</file>