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9" r:id="rId1"/>
  </p:sldMasterIdLst>
  <p:sldIdLst>
    <p:sldId id="256" r:id="rId2"/>
    <p:sldId id="277" r:id="rId3"/>
    <p:sldId id="257" r:id="rId4"/>
    <p:sldId id="258" r:id="rId5"/>
    <p:sldId id="259" r:id="rId6"/>
    <p:sldId id="260" r:id="rId7"/>
    <p:sldId id="267" r:id="rId8"/>
    <p:sldId id="261" r:id="rId9"/>
    <p:sldId id="263" r:id="rId10"/>
    <p:sldId id="266" r:id="rId11"/>
    <p:sldId id="264" r:id="rId12"/>
    <p:sldId id="279" r:id="rId13"/>
    <p:sldId id="268" r:id="rId14"/>
    <p:sldId id="269" r:id="rId15"/>
    <p:sldId id="270" r:id="rId16"/>
    <p:sldId id="271" r:id="rId17"/>
    <p:sldId id="273" r:id="rId18"/>
    <p:sldId id="274" r:id="rId19"/>
    <p:sldId id="275" r:id="rId20"/>
    <p:sldId id="276" r:id="rId2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000066"/>
    <a:srgbClr val="333300"/>
    <a:srgbClr val="C49F00"/>
    <a:srgbClr val="FF0066"/>
    <a:srgbClr val="660066"/>
    <a:srgbClr val="660033"/>
    <a:srgbClr val="FF99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5254" autoAdjust="0"/>
  </p:normalViewPr>
  <p:slideViewPr>
    <p:cSldViewPr>
      <p:cViewPr varScale="1">
        <p:scale>
          <a:sx n="66" d="100"/>
          <a:sy n="66" d="100"/>
        </p:scale>
        <p:origin x="-14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Прямая соединительная линия 3"/>
          <p:cNvCxnSpPr/>
          <p:nvPr/>
        </p:nvCxnSpPr>
        <p:spPr>
          <a:xfrm>
            <a:off x="1463675" y="3549650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/>
          <p:cNvCxnSpPr/>
          <p:nvPr/>
        </p:nvCxnSpPr>
        <p:spPr>
          <a:xfrm>
            <a:off x="4708525" y="3549650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Овал 5"/>
          <p:cNvSpPr/>
          <p:nvPr/>
        </p:nvSpPr>
        <p:spPr>
          <a:xfrm>
            <a:off x="4540250" y="3525838"/>
            <a:ext cx="46038" cy="46037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7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56B193-2DA7-4CDB-AA7F-A925FFF9C40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D139A-2E96-4401-B2DF-6A4E7DC8FAC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030909-DF72-4652-A43B-F4D09CA5B06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Объект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DCA2A9-695A-4325-A0AB-B25BA86B018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Прямая соединительная линия 3"/>
          <p:cNvCxnSpPr/>
          <p:nvPr/>
        </p:nvCxnSpPr>
        <p:spPr>
          <a:xfrm>
            <a:off x="685800" y="4916488"/>
            <a:ext cx="7924800" cy="4762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27EF29-E77B-4E84-A239-13ED5638FD4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Объект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32B169-1EBC-419A-9EA4-AAE477989BA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Прямая соединительная линия 6"/>
          <p:cNvCxnSpPr/>
          <p:nvPr/>
        </p:nvCxnSpPr>
        <p:spPr>
          <a:xfrm>
            <a:off x="563563" y="2179638"/>
            <a:ext cx="3748087" cy="1587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4754563" y="2179638"/>
            <a:ext cx="3749675" cy="1587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2" name="Объект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34" name="Объект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667074-5337-45BE-8B94-B631399655F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Дата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767FFE-2E9B-4102-8740-3403845C6D3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B783DD-9E95-4AB6-9C54-E4911E90E7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Объект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D597FE-2719-45D6-91F9-7B0E6F4328E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DED12D-A4AF-44E1-A2B3-5661FD20F4F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Текст 8"/>
          <p:cNvSpPr>
            <a:spLocks noGrp="1"/>
          </p:cNvSpPr>
          <p:nvPr>
            <p:ph type="body" idx="1"/>
          </p:nvPr>
        </p:nvSpPr>
        <p:spPr bwMode="auto">
          <a:xfrm>
            <a:off x="457200" y="1447800"/>
            <a:ext cx="8229600" cy="467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950"/>
            <a:ext cx="2590800" cy="38417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950"/>
            <a:ext cx="3581400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725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8B987B10-D83A-4D88-A58C-B5EE1CB8ED5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2" r:id="rId1"/>
    <p:sldLayoutId id="2147483716" r:id="rId2"/>
    <p:sldLayoutId id="2147483723" r:id="rId3"/>
    <p:sldLayoutId id="2147483717" r:id="rId4"/>
    <p:sldLayoutId id="2147483724" r:id="rId5"/>
    <p:sldLayoutId id="2147483718" r:id="rId6"/>
    <p:sldLayoutId id="2147483719" r:id="rId7"/>
    <p:sldLayoutId id="2147483725" r:id="rId8"/>
    <p:sldLayoutId id="2147483726" r:id="rId9"/>
    <p:sldLayoutId id="2147483720" r:id="rId10"/>
    <p:sldLayoutId id="2147483721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lang="en-US" sz="4200" kern="1200" spc="-10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9pPr>
    </p:titleStyle>
    <p:bodyStyle>
      <a:lvl1pPr marL="273050" indent="-273050" algn="l" rtl="0" fontAlgn="base">
        <a:spcBef>
          <a:spcPts val="600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fontAlgn="base">
        <a:spcBef>
          <a:spcPts val="300"/>
        </a:spcBef>
        <a:spcAft>
          <a:spcPct val="0"/>
        </a:spcAft>
        <a:buClr>
          <a:srgbClr val="D6903D"/>
        </a:buClr>
        <a:buSzPct val="85000"/>
        <a:buFont typeface="Wingdings 2" pitchFamily="18" charset="2"/>
        <a:buChar char=""/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4888" indent="-228600" algn="l" rtl="0" fontAlgn="base">
        <a:spcBef>
          <a:spcPts val="300"/>
        </a:spcBef>
        <a:spcAft>
          <a:spcPct val="0"/>
        </a:spcAft>
        <a:buClr>
          <a:srgbClr val="B37732"/>
        </a:buClr>
        <a:buSzPct val="85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28600" algn="l" rtl="0" fontAlgn="base">
        <a:spcBef>
          <a:spcPts val="300"/>
        </a:spcBef>
        <a:spcAft>
          <a:spcPct val="0"/>
        </a:spcAft>
        <a:buClr>
          <a:srgbClr val="D6903D"/>
        </a:buClr>
        <a:buSzPct val="85000"/>
        <a:buFont typeface="Wingdings 2" pitchFamily="18" charset="2"/>
        <a:buChar char="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163" indent="-228600" algn="l" rtl="0" fontAlgn="base">
        <a:spcBef>
          <a:spcPts val="338"/>
        </a:spcBef>
        <a:spcAft>
          <a:spcPct val="0"/>
        </a:spcAft>
        <a:buClr>
          <a:srgbClr val="D6903D"/>
        </a:buClr>
        <a:buSzPct val="85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620713"/>
            <a:ext cx="7772400" cy="18288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6600" b="1" smtClean="0">
                <a:solidFill>
                  <a:srgbClr val="FFFF00"/>
                </a:solidFill>
              </a:rPr>
              <a:t>СМУТНОЕ ВРЕМЯ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 noChangeArrowheads="1"/>
          </p:cNvSpPr>
          <p:nvPr>
            <p:ph idx="1"/>
          </p:nvPr>
        </p:nvSpPr>
        <p:spPr>
          <a:xfrm>
            <a:off x="539750" y="2133600"/>
            <a:ext cx="4619625" cy="4114800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800" smtClean="0"/>
              <a:t>«..16-летний красивый, мужественный, умный и образованный юноша – царь нравился всем. От него можно было ожидать многого… Но проклятьем висела над Федором ненавистная россиянам тень отца…»</a:t>
            </a:r>
          </a:p>
          <a:p>
            <a:pPr algn="r">
              <a:lnSpc>
                <a:spcPct val="90000"/>
              </a:lnSpc>
              <a:buFont typeface="Wingdings" pitchFamily="2" charset="2"/>
              <a:buNone/>
            </a:pPr>
            <a:r>
              <a:rPr lang="ru-RU" sz="2800" smtClean="0"/>
              <a:t>(А.И. Кулюгин)</a:t>
            </a:r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285750" y="177800"/>
            <a:ext cx="8291513" cy="1608138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4000" b="1" smtClean="0">
                <a:solidFill>
                  <a:schemeClr val="tx2">
                    <a:lumMod val="50000"/>
                  </a:schemeClr>
                </a:solidFill>
              </a:rPr>
              <a:t>Федор Годунов</a:t>
            </a:r>
            <a:r>
              <a:rPr lang="ru-RU" sz="4000" smtClean="0">
                <a:solidFill>
                  <a:schemeClr val="tx2">
                    <a:lumMod val="50000"/>
                  </a:schemeClr>
                </a:solidFill>
              </a:rPr>
              <a:t> – трагичное правление юного царя</a:t>
            </a:r>
            <a:br>
              <a:rPr lang="ru-RU" sz="400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2400" smtClean="0">
                <a:solidFill>
                  <a:schemeClr val="tx2">
                    <a:lumMod val="50000"/>
                  </a:schemeClr>
                </a:solidFill>
              </a:rPr>
              <a:t>7 мая - 2 июня 1605 г.</a:t>
            </a:r>
            <a:br>
              <a:rPr lang="ru-RU" sz="2400" smtClean="0">
                <a:solidFill>
                  <a:schemeClr val="tx2">
                    <a:lumMod val="50000"/>
                  </a:schemeClr>
                </a:solidFill>
              </a:rPr>
            </a:br>
            <a:endParaRPr lang="ru-RU" sz="2400" smtClean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5" name="Рисунок 4" descr="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652120" y="1556792"/>
            <a:ext cx="2924175" cy="42957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mtClean="0">
                <a:solidFill>
                  <a:srgbClr val="FFFF00"/>
                </a:solidFill>
              </a:rPr>
              <a:t>Правление Василия Шуйского</a:t>
            </a:r>
            <a:br>
              <a:rPr lang="ru-RU" smtClean="0">
                <a:solidFill>
                  <a:srgbClr val="FFFF00"/>
                </a:solidFill>
              </a:rPr>
            </a:br>
            <a:r>
              <a:rPr lang="ru-RU" sz="2800" smtClean="0">
                <a:solidFill>
                  <a:srgbClr val="FFFF00"/>
                </a:solidFill>
              </a:rPr>
              <a:t>1608-1610 гг.</a:t>
            </a:r>
          </a:p>
        </p:txBody>
      </p:sp>
      <p:sp>
        <p:nvSpPr>
          <p:cNvPr id="17412" name="Text Box 5"/>
          <p:cNvSpPr txBox="1">
            <a:spLocks noChangeArrowheads="1"/>
          </p:cNvSpPr>
          <p:nvPr/>
        </p:nvSpPr>
        <p:spPr bwMode="auto">
          <a:xfrm>
            <a:off x="4500563" y="1844675"/>
            <a:ext cx="4175125" cy="390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/>
              <a:t>«Возведенный на престол толпою своих приверженцев, а не великою земскою думой, Шуйский сделал многие уступки боярам и дал клятву не предпринимать ничего важного без их совета; это обстоятельство ограничило его самодержавную власть и произвело в народе неблагоприятное впечатление…»</a:t>
            </a:r>
          </a:p>
          <a:p>
            <a:pPr algn="r">
              <a:spcBef>
                <a:spcPct val="50000"/>
              </a:spcBef>
            </a:pPr>
            <a:r>
              <a:rPr lang="ru-RU" sz="2000"/>
              <a:t>(Д.И. Иловайский)</a:t>
            </a:r>
          </a:p>
        </p:txBody>
      </p:sp>
      <p:pic>
        <p:nvPicPr>
          <p:cNvPr id="5" name="Рисунок 4" descr="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7544" y="1484784"/>
            <a:ext cx="3695700" cy="46958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4" name="Rectangle 6"/>
          <p:cNvSpPr>
            <a:spLocks noGrp="1" noChangeArrowheads="1"/>
          </p:cNvSpPr>
          <p:nvPr>
            <p:ph type="title" idx="4294967295"/>
          </p:nvPr>
        </p:nvSpPr>
        <p:spPr>
          <a:xfrm>
            <a:off x="-195263" y="280988"/>
            <a:ext cx="9339263" cy="576262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600" b="1" u="sng" dirty="0" smtClean="0">
                <a:solidFill>
                  <a:schemeClr val="tx2">
                    <a:lumMod val="50000"/>
                  </a:schemeClr>
                </a:solidFill>
              </a:rPr>
              <a:t>Попытки восстановления порядка.</a:t>
            </a:r>
          </a:p>
        </p:txBody>
      </p:sp>
      <p:sp>
        <p:nvSpPr>
          <p:cNvPr id="53255" name="Rectangle 7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95388"/>
            <a:ext cx="9001125" cy="4019550"/>
          </a:xfrm>
        </p:spPr>
        <p:txBody>
          <a:bodyPr>
            <a:normAutofit fontScale="92500" lnSpcReduction="10000"/>
          </a:bodyPr>
          <a:lstStyle/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ru-RU" sz="2400" dirty="0" smtClean="0"/>
              <a:t>После свержения Шуйского московское население думало восстановить порядок признанием унии с Речью Посполитой и поэтому призвало на Московский престол королевича Владислава.</a:t>
            </a:r>
          </a:p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endParaRPr lang="ru-RU" sz="2400" dirty="0" smtClean="0"/>
          </a:p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ru-RU" sz="2400" dirty="0" smtClean="0"/>
              <a:t>Военная диктатура Сигизмунда.</a:t>
            </a:r>
          </a:p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endParaRPr lang="ru-RU" sz="2400" dirty="0" smtClean="0"/>
          </a:p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ru-RU" sz="2400" dirty="0" smtClean="0"/>
              <a:t>«Великое посольство» митрополита Филарета и князя В.В. Голицына.</a:t>
            </a:r>
          </a:p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endParaRPr lang="ru-RU" sz="2400" dirty="0" smtClean="0"/>
          </a:p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ru-RU" sz="2400" dirty="0" smtClean="0"/>
              <a:t>Первое земское ополчение Прокопия Ляпунова.</a:t>
            </a:r>
          </a:p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endParaRPr lang="ru-RU" sz="2400" dirty="0" smtClean="0"/>
          </a:p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ru-RU" sz="2400" dirty="0" smtClean="0"/>
              <a:t>Семибоярщина.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b="1" smtClean="0">
                <a:solidFill>
                  <a:schemeClr val="tx2">
                    <a:lumMod val="50000"/>
                  </a:schemeClr>
                </a:solidFill>
              </a:rPr>
              <a:t>Гражданская война</a:t>
            </a:r>
          </a:p>
        </p:txBody>
      </p:sp>
      <p:sp>
        <p:nvSpPr>
          <p:cNvPr id="19459" name="Rectangle 4"/>
          <p:cNvSpPr>
            <a:spLocks noGrp="1" noChangeArrowheads="1"/>
          </p:cNvSpPr>
          <p:nvPr>
            <p:ph sz="half" idx="1"/>
          </p:nvPr>
        </p:nvSpPr>
        <p:spPr>
          <a:xfrm>
            <a:off x="285750" y="1785938"/>
            <a:ext cx="4978400" cy="2306637"/>
          </a:xfrm>
        </p:spPr>
        <p:txBody>
          <a:bodyPr/>
          <a:lstStyle/>
          <a:p>
            <a:r>
              <a:rPr lang="ru-RU" sz="3200" smtClean="0"/>
              <a:t>Война под предводительством Ивана Болотникова</a:t>
            </a:r>
          </a:p>
          <a:p>
            <a:pPr>
              <a:buFont typeface="Wingdings" pitchFamily="2" charset="2"/>
              <a:buNone/>
            </a:pPr>
            <a:r>
              <a:rPr lang="ru-RU" sz="3200" smtClean="0"/>
              <a:t>  1606-1607 гг.</a:t>
            </a:r>
          </a:p>
        </p:txBody>
      </p:sp>
      <p:sp>
        <p:nvSpPr>
          <p:cNvPr id="19460" name="Rectangle 5"/>
          <p:cNvSpPr>
            <a:spLocks noGrp="1" noChangeArrowheads="1"/>
          </p:cNvSpPr>
          <p:nvPr>
            <p:ph sz="half" idx="2"/>
          </p:nvPr>
        </p:nvSpPr>
        <p:spPr>
          <a:xfrm>
            <a:off x="4383088" y="3906838"/>
            <a:ext cx="4546600" cy="2522537"/>
          </a:xfrm>
        </p:spPr>
        <p:txBody>
          <a:bodyPr/>
          <a:lstStyle/>
          <a:p>
            <a:r>
              <a:rPr lang="ru-RU" sz="3200" smtClean="0"/>
              <a:t>Движение Лжедмитрия </a:t>
            </a:r>
            <a:r>
              <a:rPr lang="en-US" sz="3200" smtClean="0"/>
              <a:t>II</a:t>
            </a:r>
            <a:r>
              <a:rPr lang="ru-RU" sz="3200" smtClean="0"/>
              <a:t> и его народная поддержка</a:t>
            </a:r>
          </a:p>
          <a:p>
            <a:pPr>
              <a:buFont typeface="Wingdings" pitchFamily="2" charset="2"/>
              <a:buNone/>
            </a:pPr>
            <a:r>
              <a:rPr lang="ru-RU" sz="3200" smtClean="0"/>
              <a:t>  1608-1610 гг.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Rectangle 3"/>
          <p:cNvSpPr>
            <a:spLocks noGrp="1" noChangeArrowheads="1"/>
          </p:cNvSpPr>
          <p:nvPr>
            <p:ph idx="1"/>
          </p:nvPr>
        </p:nvSpPr>
        <p:spPr>
          <a:xfrm>
            <a:off x="357188" y="2276475"/>
            <a:ext cx="8501062" cy="3535363"/>
          </a:xfrm>
        </p:spPr>
        <p:txBody>
          <a:bodyPr>
            <a:normAutofit lnSpcReduction="10000"/>
          </a:bodyPr>
          <a:lstStyle/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ru-RU" sz="2800" dirty="0" smtClean="0"/>
              <a:t>Восстание В. Шуйского против Лжедмитрия </a:t>
            </a:r>
            <a:r>
              <a:rPr lang="en-US" sz="2800" dirty="0" smtClean="0"/>
              <a:t>II</a:t>
            </a:r>
            <a:r>
              <a:rPr lang="ru-RU" sz="2800" dirty="0" smtClean="0"/>
              <a:t>. </a:t>
            </a:r>
            <a:r>
              <a:rPr lang="ru-RU" sz="2800" dirty="0" err="1" smtClean="0"/>
              <a:t>Швецкая</a:t>
            </a:r>
            <a:r>
              <a:rPr lang="ru-RU" sz="2800" dirty="0" smtClean="0"/>
              <a:t> интервенция.</a:t>
            </a:r>
          </a:p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ru-RU" sz="2800" dirty="0" smtClean="0"/>
          </a:p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ru-RU" sz="2800" dirty="0" smtClean="0"/>
              <a:t>Польская интервенция </a:t>
            </a:r>
          </a:p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2800" dirty="0" smtClean="0"/>
              <a:t>   1610-1613 гг.</a:t>
            </a:r>
          </a:p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ru-RU" sz="2800" dirty="0" smtClean="0"/>
          </a:p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ru-RU" sz="2800" dirty="0" smtClean="0"/>
              <a:t>Семибоярщина. 1610-1612 гг. Правительство Российского государства в период интервенции.</a:t>
            </a:r>
          </a:p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ru-RU" sz="24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ru-RU" sz="2400" dirty="0" smtClean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428625" y="357188"/>
            <a:ext cx="8229600" cy="13716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4000" smtClean="0">
                <a:solidFill>
                  <a:srgbClr val="FFFF00"/>
                </a:solidFill>
              </a:rPr>
              <a:t>ПОЛЬСКО-ШВЕДСКАЯ ИНТЕРВЕНЦИЯ</a:t>
            </a:r>
            <a:br>
              <a:rPr lang="ru-RU" sz="4000" smtClean="0">
                <a:solidFill>
                  <a:srgbClr val="FFFF00"/>
                </a:solidFill>
              </a:rPr>
            </a:br>
            <a:r>
              <a:rPr lang="ru-RU" sz="2800" smtClean="0">
                <a:solidFill>
                  <a:srgbClr val="FFFF00"/>
                </a:solidFill>
              </a:rPr>
              <a:t>1610-1613 гг.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857375"/>
            <a:ext cx="8229600" cy="4114800"/>
          </a:xfrm>
        </p:spPr>
        <p:txBody>
          <a:bodyPr/>
          <a:lstStyle/>
          <a:p>
            <a:r>
              <a:rPr lang="ru-RU" smtClean="0">
                <a:solidFill>
                  <a:srgbClr val="FFFF00"/>
                </a:solidFill>
              </a:rPr>
              <a:t>1611 г. </a:t>
            </a:r>
            <a:r>
              <a:rPr lang="ru-RU" smtClean="0"/>
              <a:t>- Первое ополчение Прокопия Ляпунова. Итог – поражение.</a:t>
            </a:r>
          </a:p>
          <a:p>
            <a:endParaRPr lang="ru-RU" smtClean="0"/>
          </a:p>
          <a:p>
            <a:r>
              <a:rPr lang="ru-RU" smtClean="0">
                <a:solidFill>
                  <a:srgbClr val="FFFF00"/>
                </a:solidFill>
              </a:rPr>
              <a:t>1611-1612 гг. </a:t>
            </a:r>
            <a:r>
              <a:rPr lang="ru-RU" smtClean="0"/>
              <a:t>- Второе ополчение К.Минина и Д.Пожарского. </a:t>
            </a:r>
          </a:p>
          <a:p>
            <a:endParaRPr lang="ru-RU" smtClean="0"/>
          </a:p>
          <a:p>
            <a:pPr>
              <a:buFont typeface="Wingdings" pitchFamily="2" charset="2"/>
              <a:buNone/>
            </a:pPr>
            <a:r>
              <a:rPr lang="ru-RU" smtClean="0"/>
              <a:t>   </a:t>
            </a:r>
            <a:r>
              <a:rPr lang="ru-RU" smtClean="0">
                <a:solidFill>
                  <a:srgbClr val="FFFF00"/>
                </a:solidFill>
              </a:rPr>
              <a:t>Октябрь 1612 г. </a:t>
            </a:r>
            <a:r>
              <a:rPr lang="ru-RU" smtClean="0"/>
              <a:t>– освобождение Москвы.</a:t>
            </a:r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4000" u="sng" smtClean="0">
                <a:solidFill>
                  <a:schemeClr val="tx2">
                    <a:lumMod val="50000"/>
                  </a:schemeClr>
                </a:solidFill>
              </a:rPr>
              <a:t>Борьба русского народа за национальную независимость.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5229225"/>
            <a:ext cx="8229600" cy="13716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3200" smtClean="0">
                <a:solidFill>
                  <a:schemeClr val="tx1"/>
                </a:solidFill>
              </a:rPr>
              <a:t>«Гражданину Минину и князю Пожарскому благодарная Россия. 1818 г.</a:t>
            </a:r>
          </a:p>
        </p:txBody>
      </p:sp>
      <p:pic>
        <p:nvPicPr>
          <p:cNvPr id="4" name="Рисунок 3" descr="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99792" y="332656"/>
            <a:ext cx="3390131" cy="512435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 descr="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59832" y="1412776"/>
            <a:ext cx="5791200" cy="4038600"/>
          </a:xfrm>
          <a:prstGeom prst="rect">
            <a:avLst/>
          </a:prstGeom>
        </p:spPr>
      </p:pic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mtClean="0">
                <a:solidFill>
                  <a:schemeClr val="tx2">
                    <a:lumMod val="50000"/>
                  </a:schemeClr>
                </a:solidFill>
              </a:rPr>
              <a:t>Подвиг Ивана Сусанина</a:t>
            </a:r>
          </a:p>
        </p:txBody>
      </p:sp>
      <p:sp>
        <p:nvSpPr>
          <p:cNvPr id="23557" name="Text Box 6"/>
          <p:cNvSpPr txBox="1">
            <a:spLocks noChangeArrowheads="1"/>
          </p:cNvSpPr>
          <p:nvPr/>
        </p:nvSpPr>
        <p:spPr bwMode="auto">
          <a:xfrm>
            <a:off x="3214688" y="5076825"/>
            <a:ext cx="5929312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>
                <a:solidFill>
                  <a:srgbClr val="000066"/>
                </a:solidFill>
              </a:rPr>
              <a:t>Лес возле д. Домнино. Гибель И. Сусанина и польского отряда (выжил только один шляхтич)</a:t>
            </a:r>
          </a:p>
        </p:txBody>
      </p:sp>
      <p:sp>
        <p:nvSpPr>
          <p:cNvPr id="23558" name="Text Box 7"/>
          <p:cNvSpPr txBox="1">
            <a:spLocks noChangeArrowheads="1"/>
          </p:cNvSpPr>
          <p:nvPr/>
        </p:nvSpPr>
        <p:spPr bwMode="auto">
          <a:xfrm>
            <a:off x="500063" y="5072063"/>
            <a:ext cx="2428875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>
                <a:solidFill>
                  <a:srgbClr val="000066"/>
                </a:solidFill>
              </a:rPr>
              <a:t>Прощание навеки с любимой женой и домом…</a:t>
            </a:r>
          </a:p>
        </p:txBody>
      </p:sp>
      <p:pic>
        <p:nvPicPr>
          <p:cNvPr id="7" name="Рисунок 6" descr="8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11560" y="1268760"/>
            <a:ext cx="2009533" cy="381642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4"/>
          <p:cNvSpPr>
            <a:spLocks noGrp="1" noChangeArrowheads="1"/>
          </p:cNvSpPr>
          <p:nvPr>
            <p:ph idx="1"/>
          </p:nvPr>
        </p:nvSpPr>
        <p:spPr>
          <a:xfrm>
            <a:off x="539750" y="1196975"/>
            <a:ext cx="8229600" cy="1303338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ru-RU" smtClean="0"/>
              <a:t>	Избрание Михаила Романова на царский престол.</a:t>
            </a:r>
          </a:p>
        </p:txBody>
      </p:sp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4000" smtClean="0">
                <a:solidFill>
                  <a:schemeClr val="tx2">
                    <a:lumMod val="50000"/>
                  </a:schemeClr>
                </a:solidFill>
              </a:rPr>
              <a:t>Земский собор 1613 г.</a:t>
            </a:r>
            <a:br>
              <a:rPr lang="ru-RU" sz="4000" smtClean="0">
                <a:solidFill>
                  <a:schemeClr val="tx2">
                    <a:lumMod val="50000"/>
                  </a:schemeClr>
                </a:solidFill>
              </a:rPr>
            </a:br>
            <a:endParaRPr lang="ru-RU" sz="4000" smtClean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4582" name="Text Box 7"/>
          <p:cNvSpPr txBox="1">
            <a:spLocks noChangeArrowheads="1"/>
          </p:cNvSpPr>
          <p:nvPr/>
        </p:nvSpPr>
        <p:spPr bwMode="auto">
          <a:xfrm>
            <a:off x="1258888" y="6237288"/>
            <a:ext cx="29511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solidFill>
                  <a:srgbClr val="FFFF00"/>
                </a:solidFill>
              </a:rPr>
              <a:t>Царь Михаил Романов.</a:t>
            </a:r>
          </a:p>
        </p:txBody>
      </p:sp>
      <p:sp>
        <p:nvSpPr>
          <p:cNvPr id="24583" name="Text Box 8"/>
          <p:cNvSpPr txBox="1">
            <a:spLocks noChangeArrowheads="1"/>
          </p:cNvSpPr>
          <p:nvPr/>
        </p:nvSpPr>
        <p:spPr bwMode="auto">
          <a:xfrm>
            <a:off x="4786313" y="6286500"/>
            <a:ext cx="36734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solidFill>
                  <a:srgbClr val="FFFF00"/>
                </a:solidFill>
              </a:rPr>
              <a:t>Отец царя – патриарх Филарет.</a:t>
            </a:r>
          </a:p>
        </p:txBody>
      </p:sp>
      <p:pic>
        <p:nvPicPr>
          <p:cNvPr id="8" name="Рисунок 7" descr="1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03648" y="2132856"/>
            <a:ext cx="2562225" cy="3971925"/>
          </a:xfrm>
          <a:prstGeom prst="rect">
            <a:avLst/>
          </a:prstGeom>
        </p:spPr>
      </p:pic>
      <p:pic>
        <p:nvPicPr>
          <p:cNvPr id="9" name="Рисунок 8" descr="1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860032" y="2204864"/>
            <a:ext cx="3305175" cy="38576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3"/>
          <p:cNvSpPr>
            <a:spLocks noGrp="1" noChangeArrowheads="1"/>
          </p:cNvSpPr>
          <p:nvPr>
            <p:ph idx="1"/>
          </p:nvPr>
        </p:nvSpPr>
        <p:spPr>
          <a:xfrm>
            <a:off x="1042988" y="1916113"/>
            <a:ext cx="7210425" cy="4114800"/>
          </a:xfrm>
        </p:spPr>
        <p:txBody>
          <a:bodyPr/>
          <a:lstStyle/>
          <a:p>
            <a:r>
              <a:rPr lang="ru-RU" smtClean="0"/>
              <a:t>Династический кризис, «смута»;</a:t>
            </a:r>
          </a:p>
          <a:p>
            <a:r>
              <a:rPr lang="ru-RU" smtClean="0"/>
              <a:t>Гражданская война; </a:t>
            </a:r>
          </a:p>
          <a:p>
            <a:r>
              <a:rPr lang="ru-RU" smtClean="0"/>
              <a:t>Самозванство;</a:t>
            </a:r>
          </a:p>
          <a:p>
            <a:r>
              <a:rPr lang="ru-RU" smtClean="0"/>
              <a:t>Интервенция;</a:t>
            </a:r>
          </a:p>
          <a:p>
            <a:r>
              <a:rPr lang="ru-RU" smtClean="0"/>
              <a:t>Семибоярщина;</a:t>
            </a:r>
          </a:p>
          <a:p>
            <a:r>
              <a:rPr lang="ru-RU" smtClean="0"/>
              <a:t>Народные ополчения, патриотизм;</a:t>
            </a:r>
          </a:p>
          <a:p>
            <a:r>
              <a:rPr lang="ru-RU" smtClean="0"/>
              <a:t>«Совет всея Земли».</a:t>
            </a:r>
          </a:p>
          <a:p>
            <a:endParaRPr lang="ru-RU" smtClean="0"/>
          </a:p>
        </p:txBody>
      </p:sp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mtClean="0">
                <a:solidFill>
                  <a:schemeClr val="tx2">
                    <a:lumMod val="50000"/>
                  </a:schemeClr>
                </a:solidFill>
              </a:rPr>
              <a:t>Понятия смутного времени: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title"/>
          </p:nvPr>
        </p:nvSpPr>
        <p:spPr>
          <a:xfrm>
            <a:off x="285750" y="785813"/>
            <a:ext cx="8501063" cy="5119687"/>
          </a:xfrm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3600" smtClean="0">
                <a:solidFill>
                  <a:srgbClr val="FFFF00"/>
                </a:solidFill>
                <a:effectLst/>
              </a:rPr>
              <a:t>В начале </a:t>
            </a:r>
            <a:r>
              <a:rPr sz="3600" smtClean="0">
                <a:solidFill>
                  <a:srgbClr val="FFFF00"/>
                </a:solidFill>
                <a:effectLst/>
              </a:rPr>
              <a:t>XVII </a:t>
            </a:r>
            <a:r>
              <a:rPr lang="ru-RU" sz="3600" smtClean="0">
                <a:solidFill>
                  <a:srgbClr val="FFFF00"/>
                </a:solidFill>
                <a:effectLst/>
              </a:rPr>
              <a:t>века на государство русское послано было страшное испытание…</a:t>
            </a:r>
            <a:br>
              <a:rPr lang="ru-RU" sz="3600" smtClean="0">
                <a:solidFill>
                  <a:srgbClr val="FFFF00"/>
                </a:solidFill>
                <a:effectLst/>
              </a:rPr>
            </a:br>
            <a:r>
              <a:rPr lang="ru-RU" sz="3600" smtClean="0">
                <a:solidFill>
                  <a:srgbClr val="FFFF00"/>
                </a:solidFill>
                <a:effectLst/>
              </a:rPr>
              <a:t>Династия Рюрикова пресеклась. Началась страшная борьба, в которой новорожденному Московскому государству надлежало, по-видимому, погибнуть…</a:t>
            </a:r>
            <a:br>
              <a:rPr lang="ru-RU" sz="3600" smtClean="0">
                <a:solidFill>
                  <a:srgbClr val="FFFF00"/>
                </a:solidFill>
                <a:effectLst/>
              </a:rPr>
            </a:br>
            <a:r>
              <a:rPr lang="ru-RU" sz="3600" smtClean="0">
                <a:solidFill>
                  <a:srgbClr val="FFFF00"/>
                </a:solidFill>
                <a:effectLst/>
              </a:rPr>
              <a:t/>
            </a:r>
            <a:br>
              <a:rPr lang="ru-RU" sz="3600" smtClean="0">
                <a:solidFill>
                  <a:srgbClr val="FFFF00"/>
                </a:solidFill>
                <a:effectLst/>
              </a:rPr>
            </a:br>
            <a:r>
              <a:rPr lang="ru-RU" sz="1500" smtClean="0">
                <a:solidFill>
                  <a:srgbClr val="FFFF00"/>
                </a:solidFill>
                <a:effectLst/>
              </a:rPr>
              <a:t/>
            </a:r>
            <a:br>
              <a:rPr lang="ru-RU" sz="1500" smtClean="0">
                <a:solidFill>
                  <a:srgbClr val="FFFF00"/>
                </a:solidFill>
                <a:effectLst/>
              </a:rPr>
            </a:br>
            <a:r>
              <a:rPr lang="ru-RU" sz="2400" b="1" smtClean="0">
                <a:solidFill>
                  <a:srgbClr val="FFFF00"/>
                </a:solidFill>
                <a:effectLst/>
              </a:rPr>
              <a:t>(С.М. Соловьев)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142875" y="214313"/>
            <a:ext cx="8786813" cy="6357937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3200" smtClean="0">
                <a:solidFill>
                  <a:schemeClr val="tx2">
                    <a:lumMod val="50000"/>
                  </a:schemeClr>
                </a:solidFill>
                <a:effectLst/>
              </a:rPr>
              <a:t>Смута произошла не случайно, а была обнаружением и развитием давней болезни, которой прежде страдала Русь…</a:t>
            </a:r>
            <a:br>
              <a:rPr lang="ru-RU" sz="3200" smtClean="0">
                <a:solidFill>
                  <a:schemeClr val="tx2">
                    <a:lumMod val="50000"/>
                  </a:schemeClr>
                </a:solidFill>
                <a:effectLst/>
              </a:rPr>
            </a:br>
            <a:r>
              <a:rPr lang="ru-RU" sz="3200" smtClean="0">
                <a:solidFill>
                  <a:schemeClr val="tx2">
                    <a:lumMod val="50000"/>
                  </a:schemeClr>
                </a:solidFill>
                <a:effectLst/>
              </a:rPr>
              <a:t>Эта болезнь окончилась выздоровлением государственного организма…</a:t>
            </a:r>
            <a:br>
              <a:rPr lang="ru-RU" sz="3200" smtClean="0">
                <a:solidFill>
                  <a:schemeClr val="tx2">
                    <a:lumMod val="50000"/>
                  </a:schemeClr>
                </a:solidFill>
                <a:effectLst/>
              </a:rPr>
            </a:br>
            <a:r>
              <a:rPr lang="ru-RU" sz="3200" smtClean="0">
                <a:solidFill>
                  <a:schemeClr val="tx2">
                    <a:lumMod val="50000"/>
                  </a:schemeClr>
                </a:solidFill>
                <a:effectLst/>
              </a:rPr>
              <a:t>В смуте шла борьба не только политическая и национальная, но и общественная. </a:t>
            </a:r>
            <a:br>
              <a:rPr lang="ru-RU" sz="3200" smtClean="0">
                <a:solidFill>
                  <a:schemeClr val="tx2">
                    <a:lumMod val="50000"/>
                  </a:schemeClr>
                </a:solidFill>
                <a:effectLst/>
              </a:rPr>
            </a:br>
            <a:r>
              <a:rPr lang="ru-RU" sz="3200" smtClean="0">
                <a:solidFill>
                  <a:schemeClr val="tx2">
                    <a:lumMod val="50000"/>
                  </a:schemeClr>
                </a:solidFill>
                <a:effectLst/>
              </a:rPr>
              <a:t>Борьба привела к торжеству оседлых слоев, поддерживавших спасенный ими государственный порядок.</a:t>
            </a:r>
            <a:r>
              <a:rPr lang="ru-RU" sz="2800" b="1" smtClean="0">
                <a:solidFill>
                  <a:schemeClr val="tx2">
                    <a:lumMod val="50000"/>
                  </a:schemeClr>
                </a:solidFill>
                <a:effectLst/>
              </a:rPr>
              <a:t/>
            </a:r>
            <a:br>
              <a:rPr lang="ru-RU" sz="2800" b="1" smtClean="0">
                <a:solidFill>
                  <a:schemeClr val="tx2">
                    <a:lumMod val="50000"/>
                  </a:schemeClr>
                </a:solidFill>
                <a:effectLst/>
              </a:rPr>
            </a:br>
            <a:r>
              <a:rPr lang="ru-RU" sz="2800" smtClean="0">
                <a:solidFill>
                  <a:schemeClr val="tx2">
                    <a:lumMod val="50000"/>
                  </a:schemeClr>
                </a:solidFill>
                <a:effectLst/>
              </a:rPr>
              <a:t/>
            </a:r>
            <a:br>
              <a:rPr lang="ru-RU" sz="2800" smtClean="0">
                <a:solidFill>
                  <a:schemeClr val="tx2">
                    <a:lumMod val="50000"/>
                  </a:schemeClr>
                </a:solidFill>
                <a:effectLst/>
              </a:rPr>
            </a:br>
            <a:r>
              <a:rPr lang="ru-RU" sz="2800" smtClean="0">
                <a:solidFill>
                  <a:schemeClr val="tx2">
                    <a:lumMod val="50000"/>
                  </a:schemeClr>
                </a:solidFill>
                <a:effectLst/>
              </a:rPr>
              <a:t>(С.Ф. Платонов)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642938" y="500063"/>
            <a:ext cx="8229600" cy="13716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b="1" u="sng" smtClean="0">
                <a:solidFill>
                  <a:srgbClr val="FFFF00"/>
                </a:solidFill>
              </a:rPr>
              <a:t>Основные понятия и даты:</a:t>
            </a:r>
            <a:r>
              <a:rPr lang="ru-RU" smtClean="0">
                <a:solidFill>
                  <a:srgbClr val="FFFF00"/>
                </a:solidFill>
              </a:rPr>
              <a:t/>
            </a:r>
            <a:br>
              <a:rPr lang="ru-RU" smtClean="0">
                <a:solidFill>
                  <a:srgbClr val="FFFF00"/>
                </a:solidFill>
              </a:rPr>
            </a:br>
            <a:r>
              <a:rPr lang="ru-RU" smtClean="0">
                <a:solidFill>
                  <a:schemeClr val="tx1"/>
                </a:solidFill>
              </a:rPr>
              <a:t>Понятие термина «смута»: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468313" y="1857375"/>
            <a:ext cx="4038600" cy="1944688"/>
          </a:xfrm>
        </p:spPr>
        <p:txBody>
          <a:bodyPr/>
          <a:lstStyle/>
          <a:p>
            <a:r>
              <a:rPr lang="ru-RU" sz="2400" smtClean="0"/>
              <a:t>Возмущение</a:t>
            </a:r>
          </a:p>
          <a:p>
            <a:r>
              <a:rPr lang="ru-RU" sz="2400" smtClean="0"/>
              <a:t>Восстание</a:t>
            </a:r>
          </a:p>
          <a:p>
            <a:r>
              <a:rPr lang="ru-RU" sz="2400" smtClean="0"/>
              <a:t>Мятеж</a:t>
            </a:r>
          </a:p>
          <a:p>
            <a:r>
              <a:rPr lang="ru-RU" sz="2400" smtClean="0"/>
              <a:t>Крамола</a:t>
            </a:r>
          </a:p>
          <a:p>
            <a:endParaRPr lang="ru-RU" sz="2400" smtClean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4716463" y="1930400"/>
            <a:ext cx="4038600" cy="1512888"/>
          </a:xfrm>
        </p:spPr>
        <p:txBody>
          <a:bodyPr/>
          <a:lstStyle/>
          <a:p>
            <a:r>
              <a:rPr lang="ru-RU" sz="2400" smtClean="0"/>
              <a:t>Общее неповиновение</a:t>
            </a:r>
          </a:p>
          <a:p>
            <a:r>
              <a:rPr lang="ru-RU" sz="2400" smtClean="0"/>
              <a:t>Раздор между властью</a:t>
            </a:r>
          </a:p>
          <a:p>
            <a:r>
              <a:rPr lang="ru-RU" sz="2400" smtClean="0"/>
              <a:t>Гражданская война</a:t>
            </a:r>
          </a:p>
          <a:p>
            <a:endParaRPr lang="ru-RU" sz="2400" smtClean="0"/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539750" y="4257675"/>
            <a:ext cx="6337300" cy="210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/>
              <a:t>Хронологические рамки:</a:t>
            </a:r>
          </a:p>
          <a:p>
            <a:pPr>
              <a:spcBef>
                <a:spcPct val="50000"/>
              </a:spcBef>
            </a:pPr>
            <a:r>
              <a:rPr lang="ru-RU" sz="2400"/>
              <a:t>дискуссия о начале (1584, 1598, 1604 гг.)</a:t>
            </a:r>
          </a:p>
          <a:p>
            <a:pPr>
              <a:spcBef>
                <a:spcPct val="50000"/>
              </a:spcBef>
            </a:pPr>
            <a:r>
              <a:rPr lang="ru-RU" sz="2400"/>
              <a:t>и завершении (1612, 1613, 1618 гг.)</a:t>
            </a:r>
          </a:p>
          <a:p>
            <a:pPr>
              <a:spcBef>
                <a:spcPct val="50000"/>
              </a:spcBef>
            </a:pPr>
            <a:endParaRPr lang="ru-RU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>
          <a:xfrm>
            <a:off x="285750" y="1247775"/>
            <a:ext cx="8713788" cy="4114800"/>
          </a:xfrm>
        </p:spPr>
        <p:txBody>
          <a:bodyPr>
            <a:normAutofit fontScale="92500" lnSpcReduction="10000"/>
          </a:bodyPr>
          <a:lstStyle/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ru-RU" sz="2400" b="1" u="sng" dirty="0" smtClean="0"/>
              <a:t>Социально-экономические:</a:t>
            </a:r>
            <a:r>
              <a:rPr lang="ru-RU" sz="2400" dirty="0" smtClean="0"/>
              <a:t> </a:t>
            </a:r>
          </a:p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2400" dirty="0" smtClean="0"/>
              <a:t>   тяжелейший хозяйственный кризис (поруха), неурожай и голод начала </a:t>
            </a:r>
            <a:r>
              <a:rPr lang="en-US" sz="2400" dirty="0" smtClean="0"/>
              <a:t>XVII</a:t>
            </a:r>
            <a:r>
              <a:rPr lang="ru-RU" sz="2400" dirty="0" smtClean="0"/>
              <a:t> в., усиление крепостничества, неудовлетворенность дворянства.</a:t>
            </a:r>
          </a:p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ru-RU" sz="2400" dirty="0" smtClean="0"/>
          </a:p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ru-RU" sz="2400" b="1" u="sng" dirty="0" smtClean="0"/>
              <a:t>Политические причины: </a:t>
            </a:r>
          </a:p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2400" dirty="0" smtClean="0"/>
              <a:t>   несостоятельность тиранической модели взаимоотношения власти и общества, навязанной Иваном </a:t>
            </a:r>
            <a:r>
              <a:rPr lang="en-US" sz="2400" dirty="0" smtClean="0"/>
              <a:t>IV</a:t>
            </a:r>
            <a:r>
              <a:rPr lang="ru-RU" sz="2400" dirty="0" smtClean="0"/>
              <a:t>, династический кризис,  вмешательство Польши и Швеции.</a:t>
            </a:r>
          </a:p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ru-RU" sz="2400" dirty="0" smtClean="0"/>
          </a:p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ru-RU" sz="2400" b="1" u="sng" dirty="0" smtClean="0"/>
              <a:t>Духовные причины:</a:t>
            </a:r>
            <a:r>
              <a:rPr lang="ru-RU" sz="2400" dirty="0" smtClean="0"/>
              <a:t> </a:t>
            </a:r>
          </a:p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2400" dirty="0" smtClean="0"/>
              <a:t>    расшатывание нравственных и религиозных чувств.</a:t>
            </a:r>
            <a:endParaRPr lang="ru-RU" sz="2400" b="1" u="sng" dirty="0" smtClean="0"/>
          </a:p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endParaRPr lang="ru-RU" sz="2400" b="1" u="sng" dirty="0" smtClean="0"/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312738" y="-71438"/>
            <a:ext cx="8229600" cy="1371601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mtClean="0">
                <a:solidFill>
                  <a:srgbClr val="FFFF00"/>
                </a:solidFill>
              </a:rPr>
              <a:t>Причины Смуты: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43063"/>
            <a:ext cx="8229600" cy="4114800"/>
          </a:xfrm>
        </p:spPr>
        <p:txBody>
          <a:bodyPr/>
          <a:lstStyle/>
          <a:p>
            <a:r>
              <a:rPr lang="ru-RU" smtClean="0"/>
              <a:t>Курс на «запад» (Царь Борис и Лжедмитрий </a:t>
            </a:r>
            <a:r>
              <a:rPr lang="en-US" smtClean="0"/>
              <a:t>I</a:t>
            </a:r>
            <a:r>
              <a:rPr lang="ru-RU" smtClean="0"/>
              <a:t>).</a:t>
            </a:r>
          </a:p>
          <a:p>
            <a:endParaRPr lang="ru-RU" smtClean="0"/>
          </a:p>
          <a:p>
            <a:r>
              <a:rPr lang="ru-RU" smtClean="0"/>
              <a:t>Формирование ограниченной монархии (Василий Шуйский).</a:t>
            </a:r>
          </a:p>
          <a:p>
            <a:endParaRPr lang="ru-RU" smtClean="0"/>
          </a:p>
          <a:p>
            <a:r>
              <a:rPr lang="ru-RU" smtClean="0"/>
              <a:t>Сохранение крупнейшей на Востоке Европы самодержавной монархии.</a:t>
            </a:r>
          </a:p>
          <a:p>
            <a:endParaRPr lang="ru-RU" smtClean="0"/>
          </a:p>
        </p:txBody>
      </p:sp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14313"/>
            <a:ext cx="8229600" cy="13716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4000" smtClean="0">
                <a:solidFill>
                  <a:schemeClr val="tx2">
                    <a:lumMod val="50000"/>
                  </a:schemeClr>
                </a:solidFill>
              </a:rPr>
              <a:t>Пути развития России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>
            <a:spLocks noGrp="1" noChangeArrowheads="1"/>
          </p:cNvSpPr>
          <p:nvPr>
            <p:ph idx="1"/>
          </p:nvPr>
        </p:nvSpPr>
        <p:spPr>
          <a:xfrm>
            <a:off x="357188" y="1357313"/>
            <a:ext cx="4746625" cy="494347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mtClean="0"/>
              <a:t>Самодержавие как форма политического правления.</a:t>
            </a:r>
          </a:p>
          <a:p>
            <a:pPr>
              <a:lnSpc>
                <a:spcPct val="90000"/>
              </a:lnSpc>
            </a:pPr>
            <a:endParaRPr lang="ru-RU" smtClean="0"/>
          </a:p>
          <a:p>
            <a:pPr>
              <a:lnSpc>
                <a:spcPct val="90000"/>
              </a:lnSpc>
            </a:pPr>
            <a:r>
              <a:rPr lang="ru-RU" smtClean="0"/>
              <a:t>Крепостное право как основа экономики.</a:t>
            </a:r>
          </a:p>
          <a:p>
            <a:pPr>
              <a:lnSpc>
                <a:spcPct val="90000"/>
              </a:lnSpc>
            </a:pPr>
            <a:endParaRPr lang="ru-RU" smtClean="0"/>
          </a:p>
          <a:p>
            <a:pPr>
              <a:lnSpc>
                <a:spcPct val="90000"/>
              </a:lnSpc>
            </a:pPr>
            <a:r>
              <a:rPr lang="ru-RU" smtClean="0"/>
              <a:t>Православие как идеология.</a:t>
            </a:r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428625" y="214313"/>
            <a:ext cx="7758113" cy="762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Выбор народа</a:t>
            </a:r>
          </a:p>
        </p:txBody>
      </p:sp>
      <p:pic>
        <p:nvPicPr>
          <p:cNvPr id="5" name="Рисунок 4" descr="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652120" y="1196752"/>
            <a:ext cx="2886075" cy="43624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81200"/>
            <a:ext cx="4546600" cy="4114800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 smtClean="0"/>
              <a:t>   «Феодор Иоаннович…был государь добрый и храбрый, но вдавшись слабо в доверенность злоковарному Годунову сделал России в последующие по себе годы великий вред…»</a:t>
            </a:r>
          </a:p>
          <a:p>
            <a:pPr algn="r">
              <a:lnSpc>
                <a:spcPct val="80000"/>
              </a:lnSpc>
              <a:buFont typeface="Wingdings" pitchFamily="2" charset="2"/>
              <a:buNone/>
            </a:pPr>
            <a:r>
              <a:rPr lang="ru-RU" sz="2000" smtClean="0"/>
              <a:t>(Исторический словарь)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sz="2000" smtClean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 smtClean="0"/>
              <a:t>    «На громоносном престоле свирепого мучителя Россия увидела постника и молчальника, более для келии и пещеры нежели для власти державной рожденного…»</a:t>
            </a:r>
          </a:p>
          <a:p>
            <a:pPr algn="r">
              <a:lnSpc>
                <a:spcPct val="80000"/>
              </a:lnSpc>
              <a:buFont typeface="Wingdings" pitchFamily="2" charset="2"/>
              <a:buNone/>
            </a:pPr>
            <a:r>
              <a:rPr lang="ru-RU" sz="2000" smtClean="0"/>
              <a:t>(Н.М. Карамзин)</a:t>
            </a:r>
          </a:p>
        </p:txBody>
      </p:sp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357188" y="71438"/>
            <a:ext cx="8229600" cy="13716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4000" smtClean="0">
                <a:solidFill>
                  <a:srgbClr val="FFFF00"/>
                </a:solidFill>
              </a:rPr>
              <a:t>Федор Иванович «Блаженный»</a:t>
            </a:r>
            <a:br>
              <a:rPr lang="ru-RU" sz="4000" smtClean="0">
                <a:solidFill>
                  <a:srgbClr val="FFFF00"/>
                </a:solidFill>
              </a:rPr>
            </a:br>
            <a:r>
              <a:rPr lang="ru-RU" sz="4000" smtClean="0">
                <a:solidFill>
                  <a:srgbClr val="FFFF00"/>
                </a:solidFill>
              </a:rPr>
              <a:t>1584-1598 гг.</a:t>
            </a:r>
          </a:p>
        </p:txBody>
      </p:sp>
      <p:pic>
        <p:nvPicPr>
          <p:cNvPr id="5" name="Рисунок 4" descr="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436096" y="1484784"/>
            <a:ext cx="3086100" cy="42386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92150"/>
            <a:ext cx="8075613" cy="106045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4000" smtClean="0">
                <a:solidFill>
                  <a:schemeClr val="tx2">
                    <a:lumMod val="50000"/>
                  </a:schemeClr>
                </a:solidFill>
              </a:rPr>
              <a:t>Правление </a:t>
            </a:r>
            <a:r>
              <a:rPr lang="ru-RU" sz="4000" b="1" smtClean="0">
                <a:solidFill>
                  <a:schemeClr val="tx2">
                    <a:lumMod val="50000"/>
                  </a:schemeClr>
                </a:solidFill>
              </a:rPr>
              <a:t>Бориса Годунова</a:t>
            </a:r>
            <a:r>
              <a:rPr lang="ru-RU" sz="400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ru-RU" sz="400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4000" smtClean="0">
                <a:solidFill>
                  <a:schemeClr val="tx2">
                    <a:lumMod val="50000"/>
                  </a:schemeClr>
                </a:solidFill>
              </a:rPr>
              <a:t>1598-1605 гг.</a:t>
            </a:r>
            <a:r>
              <a:rPr lang="ru-RU" sz="4000" smtClean="0">
                <a:solidFill>
                  <a:schemeClr val="accent1"/>
                </a:solidFill>
              </a:rPr>
              <a:t/>
            </a:r>
            <a:br>
              <a:rPr lang="ru-RU" sz="4000" smtClean="0">
                <a:solidFill>
                  <a:schemeClr val="accent1"/>
                </a:solidFill>
              </a:rPr>
            </a:br>
            <a:endParaRPr lang="ru-RU" sz="3200" smtClean="0">
              <a:solidFill>
                <a:schemeClr val="accent1"/>
              </a:solidFill>
            </a:endParaRPr>
          </a:p>
        </p:txBody>
      </p:sp>
      <p:sp>
        <p:nvSpPr>
          <p:cNvPr id="31750" name="Text Box 6"/>
          <p:cNvSpPr txBox="1">
            <a:spLocks noChangeArrowheads="1"/>
          </p:cNvSpPr>
          <p:nvPr/>
        </p:nvSpPr>
        <p:spPr bwMode="auto">
          <a:xfrm>
            <a:off x="4140200" y="2276475"/>
            <a:ext cx="4103688" cy="314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40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«Удивительный взлет и трагический конец»</a:t>
            </a:r>
            <a:r>
              <a:rPr lang="ru-RU" sz="40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br>
              <a:rPr lang="ru-RU" sz="40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ru-RU" sz="4000" dirty="0">
              <a:solidFill>
                <a:schemeClr val="accent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5" name="Рисунок 4" descr="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43322" y="1916832"/>
            <a:ext cx="2876550" cy="37433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Text Box 5"/>
          <p:cNvSpPr txBox="1">
            <a:spLocks noChangeArrowheads="1"/>
          </p:cNvSpPr>
          <p:nvPr/>
        </p:nvSpPr>
        <p:spPr bwMode="auto">
          <a:xfrm>
            <a:off x="1023938" y="1500188"/>
            <a:ext cx="34766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15364" name="Text Box 6"/>
          <p:cNvSpPr txBox="1">
            <a:spLocks noChangeArrowheads="1"/>
          </p:cNvSpPr>
          <p:nvPr/>
        </p:nvSpPr>
        <p:spPr bwMode="auto">
          <a:xfrm>
            <a:off x="428625" y="1071563"/>
            <a:ext cx="4429125" cy="4662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200"/>
              <a:t>«…сладкоречием обольстительным превосходил всех вельмож…видел в добродетели не цель, а средство к достижении цели; если бы родился на престоле, то заслужил б имя одного из лучших венценосцев в мире… не мог одолеть искушений… и проклятие веков заглушает в истории добрую славу Борисову»</a:t>
            </a:r>
          </a:p>
          <a:p>
            <a:pPr algn="r">
              <a:spcBef>
                <a:spcPct val="50000"/>
              </a:spcBef>
            </a:pPr>
            <a:r>
              <a:rPr lang="ru-RU" sz="2200"/>
              <a:t>(Н.М. Карамзин)</a:t>
            </a:r>
          </a:p>
        </p:txBody>
      </p:sp>
      <p:pic>
        <p:nvPicPr>
          <p:cNvPr id="8" name="Содержимое 7" descr="4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724128" y="1412776"/>
            <a:ext cx="2857500" cy="413385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450</TotalTime>
  <Words>630</Words>
  <Application>Microsoft Office PowerPoint</Application>
  <PresentationFormat>Экран (4:3)</PresentationFormat>
  <Paragraphs>95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Бумажная</vt:lpstr>
      <vt:lpstr>СМУТНОЕ ВРЕМЯ</vt:lpstr>
      <vt:lpstr>В начале XVII века на государство русское послано было страшное испытание… Династия Рюрикова пресеклась. Началась страшная борьба, в которой новорожденному Московскому государству надлежало, по-видимому, погибнуть…   (С.М. Соловьев)</vt:lpstr>
      <vt:lpstr>Основные понятия и даты: Понятие термина «смута»:</vt:lpstr>
      <vt:lpstr>Причины Смуты:</vt:lpstr>
      <vt:lpstr>Пути развития России</vt:lpstr>
      <vt:lpstr>Выбор народа</vt:lpstr>
      <vt:lpstr>Федор Иванович «Блаженный» 1584-1598 гг.</vt:lpstr>
      <vt:lpstr>Правление Бориса Годунова 1598-1605 гг. </vt:lpstr>
      <vt:lpstr>Слайд 9</vt:lpstr>
      <vt:lpstr>Федор Годунов – трагичное правление юного царя 7 мая - 2 июня 1605 г. </vt:lpstr>
      <vt:lpstr>Правление Василия Шуйского 1608-1610 гг.</vt:lpstr>
      <vt:lpstr>Попытки восстановления порядка.</vt:lpstr>
      <vt:lpstr>Гражданская война</vt:lpstr>
      <vt:lpstr>ПОЛЬСКО-ШВЕДСКАЯ ИНТЕРВЕНЦИЯ 1610-1613 гг.</vt:lpstr>
      <vt:lpstr>Борьба русского народа за национальную независимость.</vt:lpstr>
      <vt:lpstr>«Гражданину Минину и князю Пожарскому благодарная Россия. 1818 г.</vt:lpstr>
      <vt:lpstr>Подвиг Ивана Сусанина</vt:lpstr>
      <vt:lpstr>Земский собор 1613 г. </vt:lpstr>
      <vt:lpstr>Понятия смутного времени:</vt:lpstr>
      <vt:lpstr>Смута произошла не случайно, а была обнаружением и развитием давней болезни, которой прежде страдала Русь… Эта болезнь окончилась выздоровлением государственного организма… В смуте шла борьба не только политическая и национальная, но и общественная.  Борьба привела к торжеству оседлых слоев, поддерживавших спасенный ими государственный порядок.  (С.Ф. Платонов)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СМУТНОЕ ВРЕМЯ</dc:title>
  <dc:creator>User</dc:creator>
  <cp:lastModifiedBy>User</cp:lastModifiedBy>
  <cp:revision>61</cp:revision>
  <dcterms:created xsi:type="dcterms:W3CDTF">2008-01-29T16:19:32Z</dcterms:created>
  <dcterms:modified xsi:type="dcterms:W3CDTF">2016-02-01T13:01:44Z</dcterms:modified>
</cp:coreProperties>
</file>