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81" r:id="rId2"/>
    <p:sldId id="257" r:id="rId3"/>
    <p:sldId id="270" r:id="rId4"/>
    <p:sldId id="259" r:id="rId5"/>
    <p:sldId id="271" r:id="rId6"/>
    <p:sldId id="276" r:id="rId7"/>
    <p:sldId id="278" r:id="rId8"/>
    <p:sldId id="272" r:id="rId9"/>
    <p:sldId id="273" r:id="rId10"/>
    <p:sldId id="274" r:id="rId11"/>
    <p:sldId id="263" r:id="rId12"/>
    <p:sldId id="269" r:id="rId13"/>
    <p:sldId id="279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7A3"/>
    <a:srgbClr val="EEE3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78161" autoAdjust="0"/>
  </p:normalViewPr>
  <p:slideViewPr>
    <p:cSldViewPr>
      <p:cViewPr varScale="1">
        <p:scale>
          <a:sx n="90" d="100"/>
          <a:sy n="90" d="100"/>
        </p:scale>
        <p:origin x="-22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4615FA3-1E96-4551-8396-2B7D84B2BBA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3957945-8FF2-4471-B0D6-768A45BEA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957945-8FF2-4471-B0D6-768A45BEA05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500" b="1" dirty="0" smtClean="0"/>
              <a:t>Притча об облезлом чёрном верблюде.</a:t>
            </a:r>
            <a:endParaRPr lang="ru-RU" sz="500" dirty="0" smtClean="0"/>
          </a:p>
          <a:p>
            <a:pPr eaLnBrk="1" hangingPunct="1"/>
            <a:r>
              <a:rPr lang="ru-RU" sz="500" dirty="0" smtClean="0"/>
              <a:t>Умирал старый дервиш. Позвал он к себе трёх своих сыновей и сказал, что оставил им в наследство 17 своих верблюдов. Старшему сыну он завещал одну вторую всех верблюдов, среднему – одну треть, и, наконец, младшему – одну девятую часть этих 17 верблюдов.</a:t>
            </a:r>
          </a:p>
          <a:p>
            <a:pPr eaLnBrk="1" hangingPunct="1"/>
            <a:r>
              <a:rPr lang="ru-RU" sz="500" dirty="0" smtClean="0"/>
              <a:t>После смерти отца братья никак не могли поделить наследство.</a:t>
            </a:r>
          </a:p>
          <a:p>
            <a:pPr eaLnBrk="1" hangingPunct="1"/>
            <a:r>
              <a:rPr lang="ru-RU" sz="500" dirty="0" smtClean="0"/>
              <a:t>В то время мимо их селения ехал старец на облезлом чёрном верблюде. Узнав причину их спора, он сказал: “Я уже стар для путешествий. Возьмите себе моего облезлого верблюда, и вы сможете поделить наследство”.</a:t>
            </a:r>
          </a:p>
          <a:p>
            <a:pPr eaLnBrk="1" hangingPunct="1"/>
            <a:r>
              <a:rPr lang="ru-RU" sz="500" dirty="0" smtClean="0"/>
              <a:t>Братья так и поступили. Верблюдов стало 18. И старший брат отвёл в свой сарай 9 верблюдов, средний – 6, а младший – двоих. После этого в стороне остался стоять облезлый чёрный верблюд…</a:t>
            </a:r>
          </a:p>
          <a:p>
            <a:pPr eaLnBrk="1" hangingPunct="1"/>
            <a:r>
              <a:rPr lang="ru-RU" sz="500" dirty="0" smtClean="0"/>
              <a:t>“Вам уже не нужен мой верблюд? – спросил старец. – пожалуйста, верните мне его обратно, может, он послужит ещё и мне, и другим…” И старец поехал дальше…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z="500" dirty="0" smtClean="0"/>
              <a:t>Несомненно, эта притча – о сути деятельности классного руководителя: </a:t>
            </a:r>
          </a:p>
          <a:p>
            <a:pPr eaLnBrk="1" hangingPunct="1"/>
            <a:r>
              <a:rPr lang="ru-RU" sz="500" dirty="0" smtClean="0"/>
              <a:t>присоединиться;</a:t>
            </a:r>
          </a:p>
          <a:p>
            <a:pPr eaLnBrk="1" hangingPunct="1"/>
            <a:r>
              <a:rPr lang="ru-RU" sz="500" dirty="0" smtClean="0"/>
              <a:t>помочь;</a:t>
            </a:r>
          </a:p>
          <a:p>
            <a:pPr eaLnBrk="1" hangingPunct="1"/>
            <a:r>
              <a:rPr lang="ru-RU" sz="500" dirty="0" smtClean="0"/>
              <a:t>вовремя отойти в сторону, позволяя детям идти своим путём;</a:t>
            </a:r>
          </a:p>
          <a:p>
            <a:pPr eaLnBrk="1" hangingPunct="1"/>
            <a:r>
              <a:rPr lang="ru-RU" sz="500" dirty="0" smtClean="0"/>
              <a:t>следовать дальше, чтобы помочь другим.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Работа классного руководителя не ограничивается только урочными занятиями, выполнением учебных программ и норм. Она значительно шире и сложней. Классный руководитель совместно с детьми проживает и переживает то, что происходит каждый день в школе, выстраивая свою деятельность в сотрудничестве с учащимися, их родителями, взаимодействуя со специалистами.</a:t>
            </a:r>
          </a:p>
          <a:p>
            <a:pPr eaLnBrk="1" hangingPunct="1"/>
            <a:r>
              <a:rPr lang="ru-RU" dirty="0" smtClean="0">
                <a:latin typeface="Arial" pitchFamily="34" charset="0"/>
              </a:rPr>
              <a:t>Ученикам 8-11 классов была предложена методика «Незаконченное предложение». Они должны были закончить фразу «Классный руководитель – это…» Ответы были разные. Некоторые из них я хочу озвучить.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Такую же работу выполняли и ученики. Вот что получилось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>
                <a:latin typeface="Arial" pitchFamily="34" charset="0"/>
              </a:rPr>
              <a:t>Классный руководитель должен обладать следующими качествами:…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i="1" dirty="0" smtClean="0">
                <a:latin typeface="Arial" pitchFamily="34" charset="0"/>
              </a:rPr>
              <a:t>Родители и ученики </a:t>
            </a:r>
            <a:r>
              <a:rPr lang="ru-RU" i="1" dirty="0" err="1" smtClean="0">
                <a:latin typeface="Arial" pitchFamily="34" charset="0"/>
              </a:rPr>
              <a:t>проранжировали</a:t>
            </a:r>
            <a:r>
              <a:rPr lang="ru-RU" i="1" dirty="0" smtClean="0">
                <a:latin typeface="Arial" pitchFamily="34" charset="0"/>
              </a:rPr>
              <a:t> эти качества и на первое место поставили</a:t>
            </a:r>
          </a:p>
          <a:p>
            <a:pPr eaLnBrk="1" hangingPunct="1"/>
            <a:r>
              <a:rPr lang="ru-RU" i="1" dirty="0" smtClean="0"/>
              <a:t>Профессионализм</a:t>
            </a:r>
            <a:r>
              <a:rPr lang="ru-RU" dirty="0" smtClean="0"/>
              <a:t> - отлично владеть своим предметом, глубоко знать содержание преподаваемого курса, применять современные педагогические технологии.</a:t>
            </a:r>
          </a:p>
          <a:p>
            <a:pPr eaLnBrk="1" hangingPunct="1"/>
            <a:r>
              <a:rPr lang="ru-RU" dirty="0" smtClean="0">
                <a:latin typeface="Arial" pitchFamily="34" charset="0"/>
              </a:rPr>
              <a:t>Классный руководитель – это педагог-профессионал, который:</a:t>
            </a:r>
            <a:r>
              <a:rPr lang="ru-RU" dirty="0" smtClean="0"/>
              <a:t> </a:t>
            </a:r>
            <a:endParaRPr lang="ru-RU" dirty="0" smtClean="0">
              <a:latin typeface="Arial" pitchFamily="34" charset="0"/>
            </a:endParaRPr>
          </a:p>
          <a:p>
            <a:pPr eaLnBrk="1" hangingPunct="1"/>
            <a:r>
              <a:rPr lang="ru-RU" dirty="0" smtClean="0">
                <a:latin typeface="Arial" pitchFamily="34" charset="0"/>
              </a:rPr>
              <a:t>-уважает права и интересы растущего человека,</a:t>
            </a:r>
            <a:r>
              <a:rPr lang="ru-RU" dirty="0" smtClean="0"/>
              <a:t> </a:t>
            </a:r>
            <a:endParaRPr lang="ru-RU" dirty="0" smtClean="0">
              <a:latin typeface="Arial" pitchFamily="34" charset="0"/>
            </a:endParaRPr>
          </a:p>
          <a:p>
            <a:pPr eaLnBrk="1" hangingPunct="1"/>
            <a:r>
              <a:rPr lang="ru-RU" dirty="0" smtClean="0">
                <a:latin typeface="Arial" pitchFamily="34" charset="0"/>
              </a:rPr>
              <a:t>-умеет выполнять разные профессиональные роли – опекуна, защитника, помощника, </a:t>
            </a:r>
            <a:r>
              <a:rPr lang="ru-RU" dirty="0" err="1" smtClean="0">
                <a:latin typeface="Arial" pitchFamily="34" charset="0"/>
              </a:rPr>
              <a:t>поддерживателя</a:t>
            </a:r>
            <a:r>
              <a:rPr lang="ru-RU" dirty="0" smtClean="0">
                <a:latin typeface="Arial" pitchFamily="34" charset="0"/>
              </a:rPr>
              <a:t>, сопровождающего - в зависимости от ситуации, запроса ребёнка и степени его самостоятельности.</a:t>
            </a:r>
            <a:r>
              <a:rPr lang="ru-RU" dirty="0" smtClean="0"/>
              <a:t> </a:t>
            </a:r>
            <a:endParaRPr lang="ru-RU" dirty="0" smtClean="0">
              <a:latin typeface="Arial" pitchFamily="34" charset="0"/>
            </a:endParaRPr>
          </a:p>
          <a:p>
            <a:pPr eaLnBrk="1" hangingPunct="1"/>
            <a:r>
              <a:rPr lang="ru-RU" dirty="0" smtClean="0">
                <a:latin typeface="Arial" pitchFamily="34" charset="0"/>
              </a:rPr>
              <a:t>-выступает посредником между ребёнком и учителем-предметником, ребёнком и родителями, ребёнком и обществом.</a:t>
            </a:r>
            <a:r>
              <a:rPr lang="ru-RU" dirty="0" smtClean="0"/>
              <a:t> </a:t>
            </a:r>
            <a:endParaRPr lang="ru-RU" dirty="0" smtClean="0">
              <a:latin typeface="Arial" pitchFamily="34" charset="0"/>
            </a:endParaRPr>
          </a:p>
          <a:p>
            <a:pPr eaLnBrk="1" hangingPunct="1"/>
            <a:r>
              <a:rPr lang="ru-RU" i="1" dirty="0" smtClean="0"/>
              <a:t>Любовь к детям</a:t>
            </a:r>
            <a:r>
              <a:rPr lang="ru-RU" dirty="0" smtClean="0"/>
              <a:t> – знания, ответственность, забота, уважение</a:t>
            </a:r>
            <a:endParaRPr lang="ru-RU" dirty="0" smtClean="0">
              <a:latin typeface="Arial" pitchFamily="34" charset="0"/>
            </a:endParaRPr>
          </a:p>
          <a:p>
            <a:pPr eaLnBrk="1" hangingPunct="1"/>
            <a:r>
              <a:rPr lang="ru-RU" i="1" dirty="0" smtClean="0"/>
              <a:t>Современный имидж</a:t>
            </a:r>
            <a:r>
              <a:rPr lang="ru-RU" dirty="0" smtClean="0"/>
              <a:t> – </a:t>
            </a:r>
            <a:r>
              <a:rPr lang="ru-RU" dirty="0" smtClean="0">
                <a:latin typeface="Arial" pitchFamily="34" charset="0"/>
              </a:rPr>
              <a:t>это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dirty="0" smtClean="0"/>
              <a:t>   визуальный образ (костюм, причёска, пластика, мимика), </a:t>
            </a:r>
          </a:p>
          <a:p>
            <a:pPr eaLnBrk="1" hangingPunct="1"/>
            <a:r>
              <a:rPr lang="ru-RU" dirty="0" smtClean="0"/>
              <a:t>   внутренний образ (голос, темперамент, настроение), </a:t>
            </a:r>
          </a:p>
          <a:p>
            <a:pPr eaLnBrk="1" hangingPunct="1"/>
            <a:r>
              <a:rPr lang="ru-RU" dirty="0" smtClean="0"/>
              <a:t>   менталитет (интеллект, духовная практика)</a:t>
            </a:r>
            <a:endParaRPr lang="ru-RU" dirty="0" smtClean="0">
              <a:latin typeface="Arial" pitchFamily="34" charset="0"/>
            </a:endParaRPr>
          </a:p>
          <a:p>
            <a:pPr eaLnBrk="1" hangingPunct="1"/>
            <a:r>
              <a:rPr lang="ru-RU" i="1" dirty="0" smtClean="0"/>
              <a:t>Толерантность - </a:t>
            </a:r>
            <a:r>
              <a:rPr lang="ru-RU" dirty="0" smtClean="0"/>
              <a:t>активная нравственная позиция и психологическая готовность к терпимости.</a:t>
            </a:r>
          </a:p>
          <a:p>
            <a:pPr eaLnBrk="1" hangingPunct="1"/>
            <a:r>
              <a:rPr lang="ru-RU" dirty="0" smtClean="0"/>
              <a:t> </a:t>
            </a:r>
          </a:p>
          <a:p>
            <a:pPr eaLnBrk="1" hangingPunct="1"/>
            <a:r>
              <a:rPr lang="ru-RU" i="1" dirty="0" smtClean="0"/>
              <a:t>Крепкое здоровье</a:t>
            </a:r>
            <a:r>
              <a:rPr lang="ru-RU" dirty="0" smtClean="0"/>
              <a:t>. </a:t>
            </a:r>
            <a:r>
              <a:rPr lang="ru-RU" dirty="0" smtClean="0">
                <a:latin typeface="Arial" pitchFamily="34" charset="0"/>
              </a:rPr>
              <a:t>Не только физическое, но и психологическое.</a:t>
            </a:r>
            <a:endParaRPr lang="ru-RU" dirty="0" smtClean="0"/>
          </a:p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Для сохранения псих</a:t>
            </a:r>
            <a:r>
              <a:rPr lang="ru-RU" sz="1100" dirty="0" smtClean="0">
                <a:latin typeface="Arial" pitchFamily="34" charset="0"/>
              </a:rPr>
              <a:t>ического</a:t>
            </a:r>
            <a:r>
              <a:rPr lang="ru-RU" sz="1100" dirty="0" smtClean="0"/>
              <a:t> здоровья существует различные психотехники, которые включают в себя упражнения на расслабление, игры для релаксации.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Я хочу предложить вам выполнить некоторые из них.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Перед уроком рекомендую выполнить упражнение “Дыхание”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 Устройтесь в кресле или на стуле. Расслабьтесь и закройте глаза. По своей команде постарайтесь отключить свое внимание от внешней ситуации и сосредоточьтесь на своем дыхании. При этом не старайтесь специально управлять своим дыханием: не нужно нарушать его естественный ритм. Упражнение выполняется в течение 5-10 минут.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Если на уроке возникла напряженная ситуация и вам сложно ее контролировать можно течение нескольких минут сконцентрируйте своё внимание на каком-нибудь нейтральном предмете. Например:</a:t>
            </a:r>
          </a:p>
          <a:p>
            <a:pPr eaLnBrk="1" hangingPunct="1">
              <a:lnSpc>
                <a:spcPct val="90000"/>
              </a:lnSpc>
            </a:pPr>
            <a:endParaRPr lang="ru-RU" sz="1100" dirty="0" smtClean="0"/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1. Медленно сосчитайте предметы, никак эмоционально окрашенные: листья на ветке, буквы на отпечатанной странице и т.д.</a:t>
            </a:r>
          </a:p>
          <a:p>
            <a:pPr eaLnBrk="1" hangingPunct="1">
              <a:lnSpc>
                <a:spcPct val="90000"/>
              </a:lnSpc>
            </a:pPr>
            <a:endParaRPr lang="ru-RU" sz="1100" dirty="0" smtClean="0"/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2. Потренируйте свою память, вспоминая 20 осуществлённых вами вчера действий.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Через несколько минут позитивного отвлечения вы можете снова сосредоточиться на том, что вам следует делать.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Дома вы можете выполнить упражнение «</a:t>
            </a:r>
            <a:r>
              <a:rPr lang="ru-RU" sz="1100" dirty="0" err="1" smtClean="0"/>
              <a:t>Самомассаж</a:t>
            </a:r>
            <a:r>
              <a:rPr lang="ru-RU" sz="1100" dirty="0" smtClean="0"/>
              <a:t>»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Помассируйте определённые точки тела. Надавливайте не сильно, закрыв глаза. Вот некоторые из этих точек.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межбровная область: потрите это место медленными круговыми движениями;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задняя часть шеи: мягко сожмите несколько раз одной рукой;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челюсть: потрите с обеих сторон место, где заканчиваются задние зубы;</a:t>
            </a:r>
          </a:p>
          <a:p>
            <a:pPr eaLnBrk="1" hangingPunct="1">
              <a:lnSpc>
                <a:spcPct val="90000"/>
              </a:lnSpc>
            </a:pPr>
            <a:r>
              <a:rPr lang="ru-RU" sz="1100" dirty="0" smtClean="0"/>
              <a:t>плечи: помассируйте верхнюю часть плеч всеми пятью пальцами.</a:t>
            </a:r>
          </a:p>
          <a:p>
            <a:pPr eaLnBrk="1" hangingPunct="1">
              <a:lnSpc>
                <a:spcPct val="90000"/>
              </a:lnSpc>
            </a:pPr>
            <a:endParaRPr lang="ru-RU" sz="1100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C15FD9-D817-4EE5-99A8-21E5FEAE262F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FCEE23B-1C96-4CBB-9DAA-C91D58371890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62A477F-A69E-4B5A-969E-1A4297CA6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6D38A-97C4-4A50-81E7-E672CF8251FA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29300-C064-4DF0-9642-2B8347858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2388-BBC9-4653-9E51-BC421ACC3BA9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772E-E3CB-4F0E-AE74-5BB9CD6F2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DBFDE1-F496-452A-B368-0D1179B8A76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3B04D8-10EB-4449-97D4-09BE1DC7B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BD80A2B-1078-4FD5-BE5A-662EE73B1DE4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2D2A65F-C2AF-4DD2-A992-65767C7B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F9938-1AB4-4776-9EC5-7B15EA0135E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672F5-C87A-4D6D-A226-AB7CF6990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C617FB-CAA4-4887-8AF6-537B45836F18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B3B41A-4E43-46E0-8AFC-985DB2B95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643B14-865D-4CA5-A0CF-C1FA4767D4B6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1E2F2-A81A-434E-8D8C-D4AED6171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435C-6709-448C-B6B9-B3B224CB3767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9A2EC-A0BE-49CD-835B-2ECDB1B33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D179AAB-02DE-4BC6-89D0-2BD57EE044CF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7DE0FC6-9D6F-4B7F-BF9C-83B5EC74A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B8A1970C-251F-4394-9F4B-15E731EFC09D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BA0C063-4932-4B0F-A0B5-AE15A3CE5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05CD61-05B7-4FBD-8EF5-C7C8D5081DAE}" type="datetimeFigureOut">
              <a:rPr lang="ru-RU"/>
              <a:pPr>
                <a:defRPr/>
              </a:pPr>
              <a:t>25.02.2013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FD65296-4DBF-47A5-A568-6C5B6EE0C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0" r:id="rId7"/>
    <p:sldLayoutId id="2147483799" r:id="rId8"/>
    <p:sldLayoutId id="2147483800" r:id="rId9"/>
    <p:sldLayoutId id="2147483791" r:id="rId10"/>
    <p:sldLayoutId id="2147483792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008CC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008CCA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0BD0D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388350" cy="2527300"/>
          </a:xfrm>
          <a:noFill/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781300"/>
            <a:ext cx="4033838" cy="371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097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143248"/>
            <a:ext cx="3987800" cy="2654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Профессионализм.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Любовь к детям.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Современный имидж.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Умение требовать в сочетании с уважением.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Чувство долга.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Желание изменить мир к лучшему.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Доброжелательность.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Оптимизм.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Толерантность.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smtClean="0">
                <a:solidFill>
                  <a:schemeClr val="bg1"/>
                </a:solidFill>
                <a:latin typeface="Arial" pitchFamily="34" charset="0"/>
              </a:rPr>
              <a:t>Крепкое здоровье.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539750" y="333375"/>
            <a:ext cx="7991475" cy="935038"/>
            <a:chOff x="431" y="1752"/>
            <a:chExt cx="5034" cy="589"/>
          </a:xfrm>
        </p:grpSpPr>
        <p:sp>
          <p:nvSpPr>
            <p:cNvPr id="20484" name="AutoShape 5"/>
            <p:cNvSpPr>
              <a:spLocks noChangeArrowheads="1"/>
            </p:cNvSpPr>
            <p:nvPr/>
          </p:nvSpPr>
          <p:spPr bwMode="auto">
            <a:xfrm>
              <a:off x="431" y="1752"/>
              <a:ext cx="5034" cy="5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5" name="Rectangle 6"/>
            <p:cNvSpPr>
              <a:spLocks noChangeArrowheads="1"/>
            </p:cNvSpPr>
            <p:nvPr/>
          </p:nvSpPr>
          <p:spPr bwMode="auto">
            <a:xfrm>
              <a:off x="567" y="1842"/>
              <a:ext cx="48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ru-RU" sz="2800" b="1">
                  <a:solidFill>
                    <a:schemeClr val="accent2"/>
                  </a:solidFill>
                </a:rPr>
                <a:t>Современный классный руководитель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514350"/>
            <a:ext cx="6553200" cy="5657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БЫТЬ КЛАССНЫМ РУКОВОДИТЕЛЕМ - ЗНАЧИТ</a:t>
            </a:r>
            <a:r>
              <a:rPr lang="ru-RU" sz="4000" b="1" smtClean="0">
                <a:solidFill>
                  <a:schemeClr val="bg1"/>
                </a:solidFill>
                <a:effectLst/>
                <a:latin typeface="Arial" pitchFamily="34" charset="0"/>
              </a:rPr>
              <a:t>: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646238"/>
            <a:ext cx="8362950" cy="5211762"/>
          </a:xfrm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взять на себя большую ответственность; </a:t>
            </a:r>
          </a:p>
          <a:p>
            <a:r>
              <a:rPr lang="ru-RU" smtClean="0">
                <a:latin typeface="Arial" pitchFamily="34" charset="0"/>
              </a:rPr>
              <a:t>уметь слушать и понимать;</a:t>
            </a:r>
          </a:p>
          <a:p>
            <a:r>
              <a:rPr lang="ru-RU" smtClean="0">
                <a:latin typeface="Arial" pitchFamily="34" charset="0"/>
              </a:rPr>
              <a:t>заботиться о каждом воспитаннике своего класса: о его психическом, физическом и нравственном состоянии;</a:t>
            </a:r>
          </a:p>
          <a:p>
            <a:r>
              <a:rPr lang="ru-RU" smtClean="0">
                <a:latin typeface="Arial" pitchFamily="34" charset="0"/>
              </a:rPr>
              <a:t>помогать (в учении, в общении с классом и окружающим социумом, с родителями, в самоопределении и саморазвитии);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46238"/>
            <a:ext cx="8362950" cy="4525962"/>
          </a:xfrm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руководить и поддерживать дисциплину;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" pitchFamily="34" charset="0"/>
            </a:endParaRPr>
          </a:p>
          <a:p>
            <a:r>
              <a:rPr lang="ru-RU" smtClean="0">
                <a:latin typeface="Arial" pitchFamily="34" charset="0"/>
              </a:rPr>
              <a:t>По мере необходимости заменить маму и папу, старшую подругу или друга;</a:t>
            </a:r>
          </a:p>
          <a:p>
            <a:pPr>
              <a:buFont typeface="Wingdings 2" pitchFamily="18" charset="2"/>
              <a:buNone/>
            </a:pPr>
            <a:endParaRPr lang="ru-RU" smtClean="0">
              <a:latin typeface="Arial" pitchFamily="34" charset="0"/>
            </a:endParaRPr>
          </a:p>
          <a:p>
            <a:r>
              <a:rPr lang="ru-RU" smtClean="0">
                <a:latin typeface="Arial" pitchFamily="34" charset="0"/>
              </a:rPr>
              <a:t>быть всегда на стороне справедливости.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468313" y="333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3975" indent="-53975" algn="ctr">
              <a:defRPr/>
            </a:pPr>
            <a:r>
              <a:rPr 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БЫТЬ КЛАССНЫМ РУКОВОДИТЕЛЕМ - ЗНАЧИТ</a:t>
            </a:r>
            <a:r>
              <a:rPr lang="ru-RU" sz="4000" b="1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332038"/>
            <a:ext cx="8229600" cy="4525962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 С</a:t>
            </a:r>
            <a:r>
              <a:rPr lang="ru-RU" smtClean="0">
                <a:latin typeface="Arial" pitchFamily="34" charset="0"/>
                <a:cs typeface="Arial" pitchFamily="34" charset="0"/>
              </a:rPr>
              <a:t>оздание доверительных отношений с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pitchFamily="34" charset="0"/>
                <a:cs typeface="Arial" pitchFamily="34" charset="0"/>
              </a:rPr>
              <a:t>   учениками и их родителями,</a:t>
            </a:r>
            <a:endParaRPr lang="ru-RU" smtClean="0">
              <a:solidFill>
                <a:srgbClr val="000000"/>
              </a:solidFill>
              <a:latin typeface="PragmaticaC" charset="-52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взаимоуважение,</a:t>
            </a:r>
            <a:endParaRPr lang="ru-RU" smtClean="0">
              <a:solidFill>
                <a:srgbClr val="000000"/>
              </a:solidFill>
              <a:latin typeface="PragmaticaC" charset="-52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заинтересованность,</a:t>
            </a:r>
            <a:endParaRPr lang="ru-RU" smtClean="0">
              <a:solidFill>
                <a:srgbClr val="000000"/>
              </a:solidFill>
              <a:latin typeface="PragmaticaC" charset="-52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компетентность,</a:t>
            </a:r>
            <a:endParaRPr lang="ru-RU" smtClean="0">
              <a:solidFill>
                <a:srgbClr val="000000"/>
              </a:solidFill>
              <a:latin typeface="PragmaticaC" charset="-52"/>
              <a:cs typeface="Times New Roman" pitchFamily="18" charset="0"/>
            </a:endParaRPr>
          </a:p>
          <a:p>
            <a:pPr eaLnBrk="1" hangingPunct="1"/>
            <a:r>
              <a:rPr lang="ru-RU" smtClean="0">
                <a:latin typeface="Arial" pitchFamily="34" charset="0"/>
                <a:cs typeface="Arial" pitchFamily="34" charset="0"/>
              </a:rPr>
              <a:t>хорошая организация.</a:t>
            </a:r>
            <a:endParaRPr lang="ru-RU" smtClean="0">
              <a:solidFill>
                <a:srgbClr val="000000"/>
              </a:solidFill>
              <a:latin typeface="PragmaticaC" charset="-52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684213" y="333375"/>
            <a:ext cx="7848600" cy="935038"/>
          </a:xfrm>
          <a:prstGeom prst="roundRect">
            <a:avLst>
              <a:gd name="adj" fmla="val 16667"/>
            </a:avLst>
          </a:prstGeom>
          <a:solidFill>
            <a:srgbClr val="4777A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53975" indent="-53975" algn="ctr"/>
            <a:r>
              <a:rPr lang="ru-RU" sz="4200" b="1">
                <a:solidFill>
                  <a:srgbClr val="EEE300"/>
                </a:solidFill>
              </a:rPr>
              <a:t>Принципы работы</a:t>
            </a:r>
            <a:r>
              <a:rPr lang="ru-RU" sz="4600">
                <a:solidFill>
                  <a:srgbClr val="008CCA"/>
                </a:solidFill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/>
          </p:cNvSpPr>
          <p:nvPr>
            <p:ph type="body" idx="4294967295"/>
          </p:nvPr>
        </p:nvSpPr>
        <p:spPr>
          <a:xfrm>
            <a:off x="357188" y="1428750"/>
            <a:ext cx="8429625" cy="474345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sz="6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Успехов в нелегком, но благородном труде! </a:t>
            </a:r>
          </a:p>
        </p:txBody>
      </p:sp>
      <p:pic>
        <p:nvPicPr>
          <p:cNvPr id="25603" name="Picture 5" descr="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114216">
            <a:off x="6530975" y="3927475"/>
            <a:ext cx="1831975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39975" y="549275"/>
            <a:ext cx="4437063" cy="2857500"/>
          </a:xfrm>
          <a:noFill/>
        </p:spPr>
      </p:pic>
      <p:sp>
        <p:nvSpPr>
          <p:cNvPr id="11267" name="AutoShape 7"/>
          <p:cNvSpPr>
            <a:spLocks noChangeArrowheads="1"/>
          </p:cNvSpPr>
          <p:nvPr/>
        </p:nvSpPr>
        <p:spPr bwMode="auto">
          <a:xfrm>
            <a:off x="468313" y="3789363"/>
            <a:ext cx="8207375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84213" y="3933825"/>
            <a:ext cx="78486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Зачем приспосабливать ребёнка к системе образования, не лучше ли приспособить эту систему к ребёнку!</a:t>
            </a:r>
          </a:p>
          <a:p>
            <a:pPr algn="just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ru-RU" sz="2400" b="1" i="1"/>
              <a:t>			</a:t>
            </a:r>
            <a:r>
              <a:rPr lang="ru-RU" sz="2400" b="1"/>
              <a:t>Ж.-Ж. Руссо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333375"/>
            <a:ext cx="8675687" cy="1143000"/>
          </a:xfrm>
        </p:spPr>
        <p:txBody>
          <a:bodyPr vert="horz" wrap="square" lIns="91440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Э</a:t>
            </a: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 притча – о сути деятельности классного руководителя</a:t>
            </a:r>
            <a:r>
              <a:rPr lang="ru-RU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ru-RU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256087"/>
          </a:xfrm>
        </p:spPr>
        <p:txBody>
          <a:bodyPr/>
          <a:lstStyle/>
          <a:p>
            <a:pPr eaLnBrk="1" hangingPunct="1"/>
            <a:r>
              <a:rPr lang="ru-RU" sz="4000" b="1" smtClean="0"/>
              <a:t>присоединиться;</a:t>
            </a:r>
          </a:p>
          <a:p>
            <a:pPr eaLnBrk="1" hangingPunct="1"/>
            <a:r>
              <a:rPr lang="ru-RU" sz="4000" b="1" smtClean="0"/>
              <a:t>помочь;</a:t>
            </a:r>
          </a:p>
          <a:p>
            <a:pPr eaLnBrk="1" hangingPunct="1"/>
            <a:r>
              <a:rPr lang="ru-RU" sz="4000" b="1" smtClean="0"/>
              <a:t>вовремя отойти в сторону, позволяя детям идти своим путём;</a:t>
            </a:r>
          </a:p>
          <a:p>
            <a:pPr eaLnBrk="1" hangingPunct="1"/>
            <a:r>
              <a:rPr lang="ru-RU" sz="4000" b="1" smtClean="0"/>
              <a:t>следовать дальше, чтобы помочь другим.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857364"/>
            <a:ext cx="319189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539750" y="333375"/>
            <a:ext cx="7991475" cy="935038"/>
            <a:chOff x="431" y="1752"/>
            <a:chExt cx="5034" cy="589"/>
          </a:xfrm>
        </p:grpSpPr>
        <p:sp>
          <p:nvSpPr>
            <p:cNvPr id="13316" name="AutoShape 6"/>
            <p:cNvSpPr>
              <a:spLocks noChangeArrowheads="1"/>
            </p:cNvSpPr>
            <p:nvPr/>
          </p:nvSpPr>
          <p:spPr bwMode="auto">
            <a:xfrm>
              <a:off x="431" y="1752"/>
              <a:ext cx="5034" cy="5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567" y="1842"/>
              <a:ext cx="485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ru-RU" sz="3600" b="1">
                  <a:solidFill>
                    <a:schemeClr val="accent2"/>
                  </a:solidFill>
                </a:rPr>
                <a:t>Классный руководитель – это …</a:t>
              </a:r>
            </a:p>
          </p:txBody>
        </p:sp>
      </p:grpSp>
      <p:pic>
        <p:nvPicPr>
          <p:cNvPr id="6" name="Рисунок 5" descr="SAM_025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643182"/>
            <a:ext cx="2643206" cy="3531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Воспитатель;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Профессионал;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Друг;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Психолог;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Авторитет;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Оптимист;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</a:rPr>
              <a:t>Помощник …</a:t>
            </a:r>
          </a:p>
          <a:p>
            <a:pPr>
              <a:tabLst>
                <a:tab pos="530225" algn="l"/>
              </a:tabLst>
            </a:pPr>
            <a:endParaRPr lang="ru-RU" sz="4000" b="1" smtClean="0">
              <a:solidFill>
                <a:schemeClr val="bg1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565400"/>
            <a:ext cx="33845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6"/>
          <p:cNvGrpSpPr>
            <a:grpSpLocks/>
          </p:cNvGrpSpPr>
          <p:nvPr/>
        </p:nvGrpSpPr>
        <p:grpSpPr bwMode="auto">
          <a:xfrm>
            <a:off x="539750" y="333375"/>
            <a:ext cx="7991475" cy="935038"/>
            <a:chOff x="431" y="1752"/>
            <a:chExt cx="5034" cy="589"/>
          </a:xfrm>
        </p:grpSpPr>
        <p:sp>
          <p:nvSpPr>
            <p:cNvPr id="15365" name="AutoShape 7"/>
            <p:cNvSpPr>
              <a:spLocks noChangeArrowheads="1"/>
            </p:cNvSpPr>
            <p:nvPr/>
          </p:nvSpPr>
          <p:spPr bwMode="auto">
            <a:xfrm>
              <a:off x="431" y="1752"/>
              <a:ext cx="5034" cy="5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6" name="Rectangle 8"/>
            <p:cNvSpPr>
              <a:spLocks noChangeArrowheads="1"/>
            </p:cNvSpPr>
            <p:nvPr/>
          </p:nvSpPr>
          <p:spPr bwMode="auto">
            <a:xfrm>
              <a:off x="567" y="1842"/>
              <a:ext cx="48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ru-RU" sz="4000" b="1">
                  <a:solidFill>
                    <a:schemeClr val="accent2"/>
                  </a:solidFill>
                </a:rPr>
                <a:t>Классный руководитель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700213"/>
            <a:ext cx="8229600" cy="4525962"/>
          </a:xfrm>
        </p:spPr>
        <p:txBody>
          <a:bodyPr/>
          <a:lstStyle/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Терпеливый;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Заботливый;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Трудолюбивый;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Толерантный;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Добрый;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Весёлый…</a:t>
            </a:r>
          </a:p>
          <a:p>
            <a:pPr>
              <a:tabLst>
                <a:tab pos="530225" algn="l"/>
              </a:tabLst>
            </a:pPr>
            <a:endParaRPr lang="ru-RU" sz="4000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103563"/>
            <a:ext cx="374173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539750" y="333375"/>
            <a:ext cx="7991475" cy="935038"/>
            <a:chOff x="431" y="1752"/>
            <a:chExt cx="5034" cy="589"/>
          </a:xfrm>
        </p:grpSpPr>
        <p:sp>
          <p:nvSpPr>
            <p:cNvPr id="16389" name="AutoShape 6"/>
            <p:cNvSpPr>
              <a:spLocks noChangeArrowheads="1"/>
            </p:cNvSpPr>
            <p:nvPr/>
          </p:nvSpPr>
          <p:spPr bwMode="auto">
            <a:xfrm>
              <a:off x="431" y="1752"/>
              <a:ext cx="5034" cy="5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567" y="1842"/>
              <a:ext cx="48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ru-RU" sz="4000" b="1">
                  <a:solidFill>
                    <a:schemeClr val="accent2"/>
                  </a:solidFill>
                </a:rPr>
                <a:t>Классный руководитель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Сопровождает;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Понимает;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Помогает;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Поддерживает;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Творит;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Выслушивает;</a:t>
            </a:r>
          </a:p>
          <a:p>
            <a:pPr eaLnBrk="1" hangingPunct="1">
              <a:tabLst>
                <a:tab pos="530225" algn="l"/>
              </a:tabLst>
            </a:pPr>
            <a:r>
              <a:rPr lang="ru-RU" sz="4000" b="1" smtClean="0">
                <a:solidFill>
                  <a:schemeClr val="bg1"/>
                </a:solidFill>
                <a:latin typeface="Arial" pitchFamily="34" charset="0"/>
              </a:rPr>
              <a:t>Советует</a:t>
            </a:r>
            <a:r>
              <a:rPr lang="ru-RU" sz="4000" b="1" smtClean="0">
                <a:solidFill>
                  <a:schemeClr val="bg1"/>
                </a:solidFill>
              </a:rPr>
              <a:t>…</a:t>
            </a:r>
          </a:p>
          <a:p>
            <a:pPr>
              <a:buFont typeface="Wingdings 2" pitchFamily="18" charset="2"/>
              <a:buNone/>
              <a:tabLst>
                <a:tab pos="530225" algn="l"/>
              </a:tabLst>
            </a:pPr>
            <a:endParaRPr lang="ru-RU" sz="4000" b="1" smtClean="0">
              <a:solidFill>
                <a:schemeClr val="bg1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420938"/>
            <a:ext cx="3790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2" name="Group 6"/>
          <p:cNvGrpSpPr>
            <a:grpSpLocks/>
          </p:cNvGrpSpPr>
          <p:nvPr/>
        </p:nvGrpSpPr>
        <p:grpSpPr bwMode="auto">
          <a:xfrm>
            <a:off x="539750" y="333375"/>
            <a:ext cx="7991475" cy="935038"/>
            <a:chOff x="431" y="1752"/>
            <a:chExt cx="5034" cy="589"/>
          </a:xfrm>
        </p:grpSpPr>
        <p:sp>
          <p:nvSpPr>
            <p:cNvPr id="17413" name="AutoShape 7"/>
            <p:cNvSpPr>
              <a:spLocks noChangeArrowheads="1"/>
            </p:cNvSpPr>
            <p:nvPr/>
          </p:nvSpPr>
          <p:spPr bwMode="auto">
            <a:xfrm>
              <a:off x="431" y="1752"/>
              <a:ext cx="5034" cy="58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567" y="1842"/>
              <a:ext cx="485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ru-RU" sz="4000" b="1">
                  <a:solidFill>
                    <a:schemeClr val="accent2"/>
                  </a:solidFill>
                </a:rPr>
                <a:t>Классный руководитель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Авторитетность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Быстрота реакции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Владение педагогическими приёмами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Доброжелательность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Желание изменить мир к лучшему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Крепкое здоровье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Любовь к детям</a:t>
            </a:r>
          </a:p>
          <a:p>
            <a:pPr marL="609600" indent="-609600">
              <a:lnSpc>
                <a:spcPct val="90000"/>
              </a:lnSpc>
            </a:pPr>
            <a:endParaRPr lang="ru-RU" sz="2800" b="1" smtClean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8435" name="Group 8"/>
          <p:cNvGrpSpPr>
            <a:grpSpLocks/>
          </p:cNvGrpSpPr>
          <p:nvPr/>
        </p:nvGrpSpPr>
        <p:grpSpPr bwMode="auto">
          <a:xfrm>
            <a:off x="684213" y="260350"/>
            <a:ext cx="7991475" cy="1050925"/>
            <a:chOff x="340" y="164"/>
            <a:chExt cx="5034" cy="662"/>
          </a:xfrm>
        </p:grpSpPr>
        <p:sp>
          <p:nvSpPr>
            <p:cNvPr id="18436" name="AutoShape 6"/>
            <p:cNvSpPr>
              <a:spLocks noChangeArrowheads="1"/>
            </p:cNvSpPr>
            <p:nvPr/>
          </p:nvSpPr>
          <p:spPr bwMode="auto">
            <a:xfrm>
              <a:off x="340" y="164"/>
              <a:ext cx="5034" cy="6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431" y="210"/>
              <a:ext cx="485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sz="2800" b="1">
                  <a:solidFill>
                    <a:srgbClr val="008CC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Профессионально значимые качества современного классного руководителя: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844675"/>
            <a:ext cx="8675687" cy="4525963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chemeClr val="accent1"/>
                </a:solidFill>
                <a:latin typeface="Arial" pitchFamily="34" charset="0"/>
              </a:rPr>
              <a:t>8</a:t>
            </a:r>
            <a:r>
              <a:rPr lang="ru-RU" sz="2800" b="1" smtClean="0">
                <a:latin typeface="Arial" pitchFamily="34" charset="0"/>
              </a:rPr>
              <a:t>. 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Оптимизм</a:t>
            </a:r>
            <a:endParaRPr lang="ru-RU" sz="2800" smtClean="0">
              <a:solidFill>
                <a:schemeClr val="bg1"/>
              </a:solidFill>
              <a:latin typeface="Arial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3333FF"/>
                </a:solidFill>
              </a:rPr>
              <a:t>9.</a:t>
            </a:r>
            <a:r>
              <a:rPr lang="ru-RU" sz="2800" smtClean="0">
                <a:solidFill>
                  <a:schemeClr val="bg1"/>
                </a:solidFill>
              </a:rPr>
              <a:t>    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Профессионализм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3333FF"/>
                </a:solidFill>
              </a:rPr>
              <a:t>10.</a:t>
            </a:r>
            <a:r>
              <a:rPr lang="ru-RU" sz="2800" b="1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Современный</a:t>
            </a:r>
            <a:r>
              <a:rPr lang="ru-RU" sz="2800" b="1" smtClean="0">
                <a:solidFill>
                  <a:schemeClr val="bg1"/>
                </a:solidFill>
              </a:rPr>
              <a:t> имидж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3333FF"/>
                </a:solidFill>
              </a:rPr>
              <a:t>11.</a:t>
            </a:r>
            <a:r>
              <a:rPr lang="ru-RU" sz="2800" b="1" smtClean="0">
                <a:solidFill>
                  <a:schemeClr val="bg1"/>
                </a:solidFill>
              </a:rPr>
              <a:t> 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Терпение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3333FF"/>
                </a:solidFill>
              </a:rPr>
              <a:t>12.</a:t>
            </a:r>
            <a:r>
              <a:rPr lang="ru-RU" sz="2800" b="1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Толерантность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3333FF"/>
                </a:solidFill>
              </a:rPr>
              <a:t>13.</a:t>
            </a:r>
            <a:r>
              <a:rPr lang="ru-RU" sz="2800" b="1" smtClean="0">
                <a:solidFill>
                  <a:schemeClr val="bg1"/>
                </a:solidFill>
              </a:rPr>
              <a:t>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Чувство</a:t>
            </a:r>
            <a:r>
              <a:rPr lang="ru-RU" sz="2800" b="1" smtClean="0">
                <a:solidFill>
                  <a:schemeClr val="bg1"/>
                </a:solidFill>
              </a:rPr>
              <a:t> долга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2800" b="1" smtClean="0">
                <a:solidFill>
                  <a:srgbClr val="3333FF"/>
                </a:solidFill>
              </a:rPr>
              <a:t>14.</a:t>
            </a:r>
            <a:r>
              <a:rPr lang="ru-RU" sz="2800" b="1" smtClean="0">
                <a:solidFill>
                  <a:schemeClr val="bg1"/>
                </a:solidFill>
              </a:rPr>
              <a:t> Умение </a:t>
            </a:r>
            <a:r>
              <a:rPr lang="ru-RU" sz="2800" b="1" smtClean="0">
                <a:solidFill>
                  <a:schemeClr val="bg1"/>
                </a:solidFill>
                <a:latin typeface="Arial" pitchFamily="34" charset="0"/>
              </a:rPr>
              <a:t>требовать</a:t>
            </a:r>
            <a:r>
              <a:rPr lang="ru-RU" sz="2800" b="1" smtClean="0">
                <a:solidFill>
                  <a:schemeClr val="bg1"/>
                </a:solidFill>
              </a:rPr>
              <a:t> в сочетании с уважением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3025" y="1484313"/>
            <a:ext cx="29845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0" name="Group 6"/>
          <p:cNvGrpSpPr>
            <a:grpSpLocks/>
          </p:cNvGrpSpPr>
          <p:nvPr/>
        </p:nvGrpSpPr>
        <p:grpSpPr bwMode="auto">
          <a:xfrm>
            <a:off x="611188" y="260350"/>
            <a:ext cx="7991475" cy="1050925"/>
            <a:chOff x="340" y="164"/>
            <a:chExt cx="5034" cy="662"/>
          </a:xfrm>
        </p:grpSpPr>
        <p:sp>
          <p:nvSpPr>
            <p:cNvPr id="19461" name="AutoShape 7"/>
            <p:cNvSpPr>
              <a:spLocks noChangeArrowheads="1"/>
            </p:cNvSpPr>
            <p:nvPr/>
          </p:nvSpPr>
          <p:spPr bwMode="auto">
            <a:xfrm>
              <a:off x="340" y="164"/>
              <a:ext cx="5034" cy="6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431" y="210"/>
              <a:ext cx="485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  <a:defRPr/>
              </a:pPr>
              <a:r>
                <a:rPr lang="ru-RU" sz="2800" b="1">
                  <a:solidFill>
                    <a:srgbClr val="008CC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Профессионально значимые качества современного классного руководителя: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688</TotalTime>
  <Words>1021</Words>
  <Application>Microsoft Office PowerPoint</Application>
  <PresentationFormat>Экран (4:3)</PresentationFormat>
  <Paragraphs>124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Слайд 1</vt:lpstr>
      <vt:lpstr>Слайд 2</vt:lpstr>
      <vt:lpstr>Эта притча – о сути деятельности классного руководителя: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БЫТЬ КЛАССНЫМ РУКОВОДИТЕЛЕМ - ЗНАЧИТ: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Вика</cp:lastModifiedBy>
  <cp:revision>25</cp:revision>
  <dcterms:created xsi:type="dcterms:W3CDTF">2011-12-03T23:39:15Z</dcterms:created>
  <dcterms:modified xsi:type="dcterms:W3CDTF">2013-02-24T22:52:06Z</dcterms:modified>
</cp:coreProperties>
</file>