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7" r:id="rId9"/>
    <p:sldId id="264" r:id="rId10"/>
    <p:sldId id="269" r:id="rId11"/>
    <p:sldId id="270" r:id="rId12"/>
    <p:sldId id="266" r:id="rId13"/>
    <p:sldId id="271" r:id="rId14"/>
    <p:sldId id="265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57A5-B5AB-4520-A152-20677728E3FC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5310-5DC5-483D-96FA-4FB894554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857892"/>
            <a:ext cx="3357586" cy="5715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Социально-психологическая служба </a:t>
            </a:r>
            <a:r>
              <a:rPr lang="ru-RU" sz="1400" smtClean="0">
                <a:solidFill>
                  <a:srgbClr val="7030A0"/>
                </a:solidFill>
                <a:latin typeface="Arial Black" pitchFamily="34" charset="0"/>
              </a:rPr>
              <a:t>МАОУ </a:t>
            </a:r>
            <a:r>
              <a:rPr lang="ru-RU" sz="1400" smtClean="0">
                <a:solidFill>
                  <a:srgbClr val="7030A0"/>
                </a:solidFill>
                <a:latin typeface="Arial Black" pitchFamily="34" charset="0"/>
              </a:rPr>
              <a:t>СШ №8</a:t>
            </a:r>
            <a:endParaRPr lang="ru-RU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143248"/>
            <a:ext cx="7829576" cy="247174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 организации профилактической работы по профилактике жестокого обращения с детьми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1" name="Picture 3" descr="1251789801_c25-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67" y="1000108"/>
            <a:ext cx="2290701" cy="214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214422"/>
            <a:ext cx="4714908" cy="135732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 Black" pitchFamily="34" charset="0"/>
              </a:rPr>
              <a:t>В Орган управления социальной защиты населения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428869"/>
            <a:ext cx="4857784" cy="22860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Информация: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  выявлении несовершеннолетних, нуждающихся в помощи государства в связи с безнадзорностью и беспризорностью;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 выявлении семей, находящихся в социально опасном положении.</a:t>
            </a:r>
          </a:p>
          <a:p>
            <a:endParaRPr lang="ru-RU" sz="1600" dirty="0"/>
          </a:p>
        </p:txBody>
      </p:sp>
      <p:pic>
        <p:nvPicPr>
          <p:cNvPr id="7170" name="Picture 2" descr="http://buy.bezformata.ru/content/image111266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2357454" cy="1960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428736"/>
            <a:ext cx="5000660" cy="4286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Органы внутренних дел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785926"/>
            <a:ext cx="4686304" cy="385765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Информировать: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 выявлении родителей несовершеннолетних и иных их законных  представителей или иных лиц, жестоко обращающихся  и (или) вовлекающих их в совершение преступления или антиобщественных действий или совершающих по отношению к ним другие противоправные деяния;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 несовершеннолетних, совершивших правонарушения или антиобщественные деяния.</a:t>
            </a:r>
          </a:p>
        </p:txBody>
      </p:sp>
      <p:pic>
        <p:nvPicPr>
          <p:cNvPr id="9" name="Picture 10" descr="http://podelise.ru/tw_files2/urls_409/8/d-7296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14620"/>
            <a:ext cx="1833522" cy="1375142"/>
          </a:xfrm>
          <a:prstGeom prst="rect">
            <a:avLst/>
          </a:prstGeom>
          <a:noFill/>
        </p:spPr>
      </p:pic>
      <p:pic>
        <p:nvPicPr>
          <p:cNvPr id="27652" name="Picture 4" descr="http://trassae95.com/images/news/img92361378713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836" y="4000504"/>
            <a:ext cx="3104099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71612"/>
            <a:ext cx="6143668" cy="56040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ТК РФ, Статья 331. Право на занятие педагогической деятельностью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71678"/>
            <a:ext cx="6929486" cy="391160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педагогической деятельности не допускаются лица: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лишенные права заниматься педагогической деятельностью в соответствии с вступившим в законную силу приговором суда;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имеющие или имевшие судимость, подвергавшиеся уголовному преследованию (за исключением лиц, уголовное преследование в отношении которых прекращено по реабилитирующим основаниям)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 преступления против жизни и здоровья, свободы, чести и достоинства личности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 исключением незаконной госпитализации в медицинскую организацию, оказывающую психиатрическую помощь в стационарных условиях, и клеветы),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половой неприкосновенности и половой свободы личности, против семьи и несовершеннолетних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здоровья населения и общественной нравственности, основ конституционного строя и безопасности государства, мира и безопасности человечества, а также против общественной безопасности.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Ирина\Pictures\Люди\0_a4ebf_d010def3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1524003" cy="1121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6143668" cy="5604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Ответственность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000240"/>
            <a:ext cx="7000924" cy="298291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На должностных лиц образовательной организации возложена персональная ответственность за несвоевременное реагирование на факты нарушения прав и законных интересов несовершеннолетних</a:t>
            </a:r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6625" name="Picture 1" descr="big-4986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429000"/>
            <a:ext cx="3107093" cy="27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Risunok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000108"/>
            <a:ext cx="1357290" cy="13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0" name="Picture 6" descr="http://malchish.su/img/sm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6511262" cy="461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admin.moyaokruga.ru/img/image_big/5ac6e259-32d8-47cf-aeb9-94b7ec8f5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142984"/>
            <a:ext cx="4857784" cy="3643338"/>
          </a:xfrm>
          <a:prstGeom prst="rect">
            <a:avLst/>
          </a:prstGeom>
          <a:noFill/>
        </p:spPr>
      </p:pic>
      <p:pic>
        <p:nvPicPr>
          <p:cNvPr id="6" name="Picture 2" descr="http://www.sayanogorsk.info/attach/id/55456/view/800/001get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14818"/>
            <a:ext cx="2547902" cy="1910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21school.info/sites/default/files/styles/media_gallery_large/public/4.jpg?itok=JobPOz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571612"/>
            <a:ext cx="4786346" cy="8572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Нормативно-правовое обеспечение: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928934"/>
            <a:ext cx="7000924" cy="362585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«О правах ребенка»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№273-ФЗ «Об образовании в Российской Федерации»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c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9 Федерального Закона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 24 июня 1999 г. №120-ФЗ ‘’Об  основах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профилактики безнадзорности и  правонарушений  несовершеннолетних»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Министерства образования Нижегородской области от  07.08.2015 №316-01-100-2662/15 «Об организации профилактической работы  по предупреждению жестокого обращения с детьми»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1-speshite-povyisit-znaniya-v-oblasti-informat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1643074" cy="192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http://www.nadezhdalyakhova.narod.ru/images/SDC13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572296" cy="4628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785926"/>
            <a:ext cx="5686436" cy="41753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Цели и задачи деятельности образовательной организации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6829444" cy="29829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Цель: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Недопущение причинения вреда здоровью, физическому, психологическому, духовному, нравственному развитию детей</a:t>
            </a: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  <a:latin typeface="Arial Black" pitchFamily="34" charset="0"/>
              </a:rPr>
              <a:t>Задачи: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Усиление контроля  за организацией профилактической работы в образовательной организации с  несовершеннолетними и их семьями;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Незамедлительное реагирование на факты обнаружения у детей признаков физического и психического насилия. </a:t>
            </a:r>
          </a:p>
          <a:p>
            <a:endParaRPr lang="ru-RU" sz="1400" dirty="0"/>
          </a:p>
        </p:txBody>
      </p:sp>
      <p:pic>
        <p:nvPicPr>
          <p:cNvPr id="3074" name="Picture 2" descr="vospitatel-nayarabo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1100158" cy="135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428736"/>
            <a:ext cx="6500858" cy="462598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Образовательная организация 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 пределах своей компетенции призвана обеспечивать: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1600" dirty="0" smtClean="0">
                <a:solidFill>
                  <a:srgbClr val="00B0F0"/>
                </a:solidFill>
                <a:latin typeface="Arial Black" pitchFamily="34" charset="0"/>
              </a:rPr>
              <a:t>соблюдение прав и законных интересов  несовершеннолетних;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осуществлять их защиту от всех форм  дискриминации, физического или психического насилия, оскорбления, грубого обращения, сексуальной и иной эксплуатации;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выявлять несовершеннолетних и их семьи, находящиеся в социально-опасном положении.</a:t>
            </a:r>
          </a:p>
          <a:p>
            <a:endParaRPr lang="ru-RU" sz="1400" dirty="0"/>
          </a:p>
          <a:p>
            <a:endParaRPr lang="ru-RU" sz="1400" dirty="0" smtClean="0"/>
          </a:p>
        </p:txBody>
      </p:sp>
      <p:pic>
        <p:nvPicPr>
          <p:cNvPr id="5124" name="Picture 4" descr="http://player.myshared.ru/932282/data/images/img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143380"/>
            <a:ext cx="359342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736"/>
            <a:ext cx="6143668" cy="107157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Образовательная организация  в соответствии с действующим законодательством о всех выявленных фактах жестокого обращения с детьми незамедлительно должна информировать: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571744"/>
            <a:ext cx="4572032" cy="298291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Прокуратуру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Комиссию по делам несовершеннолетних и защите их прав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Arial Black" pitchFamily="34" charset="0"/>
              </a:rPr>
              <a:t>Орган по  опеке и попечительству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Орган управления социальной защиты населения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Органы внутренних дел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643182"/>
            <a:ext cx="26108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428736"/>
            <a:ext cx="4214842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В прокуратуру</a:t>
            </a:r>
            <a:endParaRPr lang="ru-RU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357430"/>
            <a:ext cx="4929222" cy="14287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Информация о нарушении прав и свобод  несовершеннолетних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http://moole.ru/uploads/posts/2011-03/1299964074_67574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94" y="2714620"/>
            <a:ext cx="24074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714488"/>
            <a:ext cx="4214842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Комиссию по делам несовершеннолетних и защите их прав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643182"/>
            <a:ext cx="4929222" cy="278608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Информация: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о выявленных случаях нарушения прав несовершеннолетних на образование, труд, отдых, жилище и других прав;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о недостатках в деятельности органов и учреждений, препятствующих предупреждению безнадзорности и правонарушений несовершеннолетних.</a:t>
            </a:r>
          </a:p>
        </p:txBody>
      </p:sp>
      <p:pic>
        <p:nvPicPr>
          <p:cNvPr id="24581" name="Рисунок 1" descr="http://www.gusr.ru/news/images/1392110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2272302" cy="413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Всячина\Шаблоны для оформления презентаций\Шаблоны 1\Новая папка (3)\Тест 11111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428736"/>
            <a:ext cx="4214842" cy="9286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В Орган по  опеке и попечительству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214554"/>
            <a:ext cx="5329246" cy="2554287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Информация: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  выявлении несовершеннолетних, оставшихся без попечения родителей или иных законных представителей либо находящихся в обстановке, представляющей угрозу их жизни, здоровью или препятствующей их воспитанию.                           </a:t>
            </a:r>
          </a:p>
        </p:txBody>
      </p:sp>
      <p:pic>
        <p:nvPicPr>
          <p:cNvPr id="9218" name="Picture 2" descr="http://www.aif.by/media/k2/items/cache/9e87579ace4ac12ada70a04cd503cdf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86256"/>
            <a:ext cx="3143272" cy="1643074"/>
          </a:xfrm>
          <a:prstGeom prst="rect">
            <a:avLst/>
          </a:prstGeom>
          <a:noFill/>
        </p:spPr>
      </p:pic>
      <p:pic>
        <p:nvPicPr>
          <p:cNvPr id="9219" name="Picture 3" descr="1459099_373359179466751_659019781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142984"/>
            <a:ext cx="1649409" cy="161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544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Социально-психологическая служба МАОУ СШ №8</vt:lpstr>
      <vt:lpstr>Нормативно-правовое обеспечение:</vt:lpstr>
      <vt:lpstr>Слайд 3</vt:lpstr>
      <vt:lpstr>Цели и задачи деятельности образовательной организации</vt:lpstr>
      <vt:lpstr>Слайд 5</vt:lpstr>
      <vt:lpstr>Образовательная организация  в соответствии с действующим законодательством о всех выявленных фактах жестокого обращения с детьми незамедлительно должна информировать:</vt:lpstr>
      <vt:lpstr>В прокуратуру</vt:lpstr>
      <vt:lpstr>В Комиссию по делам несовершеннолетних и защите их прав </vt:lpstr>
      <vt:lpstr>В Орган по  опеке и попечительству </vt:lpstr>
      <vt:lpstr> В Орган управления социальной защиты населения </vt:lpstr>
      <vt:lpstr> Органы внутренних дел </vt:lpstr>
      <vt:lpstr>ТК РФ, Статья 331. Право на занятие педагогической деятельностью </vt:lpstr>
      <vt:lpstr>Ответственность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31</cp:revision>
  <dcterms:created xsi:type="dcterms:W3CDTF">2015-08-13T17:58:38Z</dcterms:created>
  <dcterms:modified xsi:type="dcterms:W3CDTF">2015-08-27T18:53:29Z</dcterms:modified>
</cp:coreProperties>
</file>