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E7D55-5AF0-4142-B179-38F1D6134AAC}" type="datetimeFigureOut">
              <a:rPr lang="ru-RU" smtClean="0"/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40178-14A6-4A99-9F5F-965827B633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E7D55-5AF0-4142-B179-38F1D6134AAC}" type="datetimeFigureOut">
              <a:rPr lang="ru-RU" smtClean="0"/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40178-14A6-4A99-9F5F-965827B633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E7D55-5AF0-4142-B179-38F1D6134AAC}" type="datetimeFigureOut">
              <a:rPr lang="ru-RU" smtClean="0"/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40178-14A6-4A99-9F5F-965827B633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>
  <p:cSld name="Заголовок, диаграмм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74573FE-254F-4F68-BD4B-769220DA8C1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69709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E7D55-5AF0-4142-B179-38F1D6134AAC}" type="datetimeFigureOut">
              <a:rPr lang="ru-RU" smtClean="0"/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40178-14A6-4A99-9F5F-965827B633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E7D55-5AF0-4142-B179-38F1D6134AAC}" type="datetimeFigureOut">
              <a:rPr lang="ru-RU" smtClean="0"/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40178-14A6-4A99-9F5F-965827B633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E7D55-5AF0-4142-B179-38F1D6134AAC}" type="datetimeFigureOut">
              <a:rPr lang="ru-RU" smtClean="0"/>
              <a:t>19.04.2012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40178-14A6-4A99-9F5F-965827B633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E7D55-5AF0-4142-B179-38F1D6134AAC}" type="datetimeFigureOut">
              <a:rPr lang="ru-RU" smtClean="0"/>
              <a:t>19.04.2012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40178-14A6-4A99-9F5F-965827B633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E7D55-5AF0-4142-B179-38F1D6134AAC}" type="datetimeFigureOut">
              <a:rPr lang="ru-RU" smtClean="0"/>
              <a:t>19.04.2012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40178-14A6-4A99-9F5F-965827B633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E7D55-5AF0-4142-B179-38F1D6134AAC}" type="datetimeFigureOut">
              <a:rPr lang="ru-RU" smtClean="0"/>
              <a:t>19.04.2012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40178-14A6-4A99-9F5F-965827B633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E7D55-5AF0-4142-B179-38F1D6134AAC}" type="datetimeFigureOut">
              <a:rPr lang="ru-RU" smtClean="0"/>
              <a:t>19.04.2012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40178-14A6-4A99-9F5F-965827B633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E7D55-5AF0-4142-B179-38F1D6134AAC}" type="datetimeFigureOut">
              <a:rPr lang="ru-RU" smtClean="0"/>
              <a:t>19.04.2012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40178-14A6-4A99-9F5F-965827B633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E7D55-5AF0-4142-B179-38F1D6134AAC}" type="datetimeFigureOut">
              <a:rPr lang="ru-RU" smtClean="0"/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40178-14A6-4A99-9F5F-965827B6338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jpeg"/><Relationship Id="rId5" Type="http://schemas.openxmlformats.org/officeDocument/2006/relationships/image" Target="../media/image10.wmf"/><Relationship Id="rId4" Type="http://schemas.openxmlformats.org/officeDocument/2006/relationships/image" Target="../media/image9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1357299"/>
            <a:ext cx="7315200" cy="2714644"/>
          </a:xfrm>
        </p:spPr>
        <p:txBody>
          <a:bodyPr/>
          <a:lstStyle/>
          <a:p>
            <a:r>
              <a:rPr lang="ru-RU" dirty="0" smtClean="0">
                <a:latin typeface="Comic Sans MS" pitchFamily="66" charset="0"/>
              </a:rPr>
              <a:t>Понятие алгоритма. Свойства алгоритмов.</a:t>
            </a:r>
            <a:endParaRPr lang="ru-RU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6717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b="1" u="sng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Массовость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484313"/>
            <a:ext cx="8229600" cy="4525962"/>
          </a:xfrm>
        </p:spPr>
        <p:txBody>
          <a:bodyPr>
            <a:normAutofit fontScale="92500"/>
          </a:bodyPr>
          <a:lstStyle/>
          <a:p>
            <a:pPr eaLnBrk="1" hangingPunct="1">
              <a:buFontTx/>
              <a:buNone/>
            </a:pPr>
            <a:r>
              <a:rPr lang="ru-RU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ru-RU" sz="4000" dirty="0" smtClean="0">
                <a:solidFill>
                  <a:srgbClr val="7030A0"/>
                </a:solidFill>
                <a:latin typeface="Comic Sans MS" pitchFamily="66" charset="0"/>
              </a:rPr>
              <a:t>Алгоритм, разработанный для </a:t>
            </a:r>
          </a:p>
          <a:p>
            <a:pPr eaLnBrk="1" hangingPunct="1">
              <a:buFontTx/>
              <a:buNone/>
            </a:pPr>
            <a:r>
              <a:rPr lang="ru-RU" sz="4000" dirty="0" smtClean="0">
                <a:solidFill>
                  <a:srgbClr val="7030A0"/>
                </a:solidFill>
                <a:latin typeface="Comic Sans MS" pitchFamily="66" charset="0"/>
              </a:rPr>
              <a:t>решения некоторой задачи, </a:t>
            </a:r>
          </a:p>
          <a:p>
            <a:pPr eaLnBrk="1" hangingPunct="1">
              <a:buFontTx/>
              <a:buNone/>
            </a:pPr>
            <a:r>
              <a:rPr lang="ru-RU" sz="4000" dirty="0" smtClean="0">
                <a:solidFill>
                  <a:srgbClr val="7030A0"/>
                </a:solidFill>
                <a:latin typeface="Comic Sans MS" pitchFamily="66" charset="0"/>
              </a:rPr>
              <a:t>должен быть применим для</a:t>
            </a:r>
          </a:p>
          <a:p>
            <a:pPr eaLnBrk="1" hangingPunct="1">
              <a:buFontTx/>
              <a:buNone/>
            </a:pPr>
            <a:r>
              <a:rPr lang="ru-RU" sz="4000" dirty="0" smtClean="0">
                <a:solidFill>
                  <a:srgbClr val="7030A0"/>
                </a:solidFill>
                <a:latin typeface="Comic Sans MS" pitchFamily="66" charset="0"/>
              </a:rPr>
              <a:t>решения задач этого типа  </a:t>
            </a:r>
          </a:p>
          <a:p>
            <a:pPr eaLnBrk="1" hangingPunct="1">
              <a:buFontTx/>
              <a:buNone/>
            </a:pPr>
            <a:r>
              <a:rPr lang="ru-RU" sz="4000" dirty="0" smtClean="0">
                <a:solidFill>
                  <a:srgbClr val="7030A0"/>
                </a:solidFill>
                <a:latin typeface="Comic Sans MS" pitchFamily="66" charset="0"/>
              </a:rPr>
              <a:t>при всех допустимых значениях </a:t>
            </a:r>
          </a:p>
          <a:p>
            <a:pPr eaLnBrk="1" hangingPunct="1">
              <a:buFontTx/>
              <a:buNone/>
            </a:pPr>
            <a:r>
              <a:rPr lang="ru-RU" sz="4000" dirty="0" smtClean="0">
                <a:solidFill>
                  <a:srgbClr val="7030A0"/>
                </a:solidFill>
                <a:latin typeface="Comic Sans MS" pitchFamily="66" charset="0"/>
              </a:rPr>
              <a:t>исходных данных</a:t>
            </a:r>
          </a:p>
        </p:txBody>
      </p:sp>
      <p:pic>
        <p:nvPicPr>
          <p:cNvPr id="11268" name="Picture 4" descr="j0286670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5084763"/>
            <a:ext cx="1871662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1626657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1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10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10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10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b="1" u="sng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Результативность</a:t>
            </a:r>
            <a:br>
              <a:rPr lang="ru-RU" sz="4000" b="1" u="sng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000" b="1" u="sng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(или конечность)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684213" y="2133600"/>
            <a:ext cx="7848600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4000" dirty="0">
                <a:solidFill>
                  <a:srgbClr val="7030A0"/>
                </a:solidFill>
                <a:latin typeface="Comic Sans MS" pitchFamily="66" charset="0"/>
              </a:rPr>
              <a:t>Выполнение алгоритма должно </a:t>
            </a:r>
          </a:p>
          <a:p>
            <a:pPr eaLnBrk="1" hangingPunct="1">
              <a:spcBef>
                <a:spcPct val="50000"/>
              </a:spcBef>
            </a:pPr>
            <a:r>
              <a:rPr lang="ru-RU" sz="4000" dirty="0">
                <a:solidFill>
                  <a:srgbClr val="7030A0"/>
                </a:solidFill>
                <a:latin typeface="Comic Sans MS" pitchFamily="66" charset="0"/>
              </a:rPr>
              <a:t>приводить к результату за </a:t>
            </a:r>
          </a:p>
          <a:p>
            <a:pPr eaLnBrk="1" hangingPunct="1">
              <a:spcBef>
                <a:spcPct val="50000"/>
              </a:spcBef>
            </a:pPr>
            <a:r>
              <a:rPr lang="ru-RU" sz="4000" dirty="0">
                <a:solidFill>
                  <a:srgbClr val="7030A0"/>
                </a:solidFill>
                <a:latin typeface="Comic Sans MS" pitchFamily="66" charset="0"/>
              </a:rPr>
              <a:t>конечное число шагов</a:t>
            </a:r>
          </a:p>
        </p:txBody>
      </p:sp>
      <p:pic>
        <p:nvPicPr>
          <p:cNvPr id="12292" name="Picture 5" descr="j0286670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5084763"/>
            <a:ext cx="1727200" cy="149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4554429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1000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1000"/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476672"/>
            <a:ext cx="7315200" cy="1154097"/>
          </a:xfrm>
        </p:spPr>
        <p:txBody>
          <a:bodyPr/>
          <a:lstStyle/>
          <a:p>
            <a:pPr eaLnBrk="1" hangingPunct="1"/>
            <a:r>
              <a:rPr lang="ru-RU" b="1" u="sng" dirty="0" smtClean="0">
                <a:solidFill>
                  <a:srgbClr val="FF3300"/>
                </a:solidFill>
              </a:rPr>
              <a:t>Способы записи алгоритма</a:t>
            </a:r>
            <a:endParaRPr lang="ru-RU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928803"/>
            <a:ext cx="7315200" cy="4380558"/>
          </a:xfrm>
        </p:spPr>
        <p:txBody>
          <a:bodyPr>
            <a:normAutofit/>
          </a:bodyPr>
          <a:lstStyle/>
          <a:p>
            <a:pPr algn="ctr" eaLnBrk="1" hangingPunct="1">
              <a:buFontTx/>
              <a:buNone/>
            </a:pPr>
            <a:r>
              <a:rPr lang="ru-RU" sz="4400" dirty="0" smtClean="0">
                <a:solidFill>
                  <a:srgbClr val="458B45"/>
                </a:solidFill>
                <a:latin typeface="Comic Sans MS" pitchFamily="66" charset="0"/>
              </a:rPr>
              <a:t>Словесный</a:t>
            </a:r>
          </a:p>
          <a:p>
            <a:pPr algn="ctr" eaLnBrk="1" hangingPunct="1">
              <a:buFontTx/>
              <a:buNone/>
            </a:pPr>
            <a:endParaRPr lang="ru-RU" sz="4400" dirty="0" smtClean="0">
              <a:solidFill>
                <a:srgbClr val="458B45"/>
              </a:solidFill>
              <a:latin typeface="Comic Sans MS" pitchFamily="66" charset="0"/>
            </a:endParaRPr>
          </a:p>
          <a:p>
            <a:pPr algn="ctr" eaLnBrk="1" hangingPunct="1">
              <a:buFontTx/>
              <a:buNone/>
            </a:pPr>
            <a:r>
              <a:rPr lang="ru-RU" sz="4400" dirty="0" smtClean="0">
                <a:solidFill>
                  <a:srgbClr val="458B45"/>
                </a:solidFill>
                <a:latin typeface="Comic Sans MS" pitchFamily="66" charset="0"/>
              </a:rPr>
              <a:t>Графический</a:t>
            </a:r>
          </a:p>
          <a:p>
            <a:pPr algn="ctr" eaLnBrk="1" hangingPunct="1">
              <a:buFontTx/>
              <a:buNone/>
            </a:pPr>
            <a:endParaRPr lang="ru-RU" sz="4400" dirty="0" smtClean="0">
              <a:solidFill>
                <a:srgbClr val="458B45"/>
              </a:solidFill>
              <a:latin typeface="Comic Sans MS" pitchFamily="66" charset="0"/>
            </a:endParaRPr>
          </a:p>
          <a:p>
            <a:pPr algn="ctr" eaLnBrk="1" hangingPunct="1">
              <a:buFontTx/>
              <a:buNone/>
            </a:pPr>
            <a:r>
              <a:rPr lang="ru-RU" sz="4400" dirty="0" smtClean="0">
                <a:solidFill>
                  <a:srgbClr val="458B45"/>
                </a:solidFill>
                <a:latin typeface="Comic Sans MS" pitchFamily="66" charset="0"/>
              </a:rPr>
              <a:t>Программный </a:t>
            </a:r>
          </a:p>
          <a:p>
            <a:pPr eaLnBrk="1" hangingPunct="1"/>
            <a:endParaRPr lang="ru-RU" sz="4000" dirty="0" smtClean="0">
              <a:solidFill>
                <a:srgbClr val="458B45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4987501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214290"/>
            <a:ext cx="7315200" cy="2428892"/>
          </a:xfrm>
        </p:spPr>
        <p:txBody>
          <a:bodyPr/>
          <a:lstStyle/>
          <a:p>
            <a:r>
              <a:rPr lang="ru-RU" dirty="0" smtClean="0">
                <a:latin typeface="Comic Sans MS" pitchFamily="66" charset="0"/>
              </a:rPr>
              <a:t>Блок-схемы как один из способов записи алгоритмов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785786" y="2500306"/>
            <a:ext cx="7776864" cy="40324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ru-RU" sz="3600" b="0" i="0" u="none" strike="noStrike" kern="1200" cap="none" spc="0" normalizeH="0" baseline="0" noProof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 pitchFamily="66" charset="0"/>
              </a:rPr>
              <a:t>графическое представление алгоритма. </a:t>
            </a:r>
          </a:p>
          <a:p>
            <a:pPr marL="4572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 pitchFamily="66" charset="0"/>
              </a:rPr>
              <a:t>Она состоит из функциональных блоков, которые выполняют различные назначения (ввод/вывод, начало/конец, вызов функции и т.д.). 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4492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284663" y="1844675"/>
            <a:ext cx="4173537" cy="4251325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4000" b="1" dirty="0">
                <a:solidFill>
                  <a:srgbClr val="7030A0"/>
                </a:solidFill>
                <a:latin typeface="Comic Sans MS" pitchFamily="66" charset="0"/>
              </a:rPr>
              <a:t>Основные символы блок-схем</a:t>
            </a:r>
          </a:p>
        </p:txBody>
      </p:sp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755650" y="1557338"/>
          <a:ext cx="3463925" cy="4129087"/>
        </p:xfrm>
        <a:graphic>
          <a:graphicData uri="http://schemas.openxmlformats.org/presentationml/2006/ole">
            <p:oleObj spid="_x0000_s1026" name="Clip" r:id="rId3" imgW="6773863" imgH="4129088" progId="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427400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714374" y="500042"/>
          <a:ext cx="7858153" cy="60007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7954"/>
                <a:gridCol w="4160199"/>
              </a:tblGrid>
              <a:tr h="46215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Элемент блок-схемы</a:t>
                      </a:r>
                      <a:endParaRPr lang="ru-RU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Назначение элемента</a:t>
                      </a:r>
                      <a:endParaRPr lang="ru-RU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22116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Обозначение начала и конца алгоритма</a:t>
                      </a:r>
                    </a:p>
                  </a:txBody>
                  <a:tcPr/>
                </a:tc>
              </a:tr>
              <a:tr h="1346756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Описание ввода</a:t>
                      </a:r>
                      <a:r>
                        <a:rPr lang="ru-RU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или вывода данных, имеет один вход  - сверху и один выход - снизу.</a:t>
                      </a:r>
                    </a:p>
                  </a:txBody>
                  <a:tcPr/>
                </a:tc>
              </a:tr>
              <a:tr h="1039840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Описание линейной последовательности команд, имеет один вход – сверху и один</a:t>
                      </a:r>
                      <a:r>
                        <a:rPr lang="ru-RU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выход – снизу.</a:t>
                      </a:r>
                      <a:endParaRPr lang="ru-RU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347941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Обозначение условий в структурах «ветвление» и «выбор», имеет один вход – сверху и два выхода – налево,</a:t>
                      </a:r>
                      <a:r>
                        <a:rPr lang="ru-RU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направо</a:t>
                      </a:r>
                      <a:endParaRPr lang="ru-RU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081989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Применяется для объявления переменных или ввода комментариев</a:t>
                      </a:r>
                      <a:endParaRPr lang="ru-RU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" name="Блок-схема: альтернативный процесс 9"/>
          <p:cNvGrpSpPr>
            <a:grpSpLocks/>
          </p:cNvGrpSpPr>
          <p:nvPr/>
        </p:nvGrpSpPr>
        <p:grpSpPr bwMode="auto">
          <a:xfrm>
            <a:off x="1357290" y="1071546"/>
            <a:ext cx="2357454" cy="785818"/>
            <a:chOff x="680" y="1056"/>
            <a:chExt cx="1244" cy="296"/>
          </a:xfrm>
        </p:grpSpPr>
        <p:pic>
          <p:nvPicPr>
            <p:cNvPr id="15" name="Блок-схема: альтернативный процесс 9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80" y="1056"/>
              <a:ext cx="1244" cy="296"/>
            </a:xfrm>
            <a:prstGeom prst="rect">
              <a:avLst/>
            </a:prstGeom>
            <a:noFill/>
          </p:spPr>
        </p:pic>
        <p:sp>
          <p:nvSpPr>
            <p:cNvPr id="16" name="Text Box 28"/>
            <p:cNvSpPr txBox="1">
              <a:spLocks noChangeArrowheads="1"/>
            </p:cNvSpPr>
            <p:nvPr/>
          </p:nvSpPr>
          <p:spPr bwMode="auto">
            <a:xfrm>
              <a:off x="731" y="1091"/>
              <a:ext cx="1148" cy="2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ru-RU">
                <a:solidFill>
                  <a:srgbClr val="DDE89A"/>
                </a:solidFill>
              </a:endParaRPr>
            </a:p>
          </p:txBody>
        </p:sp>
      </p:grpSp>
      <p:grpSp>
        <p:nvGrpSpPr>
          <p:cNvPr id="4" name="Блок-схема: данные 10"/>
          <p:cNvGrpSpPr>
            <a:grpSpLocks/>
          </p:cNvGrpSpPr>
          <p:nvPr/>
        </p:nvGrpSpPr>
        <p:grpSpPr bwMode="auto">
          <a:xfrm>
            <a:off x="1500166" y="2214554"/>
            <a:ext cx="2189162" cy="469900"/>
            <a:chOff x="545" y="1551"/>
            <a:chExt cx="1379" cy="296"/>
          </a:xfrm>
        </p:grpSpPr>
        <p:pic>
          <p:nvPicPr>
            <p:cNvPr id="18" name="Блок-схема: данные 10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45" y="1551"/>
              <a:ext cx="1379" cy="296"/>
            </a:xfrm>
            <a:prstGeom prst="rect">
              <a:avLst/>
            </a:prstGeom>
            <a:noFill/>
          </p:spPr>
        </p:pic>
        <p:sp>
          <p:nvSpPr>
            <p:cNvPr id="19" name="Text Box 31"/>
            <p:cNvSpPr txBox="1">
              <a:spLocks noChangeArrowheads="1"/>
            </p:cNvSpPr>
            <p:nvPr/>
          </p:nvSpPr>
          <p:spPr bwMode="auto">
            <a:xfrm>
              <a:off x="846" y="1575"/>
              <a:ext cx="783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ru-RU">
                <a:solidFill>
                  <a:srgbClr val="DDE89A"/>
                </a:solidFill>
              </a:endParaRPr>
            </a:p>
          </p:txBody>
        </p:sp>
      </p:grpSp>
      <p:grpSp>
        <p:nvGrpSpPr>
          <p:cNvPr id="5" name="Блок-схема: процесс 11"/>
          <p:cNvGrpSpPr>
            <a:grpSpLocks/>
          </p:cNvGrpSpPr>
          <p:nvPr/>
        </p:nvGrpSpPr>
        <p:grpSpPr bwMode="auto">
          <a:xfrm>
            <a:off x="1000100" y="3214685"/>
            <a:ext cx="2928958" cy="993415"/>
            <a:chOff x="545" y="2227"/>
            <a:chExt cx="1333" cy="338"/>
          </a:xfrm>
        </p:grpSpPr>
        <p:pic>
          <p:nvPicPr>
            <p:cNvPr id="21" name="Блок-схема: процесс 11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45" y="2227"/>
              <a:ext cx="1333" cy="338"/>
            </a:xfrm>
            <a:prstGeom prst="rect">
              <a:avLst/>
            </a:prstGeom>
            <a:noFill/>
          </p:spPr>
        </p:pic>
        <p:sp>
          <p:nvSpPr>
            <p:cNvPr id="22" name="Text Box 34"/>
            <p:cNvSpPr txBox="1">
              <a:spLocks noChangeArrowheads="1"/>
            </p:cNvSpPr>
            <p:nvPr/>
          </p:nvSpPr>
          <p:spPr bwMode="auto">
            <a:xfrm>
              <a:off x="585" y="2250"/>
              <a:ext cx="1260" cy="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ru-RU">
                <a:solidFill>
                  <a:srgbClr val="DDE89A"/>
                </a:solidFill>
              </a:endParaRPr>
            </a:p>
          </p:txBody>
        </p:sp>
      </p:grpSp>
      <p:grpSp>
        <p:nvGrpSpPr>
          <p:cNvPr id="6" name="Блок-схема: решение 12"/>
          <p:cNvGrpSpPr>
            <a:grpSpLocks/>
          </p:cNvGrpSpPr>
          <p:nvPr/>
        </p:nvGrpSpPr>
        <p:grpSpPr bwMode="auto">
          <a:xfrm>
            <a:off x="1652570" y="4532320"/>
            <a:ext cx="2047875" cy="968381"/>
            <a:chOff x="726" y="2945"/>
            <a:chExt cx="1290" cy="384"/>
          </a:xfrm>
        </p:grpSpPr>
        <p:pic>
          <p:nvPicPr>
            <p:cNvPr id="24" name="Блок-схема: решение 12"/>
            <p:cNvPicPr>
              <a:picLocks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26" y="2945"/>
              <a:ext cx="1290" cy="384"/>
            </a:xfrm>
            <a:prstGeom prst="rect">
              <a:avLst/>
            </a:prstGeom>
            <a:noFill/>
          </p:spPr>
        </p:pic>
        <p:sp>
          <p:nvSpPr>
            <p:cNvPr id="25" name="Text Box 37"/>
            <p:cNvSpPr txBox="1">
              <a:spLocks noChangeArrowheads="1"/>
            </p:cNvSpPr>
            <p:nvPr/>
          </p:nvSpPr>
          <p:spPr bwMode="auto">
            <a:xfrm>
              <a:off x="1069" y="3049"/>
              <a:ext cx="607" cy="1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ru-RU">
                <a:solidFill>
                  <a:srgbClr val="DDE89A"/>
                </a:solidFill>
              </a:endParaRPr>
            </a:p>
          </p:txBody>
        </p:sp>
      </p:grpSp>
      <p:grpSp>
        <p:nvGrpSpPr>
          <p:cNvPr id="7" name="Блок-схема: карточка 13"/>
          <p:cNvGrpSpPr>
            <a:grpSpLocks/>
          </p:cNvGrpSpPr>
          <p:nvPr/>
        </p:nvGrpSpPr>
        <p:grpSpPr bwMode="auto">
          <a:xfrm>
            <a:off x="857224" y="5786454"/>
            <a:ext cx="3403610" cy="714380"/>
            <a:chOff x="680" y="3487"/>
            <a:chExt cx="1244" cy="338"/>
          </a:xfrm>
        </p:grpSpPr>
        <p:pic>
          <p:nvPicPr>
            <p:cNvPr id="27" name="Блок-схема: карточка 13"/>
            <p:cNvPicPr>
              <a:picLocks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680" y="3487"/>
              <a:ext cx="1244" cy="338"/>
            </a:xfrm>
            <a:prstGeom prst="rect">
              <a:avLst/>
            </a:prstGeom>
            <a:noFill/>
          </p:spPr>
        </p:pic>
        <p:sp>
          <p:nvSpPr>
            <p:cNvPr id="28" name="Text Box 40"/>
            <p:cNvSpPr txBox="1">
              <a:spLocks noChangeArrowheads="1"/>
            </p:cNvSpPr>
            <p:nvPr/>
          </p:nvSpPr>
          <p:spPr bwMode="auto">
            <a:xfrm>
              <a:off x="720" y="3564"/>
              <a:ext cx="1170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ru-RU">
                <a:solidFill>
                  <a:srgbClr val="DDE89A"/>
                </a:solidFill>
              </a:endParaRPr>
            </a:p>
          </p:txBody>
        </p:sp>
      </p:grpSp>
      <p:cxnSp>
        <p:nvCxnSpPr>
          <p:cNvPr id="29" name="Прямая со стрелкой 28"/>
          <p:cNvCxnSpPr/>
          <p:nvPr/>
        </p:nvCxnSpPr>
        <p:spPr>
          <a:xfrm rot="5400000">
            <a:off x="2428860" y="2000240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5400000">
            <a:off x="2465374" y="4321180"/>
            <a:ext cx="35718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5400000">
            <a:off x="2393935" y="2963859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3643306" y="5000636"/>
            <a:ext cx="428625" cy="15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5400000">
            <a:off x="3751251" y="5321319"/>
            <a:ext cx="642943" cy="15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10800000">
            <a:off x="1357290" y="5000636"/>
            <a:ext cx="428626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rot="5400000">
            <a:off x="1072334" y="5285592"/>
            <a:ext cx="571505" cy="15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571604" y="1214422"/>
            <a:ext cx="1857388" cy="3698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Начало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000232" y="2285992"/>
            <a:ext cx="1214437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Данные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187451" y="3251199"/>
            <a:ext cx="257080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Последовательность</a:t>
            </a:r>
          </a:p>
          <a:p>
            <a:pPr algn="ctr">
              <a:defRPr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команд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143108" y="4643446"/>
            <a:ext cx="10715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Условие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357295" y="4357696"/>
            <a:ext cx="50006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Да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571858" y="4357696"/>
            <a:ext cx="7858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Нет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077154" y="5822966"/>
            <a:ext cx="320114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Объявление </a:t>
            </a:r>
            <a:endParaRPr lang="ru-RU" sz="16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>
              <a:defRPr/>
            </a:pP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переменных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4933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36613"/>
            <a:ext cx="8229600" cy="528955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ru-RU" sz="4000" dirty="0" smtClean="0">
                <a:solidFill>
                  <a:srgbClr val="002060"/>
                </a:solidFill>
                <a:latin typeface="Comic Sans MS" pitchFamily="66" charset="0"/>
              </a:rPr>
              <a:t>  </a:t>
            </a:r>
            <a:r>
              <a:rPr lang="ru-RU" sz="4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Линейный алгоритм </a:t>
            </a:r>
            <a:r>
              <a:rPr lang="ru-RU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(</a:t>
            </a:r>
            <a:r>
              <a:rPr lang="ru-RU" sz="40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последовательный</a:t>
            </a:r>
            <a:r>
              <a:rPr lang="ru-RU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) -</a:t>
            </a:r>
            <a:r>
              <a:rPr lang="ru-RU" sz="4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</a:p>
          <a:p>
            <a:pPr eaLnBrk="1" hangingPunct="1">
              <a:buFontTx/>
              <a:buNone/>
              <a:defRPr/>
            </a:pPr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  </a:t>
            </a:r>
            <a:r>
              <a:rPr lang="ru-RU" sz="4000" dirty="0" smtClean="0">
                <a:solidFill>
                  <a:srgbClr val="002060"/>
                </a:solidFill>
                <a:latin typeface="Comic Sans MS" pitchFamily="66" charset="0"/>
              </a:rPr>
              <a:t>- описание действий, которые выполняются однократно в заданном порядке</a:t>
            </a:r>
          </a:p>
        </p:txBody>
      </p:sp>
    </p:spTree>
    <p:extLst>
      <p:ext uri="{BB962C8B-B14F-4D97-AF65-F5344CB8AC3E}">
        <p14:creationId xmlns="" xmlns:p14="http://schemas.microsoft.com/office/powerpoint/2010/main" val="427804657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76581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Линейный алгоритм</a:t>
            </a:r>
          </a:p>
        </p:txBody>
      </p:sp>
      <p:sp>
        <p:nvSpPr>
          <p:cNvPr id="20483" name="Oval 4"/>
          <p:cNvSpPr>
            <a:spLocks noChangeArrowheads="1"/>
          </p:cNvSpPr>
          <p:nvPr/>
        </p:nvSpPr>
        <p:spPr bwMode="auto">
          <a:xfrm>
            <a:off x="3132138" y="1412875"/>
            <a:ext cx="2663825" cy="5746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484" name="Rectangle 5"/>
          <p:cNvSpPr>
            <a:spLocks noChangeArrowheads="1"/>
          </p:cNvSpPr>
          <p:nvPr/>
        </p:nvSpPr>
        <p:spPr bwMode="auto">
          <a:xfrm>
            <a:off x="3132138" y="2349500"/>
            <a:ext cx="2808287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485" name="Rectangle 6"/>
          <p:cNvSpPr>
            <a:spLocks noChangeArrowheads="1"/>
          </p:cNvSpPr>
          <p:nvPr/>
        </p:nvSpPr>
        <p:spPr bwMode="auto">
          <a:xfrm>
            <a:off x="3132138" y="3068638"/>
            <a:ext cx="2808287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486" name="Rectangle 7"/>
          <p:cNvSpPr>
            <a:spLocks noChangeArrowheads="1"/>
          </p:cNvSpPr>
          <p:nvPr/>
        </p:nvSpPr>
        <p:spPr bwMode="auto">
          <a:xfrm>
            <a:off x="3132138" y="3860800"/>
            <a:ext cx="2808287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487" name="Rectangle 8"/>
          <p:cNvSpPr>
            <a:spLocks noChangeArrowheads="1"/>
          </p:cNvSpPr>
          <p:nvPr/>
        </p:nvSpPr>
        <p:spPr bwMode="auto">
          <a:xfrm>
            <a:off x="3132138" y="4724400"/>
            <a:ext cx="2808287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488" name="Oval 10"/>
          <p:cNvSpPr>
            <a:spLocks noChangeArrowheads="1"/>
          </p:cNvSpPr>
          <p:nvPr/>
        </p:nvSpPr>
        <p:spPr bwMode="auto">
          <a:xfrm>
            <a:off x="3132138" y="5661025"/>
            <a:ext cx="2663825" cy="5746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0489" name="Text Box 11"/>
          <p:cNvSpPr txBox="1">
            <a:spLocks noChangeArrowheads="1"/>
          </p:cNvSpPr>
          <p:nvPr/>
        </p:nvSpPr>
        <p:spPr bwMode="auto">
          <a:xfrm>
            <a:off x="3708400" y="1484313"/>
            <a:ext cx="158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000" b="1" dirty="0"/>
              <a:t>начало</a:t>
            </a:r>
          </a:p>
        </p:txBody>
      </p:sp>
      <p:sp>
        <p:nvSpPr>
          <p:cNvPr id="20490" name="Text Box 12"/>
          <p:cNvSpPr txBox="1">
            <a:spLocks noChangeArrowheads="1"/>
          </p:cNvSpPr>
          <p:nvPr/>
        </p:nvSpPr>
        <p:spPr bwMode="auto">
          <a:xfrm>
            <a:off x="3276600" y="2349500"/>
            <a:ext cx="25193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 dirty="0"/>
              <a:t>Закрыть глаза</a:t>
            </a:r>
          </a:p>
        </p:txBody>
      </p:sp>
      <p:sp>
        <p:nvSpPr>
          <p:cNvPr id="20491" name="Text Box 13"/>
          <p:cNvSpPr txBox="1">
            <a:spLocks noChangeArrowheads="1"/>
          </p:cNvSpPr>
          <p:nvPr/>
        </p:nvSpPr>
        <p:spPr bwMode="auto">
          <a:xfrm>
            <a:off x="3276600" y="3068638"/>
            <a:ext cx="2590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 dirty="0"/>
              <a:t>Открыть глаза</a:t>
            </a:r>
          </a:p>
        </p:txBody>
      </p:sp>
      <p:sp>
        <p:nvSpPr>
          <p:cNvPr id="20492" name="Text Box 14"/>
          <p:cNvSpPr txBox="1">
            <a:spLocks noChangeArrowheads="1"/>
          </p:cNvSpPr>
          <p:nvPr/>
        </p:nvSpPr>
        <p:spPr bwMode="auto">
          <a:xfrm>
            <a:off x="3203575" y="3860800"/>
            <a:ext cx="2736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 dirty="0"/>
              <a:t>Посмотреть влево</a:t>
            </a:r>
          </a:p>
        </p:txBody>
      </p:sp>
      <p:sp>
        <p:nvSpPr>
          <p:cNvPr id="20493" name="Text Box 15"/>
          <p:cNvSpPr txBox="1">
            <a:spLocks noChangeArrowheads="1"/>
          </p:cNvSpPr>
          <p:nvPr/>
        </p:nvSpPr>
        <p:spPr bwMode="auto">
          <a:xfrm>
            <a:off x="3132138" y="4724400"/>
            <a:ext cx="30241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 dirty="0"/>
              <a:t>Посмотреть вправо</a:t>
            </a:r>
          </a:p>
        </p:txBody>
      </p:sp>
      <p:sp>
        <p:nvSpPr>
          <p:cNvPr id="20494" name="Line 16"/>
          <p:cNvSpPr>
            <a:spLocks noChangeShapeType="1"/>
          </p:cNvSpPr>
          <p:nvPr/>
        </p:nvSpPr>
        <p:spPr bwMode="auto">
          <a:xfrm>
            <a:off x="4427538" y="19891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5" name="Line 17"/>
          <p:cNvSpPr>
            <a:spLocks noChangeShapeType="1"/>
          </p:cNvSpPr>
          <p:nvPr/>
        </p:nvSpPr>
        <p:spPr bwMode="auto">
          <a:xfrm>
            <a:off x="4427538" y="27813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6" name="Line 18"/>
          <p:cNvSpPr>
            <a:spLocks noChangeShapeType="1"/>
          </p:cNvSpPr>
          <p:nvPr/>
        </p:nvSpPr>
        <p:spPr bwMode="auto">
          <a:xfrm>
            <a:off x="4427538" y="35004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7" name="Line 19"/>
          <p:cNvSpPr>
            <a:spLocks noChangeShapeType="1"/>
          </p:cNvSpPr>
          <p:nvPr/>
        </p:nvSpPr>
        <p:spPr bwMode="auto">
          <a:xfrm>
            <a:off x="4427538" y="42926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8" name="Line 20"/>
          <p:cNvSpPr>
            <a:spLocks noChangeShapeType="1"/>
          </p:cNvSpPr>
          <p:nvPr/>
        </p:nvSpPr>
        <p:spPr bwMode="auto">
          <a:xfrm>
            <a:off x="4427538" y="5157788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9" name="Text Box 21"/>
          <p:cNvSpPr txBox="1">
            <a:spLocks noChangeArrowheads="1"/>
          </p:cNvSpPr>
          <p:nvPr/>
        </p:nvSpPr>
        <p:spPr bwMode="auto">
          <a:xfrm>
            <a:off x="3779838" y="5734050"/>
            <a:ext cx="15128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 dirty="0"/>
              <a:t>  конец</a:t>
            </a:r>
          </a:p>
        </p:txBody>
      </p:sp>
      <p:sp>
        <p:nvSpPr>
          <p:cNvPr id="20500" name="Text Box 22"/>
          <p:cNvSpPr txBox="1">
            <a:spLocks noChangeArrowheads="1"/>
          </p:cNvSpPr>
          <p:nvPr/>
        </p:nvSpPr>
        <p:spPr bwMode="auto">
          <a:xfrm>
            <a:off x="5940425" y="6165850"/>
            <a:ext cx="2952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>
                <a:solidFill>
                  <a:srgbClr val="FF3300"/>
                </a:solidFill>
              </a:rPr>
              <a:t>Выполни алгоритм</a:t>
            </a:r>
          </a:p>
        </p:txBody>
      </p:sp>
    </p:spTree>
    <p:extLst>
      <p:ext uri="{BB962C8B-B14F-4D97-AF65-F5344CB8AC3E}">
        <p14:creationId xmlns="" xmlns:p14="http://schemas.microsoft.com/office/powerpoint/2010/main" val="33521479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Разветвляющийся алгоритм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-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35975" cy="4997450"/>
          </a:xfrm>
        </p:spPr>
        <p:txBody>
          <a:bodyPr/>
          <a:lstStyle/>
          <a:p>
            <a:pPr eaLnBrk="1" hangingPunct="1">
              <a:buFontTx/>
              <a:buChar char="-"/>
            </a:pPr>
            <a:r>
              <a:rPr lang="ru-RU" sz="3600" dirty="0" smtClean="0">
                <a:solidFill>
                  <a:srgbClr val="002060"/>
                </a:solidFill>
                <a:latin typeface="Comic Sans MS" pitchFamily="66" charset="0"/>
              </a:rPr>
              <a:t>алгоритм, в котором в зависимости от </a:t>
            </a:r>
            <a:r>
              <a:rPr lang="ru-RU" sz="3600" b="1" i="1" dirty="0" smtClean="0">
                <a:solidFill>
                  <a:srgbClr val="002060"/>
                </a:solidFill>
                <a:latin typeface="Comic Sans MS" pitchFamily="66" charset="0"/>
              </a:rPr>
              <a:t>условия </a:t>
            </a:r>
            <a:r>
              <a:rPr lang="ru-RU" sz="3600" dirty="0" smtClean="0">
                <a:solidFill>
                  <a:srgbClr val="002060"/>
                </a:solidFill>
                <a:latin typeface="Comic Sans MS" pitchFamily="66" charset="0"/>
              </a:rPr>
              <a:t>выполняется либо одна, либо другая последовательность действий.</a:t>
            </a:r>
          </a:p>
          <a:p>
            <a:pPr eaLnBrk="1" hangingPunct="1">
              <a:buFontTx/>
              <a:buNone/>
            </a:pPr>
            <a:r>
              <a:rPr lang="ru-RU" sz="3600" b="1" i="1" dirty="0" smtClean="0">
                <a:solidFill>
                  <a:srgbClr val="002060"/>
                </a:solidFill>
                <a:latin typeface="Comic Sans MS" pitchFamily="66" charset="0"/>
              </a:rPr>
              <a:t> Условие</a:t>
            </a:r>
            <a:r>
              <a:rPr lang="ru-RU" sz="3600" dirty="0" smtClean="0">
                <a:solidFill>
                  <a:srgbClr val="002060"/>
                </a:solidFill>
                <a:latin typeface="Comic Sans MS" pitchFamily="66" charset="0"/>
              </a:rPr>
              <a:t> –выражение, находящееся между словами «если» и «то» и принимающее значение «истина» или «ложь».</a:t>
            </a:r>
            <a:endParaRPr lang="ru-RU" sz="3600" b="1" i="1" dirty="0" smtClean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9858027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285728"/>
            <a:ext cx="8135937" cy="1500198"/>
          </a:xfrm>
        </p:spPr>
        <p:txBody>
          <a:bodyPr>
            <a:normAutofit fontScale="90000"/>
          </a:bodyPr>
          <a:lstStyle/>
          <a:p>
            <a:r>
              <a:rPr lang="ru-RU" sz="4800" b="1" dirty="0">
                <a:solidFill>
                  <a:srgbClr val="002060"/>
                </a:solidFill>
                <a:latin typeface="Comic Sans MS" pitchFamily="66" charset="0"/>
              </a:rPr>
              <a:t/>
            </a:r>
            <a:br>
              <a:rPr lang="ru-RU" sz="4800" b="1" dirty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</a:rPr>
              <a:t>КОМАНДА ВЕТВЛЕНИЯ  ИМЕЕТ ПОЛНУЮ (1) ИЛИ СОКРАЩЕННУЮ ФОРМУ(2)</a:t>
            </a:r>
            <a:endParaRPr lang="ru-RU" sz="28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32786" name="Text Box 18"/>
          <p:cNvSpPr txBox="1">
            <a:spLocks noChangeArrowheads="1"/>
          </p:cNvSpPr>
          <p:nvPr/>
        </p:nvSpPr>
        <p:spPr bwMode="auto">
          <a:xfrm>
            <a:off x="1979613" y="5661025"/>
            <a:ext cx="49725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ru-RU" sz="4000" b="1">
                <a:latin typeface="Comic Sans MS" pitchFamily="66" charset="0"/>
              </a:rPr>
              <a:t>1</a:t>
            </a:r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250825" y="2060575"/>
            <a:ext cx="4078288" cy="3200400"/>
            <a:chOff x="158" y="1298"/>
            <a:chExt cx="2569" cy="2016"/>
          </a:xfrm>
        </p:grpSpPr>
        <p:sp>
          <p:nvSpPr>
            <p:cNvPr id="32776" name="Rectangle 8"/>
            <p:cNvSpPr>
              <a:spLocks noChangeArrowheads="1"/>
            </p:cNvSpPr>
            <p:nvPr/>
          </p:nvSpPr>
          <p:spPr bwMode="auto">
            <a:xfrm>
              <a:off x="158" y="2341"/>
              <a:ext cx="1008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ru-RU" sz="2400" b="1">
                  <a:latin typeface="Comic Sans MS" pitchFamily="66" charset="0"/>
                </a:rPr>
                <a:t>Серия 1</a:t>
              </a:r>
              <a:endParaRPr lang="ru-RU" sz="2400">
                <a:latin typeface="Comic Sans MS" pitchFamily="66" charset="0"/>
              </a:endParaRPr>
            </a:p>
          </p:txBody>
        </p:sp>
        <p:grpSp>
          <p:nvGrpSpPr>
            <p:cNvPr id="3" name="Group 34"/>
            <p:cNvGrpSpPr>
              <a:grpSpLocks/>
            </p:cNvGrpSpPr>
            <p:nvPr/>
          </p:nvGrpSpPr>
          <p:grpSpPr bwMode="auto">
            <a:xfrm>
              <a:off x="567" y="1298"/>
              <a:ext cx="2160" cy="2016"/>
              <a:chOff x="432" y="1872"/>
              <a:chExt cx="2160" cy="2016"/>
            </a:xfrm>
          </p:grpSpPr>
          <p:sp>
            <p:nvSpPr>
              <p:cNvPr id="32771" name="AutoShape 3"/>
              <p:cNvSpPr>
                <a:spLocks noChangeArrowheads="1"/>
              </p:cNvSpPr>
              <p:nvPr/>
            </p:nvSpPr>
            <p:spPr bwMode="auto">
              <a:xfrm>
                <a:off x="816" y="2112"/>
                <a:ext cx="1104" cy="624"/>
              </a:xfrm>
              <a:prstGeom prst="flowChartDecision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ru-RU" sz="2400" b="1">
                    <a:latin typeface="Comic Sans MS" pitchFamily="66" charset="0"/>
                  </a:rPr>
                  <a:t>Условие</a:t>
                </a:r>
                <a:endParaRPr lang="ru-RU" sz="2400">
                  <a:latin typeface="Comic Sans MS" pitchFamily="66" charset="0"/>
                </a:endParaRPr>
              </a:p>
            </p:txBody>
          </p:sp>
          <p:sp>
            <p:nvSpPr>
              <p:cNvPr id="32772" name="Line 4"/>
              <p:cNvSpPr>
                <a:spLocks noChangeShapeType="1"/>
              </p:cNvSpPr>
              <p:nvPr/>
            </p:nvSpPr>
            <p:spPr bwMode="auto">
              <a:xfrm flipH="1">
                <a:off x="432" y="2448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>
                  <a:latin typeface="Comic Sans MS" pitchFamily="66" charset="0"/>
                </a:endParaRPr>
              </a:p>
            </p:txBody>
          </p:sp>
          <p:sp>
            <p:nvSpPr>
              <p:cNvPr id="32773" name="Line 5"/>
              <p:cNvSpPr>
                <a:spLocks noChangeShapeType="1"/>
              </p:cNvSpPr>
              <p:nvPr/>
            </p:nvSpPr>
            <p:spPr bwMode="auto">
              <a:xfrm flipH="1">
                <a:off x="1920" y="2448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>
                  <a:latin typeface="Comic Sans MS" pitchFamily="66" charset="0"/>
                </a:endParaRPr>
              </a:p>
            </p:txBody>
          </p:sp>
          <p:sp>
            <p:nvSpPr>
              <p:cNvPr id="32774" name="Line 6"/>
              <p:cNvSpPr>
                <a:spLocks noChangeShapeType="1"/>
              </p:cNvSpPr>
              <p:nvPr/>
            </p:nvSpPr>
            <p:spPr bwMode="auto">
              <a:xfrm>
                <a:off x="432" y="2448"/>
                <a:ext cx="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>
                  <a:latin typeface="Comic Sans MS" pitchFamily="66" charset="0"/>
                </a:endParaRPr>
              </a:p>
            </p:txBody>
          </p:sp>
          <p:sp>
            <p:nvSpPr>
              <p:cNvPr id="32775" name="Line 7"/>
              <p:cNvSpPr>
                <a:spLocks noChangeShapeType="1"/>
              </p:cNvSpPr>
              <p:nvPr/>
            </p:nvSpPr>
            <p:spPr bwMode="auto">
              <a:xfrm>
                <a:off x="1392" y="1872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>
                  <a:latin typeface="Comic Sans MS" pitchFamily="66" charset="0"/>
                </a:endParaRPr>
              </a:p>
            </p:txBody>
          </p:sp>
          <p:sp>
            <p:nvSpPr>
              <p:cNvPr id="32777" name="Rectangle 9"/>
              <p:cNvSpPr>
                <a:spLocks noChangeArrowheads="1"/>
              </p:cNvSpPr>
              <p:nvPr/>
            </p:nvSpPr>
            <p:spPr bwMode="auto">
              <a:xfrm>
                <a:off x="1584" y="2928"/>
                <a:ext cx="1008" cy="43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ru-RU" sz="2400" b="1">
                    <a:latin typeface="Comic Sans MS" pitchFamily="66" charset="0"/>
                  </a:rPr>
                  <a:t>Серия 2</a:t>
                </a:r>
              </a:p>
            </p:txBody>
          </p:sp>
          <p:sp>
            <p:nvSpPr>
              <p:cNvPr id="32778" name="Line 10"/>
              <p:cNvSpPr>
                <a:spLocks noChangeShapeType="1"/>
              </p:cNvSpPr>
              <p:nvPr/>
            </p:nvSpPr>
            <p:spPr bwMode="auto">
              <a:xfrm>
                <a:off x="2304" y="2448"/>
                <a:ext cx="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>
                  <a:latin typeface="Comic Sans MS" pitchFamily="66" charset="0"/>
                </a:endParaRPr>
              </a:p>
            </p:txBody>
          </p:sp>
          <p:sp>
            <p:nvSpPr>
              <p:cNvPr id="32779" name="Line 11"/>
              <p:cNvSpPr>
                <a:spLocks noChangeShapeType="1"/>
              </p:cNvSpPr>
              <p:nvPr/>
            </p:nvSpPr>
            <p:spPr bwMode="auto">
              <a:xfrm>
                <a:off x="432" y="3360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>
                  <a:latin typeface="Comic Sans MS" pitchFamily="66" charset="0"/>
                </a:endParaRPr>
              </a:p>
            </p:txBody>
          </p:sp>
          <p:sp>
            <p:nvSpPr>
              <p:cNvPr id="32780" name="Line 12"/>
              <p:cNvSpPr>
                <a:spLocks noChangeShapeType="1"/>
              </p:cNvSpPr>
              <p:nvPr/>
            </p:nvSpPr>
            <p:spPr bwMode="auto">
              <a:xfrm>
                <a:off x="2304" y="3360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>
                  <a:latin typeface="Comic Sans MS" pitchFamily="66" charset="0"/>
                </a:endParaRPr>
              </a:p>
            </p:txBody>
          </p:sp>
          <p:sp>
            <p:nvSpPr>
              <p:cNvPr id="32781" name="Line 13"/>
              <p:cNvSpPr>
                <a:spLocks noChangeShapeType="1"/>
              </p:cNvSpPr>
              <p:nvPr/>
            </p:nvSpPr>
            <p:spPr bwMode="auto">
              <a:xfrm>
                <a:off x="432" y="3648"/>
                <a:ext cx="8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>
                  <a:latin typeface="Comic Sans MS" pitchFamily="66" charset="0"/>
                </a:endParaRPr>
              </a:p>
            </p:txBody>
          </p:sp>
          <p:sp>
            <p:nvSpPr>
              <p:cNvPr id="32782" name="Line 14"/>
              <p:cNvSpPr>
                <a:spLocks noChangeShapeType="1"/>
              </p:cNvSpPr>
              <p:nvPr/>
            </p:nvSpPr>
            <p:spPr bwMode="auto">
              <a:xfrm flipH="1">
                <a:off x="1296" y="3648"/>
                <a:ext cx="96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>
                  <a:latin typeface="Comic Sans MS" pitchFamily="66" charset="0"/>
                </a:endParaRPr>
              </a:p>
            </p:txBody>
          </p:sp>
          <p:sp>
            <p:nvSpPr>
              <p:cNvPr id="32783" name="Line 15"/>
              <p:cNvSpPr>
                <a:spLocks noChangeShapeType="1"/>
              </p:cNvSpPr>
              <p:nvPr/>
            </p:nvSpPr>
            <p:spPr bwMode="auto">
              <a:xfrm>
                <a:off x="1296" y="364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>
                  <a:latin typeface="Comic Sans MS" pitchFamily="66" charset="0"/>
                </a:endParaRPr>
              </a:p>
            </p:txBody>
          </p:sp>
          <p:sp>
            <p:nvSpPr>
              <p:cNvPr id="32793" name="Text Box 25"/>
              <p:cNvSpPr txBox="1">
                <a:spLocks noChangeArrowheads="1"/>
              </p:cNvSpPr>
              <p:nvPr/>
            </p:nvSpPr>
            <p:spPr bwMode="auto">
              <a:xfrm>
                <a:off x="432" y="2016"/>
                <a:ext cx="37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ru-RU" sz="2400" b="1" dirty="0">
                    <a:latin typeface="Comic Sans MS" pitchFamily="66" charset="0"/>
                  </a:rPr>
                  <a:t>Да</a:t>
                </a:r>
              </a:p>
            </p:txBody>
          </p:sp>
          <p:sp>
            <p:nvSpPr>
              <p:cNvPr id="32794" name="Text Box 26"/>
              <p:cNvSpPr txBox="1">
                <a:spLocks noChangeArrowheads="1"/>
              </p:cNvSpPr>
              <p:nvPr/>
            </p:nvSpPr>
            <p:spPr bwMode="auto">
              <a:xfrm>
                <a:off x="1920" y="2016"/>
                <a:ext cx="464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ru-RU" sz="2400" b="1" dirty="0">
                    <a:latin typeface="Comic Sans MS" pitchFamily="66" charset="0"/>
                  </a:rPr>
                  <a:t>Нет</a:t>
                </a:r>
              </a:p>
            </p:txBody>
          </p:sp>
        </p:grpSp>
      </p:grpSp>
      <p:grpSp>
        <p:nvGrpSpPr>
          <p:cNvPr id="4" name="Group 35"/>
          <p:cNvGrpSpPr>
            <a:grpSpLocks/>
          </p:cNvGrpSpPr>
          <p:nvPr/>
        </p:nvGrpSpPr>
        <p:grpSpPr bwMode="auto">
          <a:xfrm>
            <a:off x="4932363" y="2133600"/>
            <a:ext cx="3810000" cy="3124200"/>
            <a:chOff x="3072" y="1872"/>
            <a:chExt cx="2400" cy="1968"/>
          </a:xfrm>
        </p:grpSpPr>
        <p:sp>
          <p:nvSpPr>
            <p:cNvPr id="32784" name="Text Box 16"/>
            <p:cNvSpPr txBox="1">
              <a:spLocks noChangeArrowheads="1"/>
            </p:cNvSpPr>
            <p:nvPr/>
          </p:nvSpPr>
          <p:spPr bwMode="auto">
            <a:xfrm>
              <a:off x="3648" y="2064"/>
              <a:ext cx="37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400" b="1">
                  <a:latin typeface="Comic Sans MS" pitchFamily="66" charset="0"/>
                </a:rPr>
                <a:t>Да</a:t>
              </a:r>
            </a:p>
          </p:txBody>
        </p:sp>
        <p:sp>
          <p:nvSpPr>
            <p:cNvPr id="32785" name="Text Box 17"/>
            <p:cNvSpPr txBox="1">
              <a:spLocks noChangeArrowheads="1"/>
            </p:cNvSpPr>
            <p:nvPr/>
          </p:nvSpPr>
          <p:spPr bwMode="auto">
            <a:xfrm>
              <a:off x="4992" y="1968"/>
              <a:ext cx="46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400" b="1">
                  <a:latin typeface="Comic Sans MS" pitchFamily="66" charset="0"/>
                </a:rPr>
                <a:t>Нет</a:t>
              </a:r>
            </a:p>
          </p:txBody>
        </p:sp>
        <p:sp>
          <p:nvSpPr>
            <p:cNvPr id="32787" name="Line 19"/>
            <p:cNvSpPr>
              <a:spLocks noChangeShapeType="1"/>
            </p:cNvSpPr>
            <p:nvPr/>
          </p:nvSpPr>
          <p:spPr bwMode="auto">
            <a:xfrm>
              <a:off x="4512" y="187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latin typeface="Comic Sans MS" pitchFamily="66" charset="0"/>
              </a:endParaRPr>
            </a:p>
          </p:txBody>
        </p:sp>
        <p:sp>
          <p:nvSpPr>
            <p:cNvPr id="32788" name="AutoShape 20"/>
            <p:cNvSpPr>
              <a:spLocks noChangeArrowheads="1"/>
            </p:cNvSpPr>
            <p:nvPr/>
          </p:nvSpPr>
          <p:spPr bwMode="auto">
            <a:xfrm>
              <a:off x="3984" y="2112"/>
              <a:ext cx="1104" cy="624"/>
            </a:xfrm>
            <a:prstGeom prst="flowChartDecision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ru-RU" sz="2400" b="1">
                  <a:latin typeface="Comic Sans MS" pitchFamily="66" charset="0"/>
                </a:rPr>
                <a:t>Условие</a:t>
              </a:r>
              <a:endParaRPr lang="ru-RU" sz="2400">
                <a:latin typeface="Comic Sans MS" pitchFamily="66" charset="0"/>
              </a:endParaRPr>
            </a:p>
          </p:txBody>
        </p:sp>
        <p:sp>
          <p:nvSpPr>
            <p:cNvPr id="32789" name="Line 21"/>
            <p:cNvSpPr>
              <a:spLocks noChangeShapeType="1"/>
            </p:cNvSpPr>
            <p:nvPr/>
          </p:nvSpPr>
          <p:spPr bwMode="auto">
            <a:xfrm flipH="1">
              <a:off x="3600" y="240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latin typeface="Comic Sans MS" pitchFamily="66" charset="0"/>
              </a:endParaRPr>
            </a:p>
          </p:txBody>
        </p:sp>
        <p:sp>
          <p:nvSpPr>
            <p:cNvPr id="32790" name="Line 22"/>
            <p:cNvSpPr>
              <a:spLocks noChangeShapeType="1"/>
            </p:cNvSpPr>
            <p:nvPr/>
          </p:nvSpPr>
          <p:spPr bwMode="auto">
            <a:xfrm flipH="1">
              <a:off x="5088" y="240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latin typeface="Comic Sans MS" pitchFamily="66" charset="0"/>
              </a:endParaRPr>
            </a:p>
          </p:txBody>
        </p:sp>
        <p:sp>
          <p:nvSpPr>
            <p:cNvPr id="32791" name="Line 23"/>
            <p:cNvSpPr>
              <a:spLocks noChangeShapeType="1"/>
            </p:cNvSpPr>
            <p:nvPr/>
          </p:nvSpPr>
          <p:spPr bwMode="auto">
            <a:xfrm>
              <a:off x="3600" y="240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latin typeface="Comic Sans MS" pitchFamily="66" charset="0"/>
              </a:endParaRPr>
            </a:p>
          </p:txBody>
        </p:sp>
        <p:sp>
          <p:nvSpPr>
            <p:cNvPr id="32792" name="Rectangle 24"/>
            <p:cNvSpPr>
              <a:spLocks noChangeArrowheads="1"/>
            </p:cNvSpPr>
            <p:nvPr/>
          </p:nvSpPr>
          <p:spPr bwMode="auto">
            <a:xfrm>
              <a:off x="3072" y="2880"/>
              <a:ext cx="1008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ru-RU" sz="2400" b="1">
                  <a:latin typeface="Comic Sans MS" pitchFamily="66" charset="0"/>
                </a:rPr>
                <a:t>Серия 1</a:t>
              </a:r>
              <a:endParaRPr lang="ru-RU" sz="2400">
                <a:latin typeface="Comic Sans MS" pitchFamily="66" charset="0"/>
              </a:endParaRPr>
            </a:p>
          </p:txBody>
        </p:sp>
        <p:sp>
          <p:nvSpPr>
            <p:cNvPr id="32795" name="Line 27"/>
            <p:cNvSpPr>
              <a:spLocks noChangeShapeType="1"/>
            </p:cNvSpPr>
            <p:nvPr/>
          </p:nvSpPr>
          <p:spPr bwMode="auto">
            <a:xfrm>
              <a:off x="3600" y="331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latin typeface="Comic Sans MS" pitchFamily="66" charset="0"/>
              </a:endParaRPr>
            </a:p>
          </p:txBody>
        </p:sp>
        <p:sp>
          <p:nvSpPr>
            <p:cNvPr id="32796" name="Line 28"/>
            <p:cNvSpPr>
              <a:spLocks noChangeShapeType="1"/>
            </p:cNvSpPr>
            <p:nvPr/>
          </p:nvSpPr>
          <p:spPr bwMode="auto">
            <a:xfrm>
              <a:off x="3600" y="3600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latin typeface="Comic Sans MS" pitchFamily="66" charset="0"/>
              </a:endParaRPr>
            </a:p>
          </p:txBody>
        </p:sp>
        <p:sp>
          <p:nvSpPr>
            <p:cNvPr id="32797" name="Line 29"/>
            <p:cNvSpPr>
              <a:spLocks noChangeShapeType="1"/>
            </p:cNvSpPr>
            <p:nvPr/>
          </p:nvSpPr>
          <p:spPr bwMode="auto">
            <a:xfrm>
              <a:off x="5472" y="2400"/>
              <a:ext cx="0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latin typeface="Comic Sans MS" pitchFamily="66" charset="0"/>
              </a:endParaRPr>
            </a:p>
          </p:txBody>
        </p:sp>
        <p:sp>
          <p:nvSpPr>
            <p:cNvPr id="32798" name="Line 30"/>
            <p:cNvSpPr>
              <a:spLocks noChangeShapeType="1"/>
            </p:cNvSpPr>
            <p:nvPr/>
          </p:nvSpPr>
          <p:spPr bwMode="auto">
            <a:xfrm flipH="1">
              <a:off x="4464" y="3600"/>
              <a:ext cx="10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latin typeface="Comic Sans MS" pitchFamily="66" charset="0"/>
              </a:endParaRPr>
            </a:p>
          </p:txBody>
        </p:sp>
        <p:sp>
          <p:nvSpPr>
            <p:cNvPr id="32799" name="Line 31"/>
            <p:cNvSpPr>
              <a:spLocks noChangeShapeType="1"/>
            </p:cNvSpPr>
            <p:nvPr/>
          </p:nvSpPr>
          <p:spPr bwMode="auto">
            <a:xfrm>
              <a:off x="4464" y="360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latin typeface="Comic Sans MS" pitchFamily="66" charset="0"/>
              </a:endParaRPr>
            </a:p>
          </p:txBody>
        </p:sp>
      </p:grpSp>
      <p:sp>
        <p:nvSpPr>
          <p:cNvPr id="32800" name="Text Box 32"/>
          <p:cNvSpPr txBox="1">
            <a:spLocks noChangeArrowheads="1"/>
          </p:cNvSpPr>
          <p:nvPr/>
        </p:nvSpPr>
        <p:spPr bwMode="auto">
          <a:xfrm>
            <a:off x="6877050" y="5805488"/>
            <a:ext cx="49725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ru-RU" sz="4000" b="1">
                <a:latin typeface="Comic Sans MS" pitchFamily="66" charset="0"/>
              </a:rPr>
              <a:t>2</a:t>
            </a:r>
          </a:p>
        </p:txBody>
      </p:sp>
    </p:spTree>
    <p:extLst>
      <p:ext uri="{BB962C8B-B14F-4D97-AF65-F5344CB8AC3E}">
        <p14:creationId xmlns="" xmlns:p14="http://schemas.microsoft.com/office/powerpoint/2010/main" val="19354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71472" y="285728"/>
            <a:ext cx="7467600" cy="12033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latin typeface="Comic Sans MS" pitchFamily="66" charset="0"/>
              </a:rPr>
              <a:t/>
            </a:r>
            <a:br>
              <a:rPr lang="ru-RU" sz="4000" dirty="0" smtClean="0">
                <a:latin typeface="Comic Sans MS" pitchFamily="66" charset="0"/>
              </a:rPr>
            </a:br>
            <a:r>
              <a:rPr lang="ru-RU" sz="4000" dirty="0" smtClean="0">
                <a:latin typeface="Comic Sans MS" pitchFamily="66" charset="0"/>
              </a:rPr>
              <a:t>Абдулла Мухаммед </a:t>
            </a:r>
            <a:r>
              <a:rPr lang="ru-RU" sz="4000" dirty="0" err="1" smtClean="0">
                <a:latin typeface="Comic Sans MS" pitchFamily="66" charset="0"/>
              </a:rPr>
              <a:t>аль-Хорезми</a:t>
            </a:r>
            <a:r>
              <a:rPr lang="ru-RU" sz="4000" dirty="0" smtClean="0">
                <a:latin typeface="Comic Sans MS" pitchFamily="66" charset="0"/>
              </a:rPr>
              <a:t/>
            </a:r>
            <a:br>
              <a:rPr lang="ru-RU" sz="4000" dirty="0" smtClean="0">
                <a:latin typeface="Comic Sans MS" pitchFamily="66" charset="0"/>
              </a:rPr>
            </a:br>
            <a:r>
              <a:rPr lang="ru-RU" sz="4000" dirty="0" smtClean="0">
                <a:latin typeface="Comic Sans MS" pitchFamily="66" charset="0"/>
              </a:rPr>
              <a:t>(783  -  850гг.)</a:t>
            </a:r>
            <a:r>
              <a:rPr lang="ru-RU" dirty="0" smtClean="0">
                <a:latin typeface="Comic Sans MS" pitchFamily="66" charset="0"/>
              </a:rPr>
              <a:t/>
            </a:r>
            <a:br>
              <a:rPr lang="ru-RU" dirty="0" smtClean="0">
                <a:latin typeface="Comic Sans MS" pitchFamily="66" charset="0"/>
              </a:rPr>
            </a:br>
            <a:endParaRPr lang="ru-RU" dirty="0">
              <a:latin typeface="Comic Sans MS" pitchFamily="66" charset="0"/>
            </a:endParaRPr>
          </a:p>
        </p:txBody>
      </p:sp>
      <p:pic>
        <p:nvPicPr>
          <p:cNvPr id="4" name="Содержимое 3" descr="no24_02"/>
          <p:cNvPicPr>
            <a:picLocks noGrp="1"/>
          </p:cNvPicPr>
          <p:nvPr>
            <p:ph sz="half" idx="1"/>
          </p:nvPr>
        </p:nvPicPr>
        <p:blipFill>
          <a:blip r:embed="rId2">
            <a:lum/>
          </a:blip>
          <a:stretch>
            <a:fillRect/>
          </a:stretch>
        </p:blipFill>
        <p:spPr bwMode="auto">
          <a:xfrm>
            <a:off x="571473" y="2143116"/>
            <a:ext cx="3143271" cy="421484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  <p:sp>
        <p:nvSpPr>
          <p:cNvPr id="8" name="Содержимое 2"/>
          <p:cNvSpPr>
            <a:spLocks noGrp="1"/>
          </p:cNvSpPr>
          <p:nvPr>
            <p:ph sz="half" idx="2"/>
          </p:nvPr>
        </p:nvSpPr>
        <p:spPr>
          <a:xfrm>
            <a:off x="4000496" y="1643050"/>
            <a:ext cx="4857784" cy="5000639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eaLnBrk="1" hangingPunct="1">
              <a:buFontTx/>
              <a:buNone/>
              <a:defRPr/>
            </a:pP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сын </a:t>
            </a:r>
            <a:r>
              <a:rPr lang="ru-RU" sz="2000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зороастрийского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жреца, прозванный за это </a:t>
            </a:r>
            <a:r>
              <a:rPr lang="ru-RU" sz="2000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ал-Маджуси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(маг). 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Заведовал библиотекой «Дома мудрости», изучал индийские и греческие знания. </a:t>
            </a:r>
            <a:endParaRPr lang="ru-RU" sz="2000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ctr" eaLnBrk="1" hangingPunct="1">
              <a:buFontTx/>
              <a:buNone/>
              <a:defRPr/>
            </a:pP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    </a:t>
            </a:r>
            <a:r>
              <a:rPr lang="ru-RU" sz="2000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Ал-Хорезми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написал книгу </a:t>
            </a:r>
          </a:p>
          <a:p>
            <a:pPr algn="ctr" eaLnBrk="1" hangingPunct="1">
              <a:buFontTx/>
              <a:buNone/>
              <a:defRPr/>
            </a:pP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    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«Об индийском счёте», способствовавшую популяризации позиционной системы во всём Халифате, вплоть до Испании. 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В XII веке эта книга переводится на латинский, от имени её автора происходит наше слово «алгоритм» </a:t>
            </a:r>
          </a:p>
        </p:txBody>
      </p:sp>
    </p:spTree>
    <p:extLst>
      <p:ext uri="{BB962C8B-B14F-4D97-AF65-F5344CB8AC3E}">
        <p14:creationId xmlns="" xmlns:p14="http://schemas.microsoft.com/office/powerpoint/2010/main" val="203361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1258888" y="304800"/>
            <a:ext cx="6742136" cy="6338910"/>
            <a:chOff x="768" y="192"/>
            <a:chExt cx="4224" cy="4128"/>
          </a:xfrm>
        </p:grpSpPr>
        <p:sp>
          <p:nvSpPr>
            <p:cNvPr id="33794" name="AutoShape 2"/>
            <p:cNvSpPr>
              <a:spLocks noChangeArrowheads="1"/>
            </p:cNvSpPr>
            <p:nvPr/>
          </p:nvSpPr>
          <p:spPr bwMode="auto">
            <a:xfrm>
              <a:off x="2160" y="192"/>
              <a:ext cx="1488" cy="43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ru-RU" sz="2400" b="1">
                  <a:latin typeface="Comic Sans MS" pitchFamily="66" charset="0"/>
                </a:rPr>
                <a:t>НАЧАЛО</a:t>
              </a:r>
            </a:p>
          </p:txBody>
        </p:sp>
        <p:sp>
          <p:nvSpPr>
            <p:cNvPr id="33795" name="AutoShape 3"/>
            <p:cNvSpPr>
              <a:spLocks noChangeArrowheads="1"/>
            </p:cNvSpPr>
            <p:nvPr/>
          </p:nvSpPr>
          <p:spPr bwMode="auto">
            <a:xfrm>
              <a:off x="2112" y="864"/>
              <a:ext cx="1488" cy="624"/>
            </a:xfrm>
            <a:prstGeom prst="parallelogram">
              <a:avLst>
                <a:gd name="adj" fmla="val 5961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ru-RU" sz="2400" b="1">
                  <a:latin typeface="Comic Sans MS" pitchFamily="66" charset="0"/>
                </a:rPr>
                <a:t>ВВОД </a:t>
              </a:r>
              <a:r>
                <a:rPr lang="en-US" sz="2400" b="1">
                  <a:latin typeface="Comic Sans MS" pitchFamily="66" charset="0"/>
                </a:rPr>
                <a:t>A,B</a:t>
              </a:r>
              <a:endParaRPr lang="ru-RU" sz="2400" b="1">
                <a:latin typeface="Comic Sans MS" pitchFamily="66" charset="0"/>
              </a:endParaRPr>
            </a:p>
          </p:txBody>
        </p:sp>
        <p:sp>
          <p:nvSpPr>
            <p:cNvPr id="33796" name="AutoShape 4"/>
            <p:cNvSpPr>
              <a:spLocks noChangeArrowheads="1"/>
            </p:cNvSpPr>
            <p:nvPr/>
          </p:nvSpPr>
          <p:spPr bwMode="auto">
            <a:xfrm>
              <a:off x="2160" y="3936"/>
              <a:ext cx="1440" cy="38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ru-RU" sz="2400" b="1">
                  <a:latin typeface="Comic Sans MS" pitchFamily="66" charset="0"/>
                </a:rPr>
                <a:t>КОНЕЦ</a:t>
              </a:r>
            </a:p>
          </p:txBody>
        </p:sp>
        <p:sp>
          <p:nvSpPr>
            <p:cNvPr id="33797" name="Line 5"/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latin typeface="Comic Sans MS" pitchFamily="66" charset="0"/>
              </a:endParaRPr>
            </a:p>
          </p:txBody>
        </p:sp>
        <p:sp>
          <p:nvSpPr>
            <p:cNvPr id="33798" name="Line 6"/>
            <p:cNvSpPr>
              <a:spLocks noChangeShapeType="1"/>
            </p:cNvSpPr>
            <p:nvPr/>
          </p:nvSpPr>
          <p:spPr bwMode="auto">
            <a:xfrm>
              <a:off x="2928" y="1488"/>
              <a:ext cx="0" cy="2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latin typeface="Comic Sans MS" pitchFamily="66" charset="0"/>
              </a:endParaRPr>
            </a:p>
          </p:txBody>
        </p:sp>
        <p:sp>
          <p:nvSpPr>
            <p:cNvPr id="33799" name="Line 7"/>
            <p:cNvSpPr>
              <a:spLocks noChangeShapeType="1"/>
            </p:cNvSpPr>
            <p:nvPr/>
          </p:nvSpPr>
          <p:spPr bwMode="auto">
            <a:xfrm>
              <a:off x="2880" y="3648"/>
              <a:ext cx="0" cy="28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latin typeface="Comic Sans MS" pitchFamily="66" charset="0"/>
              </a:endParaRPr>
            </a:p>
          </p:txBody>
        </p:sp>
        <p:sp>
          <p:nvSpPr>
            <p:cNvPr id="33800" name="AutoShape 8"/>
            <p:cNvSpPr>
              <a:spLocks noChangeArrowheads="1"/>
            </p:cNvSpPr>
            <p:nvPr/>
          </p:nvSpPr>
          <p:spPr bwMode="auto">
            <a:xfrm>
              <a:off x="2160" y="3168"/>
              <a:ext cx="1488" cy="480"/>
            </a:xfrm>
            <a:prstGeom prst="parallelogram">
              <a:avLst>
                <a:gd name="adj" fmla="val 77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ru-RU" sz="2400" b="1">
                  <a:latin typeface="Comic Sans MS" pitchFamily="66" charset="0"/>
                </a:rPr>
                <a:t>ВЫВОД M</a:t>
              </a:r>
            </a:p>
          </p:txBody>
        </p:sp>
        <p:sp>
          <p:nvSpPr>
            <p:cNvPr id="33801" name="AutoShape 9"/>
            <p:cNvSpPr>
              <a:spLocks noChangeArrowheads="1"/>
            </p:cNvSpPr>
            <p:nvPr/>
          </p:nvSpPr>
          <p:spPr bwMode="auto">
            <a:xfrm>
              <a:off x="2352" y="1728"/>
              <a:ext cx="1104" cy="624"/>
            </a:xfrm>
            <a:prstGeom prst="flowChartDecision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ru-RU" sz="2400" b="1">
                  <a:latin typeface="Comic Sans MS" pitchFamily="66" charset="0"/>
                </a:rPr>
                <a:t>A&gt;B</a:t>
              </a:r>
              <a:endParaRPr lang="ru-RU" sz="2400">
                <a:latin typeface="Comic Sans MS" pitchFamily="66" charset="0"/>
              </a:endParaRPr>
            </a:p>
          </p:txBody>
        </p:sp>
        <p:sp>
          <p:nvSpPr>
            <p:cNvPr id="33802" name="Line 10"/>
            <p:cNvSpPr>
              <a:spLocks noChangeShapeType="1"/>
            </p:cNvSpPr>
            <p:nvPr/>
          </p:nvSpPr>
          <p:spPr bwMode="auto">
            <a:xfrm flipH="1">
              <a:off x="1440" y="2064"/>
              <a:ext cx="91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latin typeface="Comic Sans MS" pitchFamily="66" charset="0"/>
              </a:endParaRPr>
            </a:p>
          </p:txBody>
        </p:sp>
        <p:sp>
          <p:nvSpPr>
            <p:cNvPr id="33803" name="Line 11"/>
            <p:cNvSpPr>
              <a:spLocks noChangeShapeType="1"/>
            </p:cNvSpPr>
            <p:nvPr/>
          </p:nvSpPr>
          <p:spPr bwMode="auto">
            <a:xfrm flipH="1">
              <a:off x="3456" y="2064"/>
              <a:ext cx="91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latin typeface="Comic Sans MS" pitchFamily="66" charset="0"/>
              </a:endParaRPr>
            </a:p>
          </p:txBody>
        </p:sp>
        <p:sp>
          <p:nvSpPr>
            <p:cNvPr id="33804" name="Line 12"/>
            <p:cNvSpPr>
              <a:spLocks noChangeShapeType="1"/>
            </p:cNvSpPr>
            <p:nvPr/>
          </p:nvSpPr>
          <p:spPr bwMode="auto">
            <a:xfrm>
              <a:off x="1440" y="2064"/>
              <a:ext cx="0" cy="2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latin typeface="Comic Sans MS" pitchFamily="66" charset="0"/>
              </a:endParaRPr>
            </a:p>
          </p:txBody>
        </p:sp>
        <p:sp>
          <p:nvSpPr>
            <p:cNvPr id="33805" name="Line 13"/>
            <p:cNvSpPr>
              <a:spLocks noChangeShapeType="1"/>
            </p:cNvSpPr>
            <p:nvPr/>
          </p:nvSpPr>
          <p:spPr bwMode="auto">
            <a:xfrm>
              <a:off x="4368" y="2064"/>
              <a:ext cx="0" cy="2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latin typeface="Comic Sans MS" pitchFamily="66" charset="0"/>
              </a:endParaRPr>
            </a:p>
          </p:txBody>
        </p:sp>
        <p:sp>
          <p:nvSpPr>
            <p:cNvPr id="33806" name="AutoShape 14"/>
            <p:cNvSpPr>
              <a:spLocks noChangeArrowheads="1"/>
            </p:cNvSpPr>
            <p:nvPr/>
          </p:nvSpPr>
          <p:spPr bwMode="auto">
            <a:xfrm>
              <a:off x="768" y="2304"/>
              <a:ext cx="1392" cy="384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ru-RU" sz="2400" b="1">
                  <a:latin typeface="Comic Sans MS" pitchFamily="66" charset="0"/>
                </a:rPr>
                <a:t>M:=A</a:t>
              </a:r>
            </a:p>
          </p:txBody>
        </p:sp>
        <p:sp>
          <p:nvSpPr>
            <p:cNvPr id="33807" name="AutoShape 15"/>
            <p:cNvSpPr>
              <a:spLocks noChangeArrowheads="1"/>
            </p:cNvSpPr>
            <p:nvPr/>
          </p:nvSpPr>
          <p:spPr bwMode="auto">
            <a:xfrm>
              <a:off x="3600" y="2304"/>
              <a:ext cx="1392" cy="384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ru-RU" sz="2400" b="1">
                  <a:latin typeface="Comic Sans MS" pitchFamily="66" charset="0"/>
                </a:rPr>
                <a:t>M:=B</a:t>
              </a:r>
            </a:p>
          </p:txBody>
        </p:sp>
        <p:sp>
          <p:nvSpPr>
            <p:cNvPr id="33808" name="Line 16"/>
            <p:cNvSpPr>
              <a:spLocks noChangeShapeType="1"/>
            </p:cNvSpPr>
            <p:nvPr/>
          </p:nvSpPr>
          <p:spPr bwMode="auto">
            <a:xfrm>
              <a:off x="1440" y="2688"/>
              <a:ext cx="0" cy="2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latin typeface="Comic Sans MS" pitchFamily="66" charset="0"/>
              </a:endParaRPr>
            </a:p>
          </p:txBody>
        </p:sp>
        <p:sp>
          <p:nvSpPr>
            <p:cNvPr id="33809" name="Line 17"/>
            <p:cNvSpPr>
              <a:spLocks noChangeShapeType="1"/>
            </p:cNvSpPr>
            <p:nvPr/>
          </p:nvSpPr>
          <p:spPr bwMode="auto">
            <a:xfrm>
              <a:off x="4368" y="2688"/>
              <a:ext cx="0" cy="2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latin typeface="Comic Sans MS" pitchFamily="66" charset="0"/>
              </a:endParaRPr>
            </a:p>
          </p:txBody>
        </p:sp>
        <p:sp>
          <p:nvSpPr>
            <p:cNvPr id="33810" name="Line 18"/>
            <p:cNvSpPr>
              <a:spLocks noChangeShapeType="1"/>
            </p:cNvSpPr>
            <p:nvPr/>
          </p:nvSpPr>
          <p:spPr bwMode="auto">
            <a:xfrm>
              <a:off x="1440" y="2928"/>
              <a:ext cx="292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latin typeface="Comic Sans MS" pitchFamily="66" charset="0"/>
              </a:endParaRPr>
            </a:p>
          </p:txBody>
        </p:sp>
        <p:sp>
          <p:nvSpPr>
            <p:cNvPr id="33811" name="Line 19"/>
            <p:cNvSpPr>
              <a:spLocks noChangeShapeType="1"/>
            </p:cNvSpPr>
            <p:nvPr/>
          </p:nvSpPr>
          <p:spPr bwMode="auto">
            <a:xfrm>
              <a:off x="2928" y="2928"/>
              <a:ext cx="0" cy="2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latin typeface="Comic Sans MS" pitchFamily="66" charset="0"/>
              </a:endParaRPr>
            </a:p>
          </p:txBody>
        </p:sp>
        <p:sp>
          <p:nvSpPr>
            <p:cNvPr id="33812" name="Text Box 20"/>
            <p:cNvSpPr txBox="1">
              <a:spLocks noChangeArrowheads="1"/>
            </p:cNvSpPr>
            <p:nvPr/>
          </p:nvSpPr>
          <p:spPr bwMode="auto">
            <a:xfrm>
              <a:off x="1718" y="1658"/>
              <a:ext cx="37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400" b="1">
                  <a:latin typeface="Comic Sans MS" pitchFamily="66" charset="0"/>
                </a:rPr>
                <a:t>Да</a:t>
              </a:r>
              <a:endParaRPr lang="ru-RU" sz="2400">
                <a:latin typeface="Comic Sans MS" pitchFamily="66" charset="0"/>
              </a:endParaRPr>
            </a:p>
          </p:txBody>
        </p:sp>
        <p:sp>
          <p:nvSpPr>
            <p:cNvPr id="33813" name="Text Box 21"/>
            <p:cNvSpPr txBox="1">
              <a:spLocks noChangeArrowheads="1"/>
            </p:cNvSpPr>
            <p:nvPr/>
          </p:nvSpPr>
          <p:spPr bwMode="auto">
            <a:xfrm>
              <a:off x="3686" y="1658"/>
              <a:ext cx="46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400" b="1">
                  <a:latin typeface="Comic Sans MS" pitchFamily="66" charset="0"/>
                </a:rPr>
                <a:t>Нет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156404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00" y="285728"/>
            <a:ext cx="7315200" cy="1154097"/>
          </a:xfrm>
        </p:spPr>
        <p:txBody>
          <a:bodyPr/>
          <a:lstStyle/>
          <a:p>
            <a:pPr eaLnBrk="1" hangingPunct="1">
              <a:defRPr/>
            </a:pPr>
            <a:r>
              <a:rPr lang="ru-RU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Циклический алгоритм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-</a:t>
            </a:r>
            <a:endParaRPr lang="ru-RU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857224" y="2000240"/>
            <a:ext cx="7315200" cy="3539527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Char char="-"/>
              <a:defRPr/>
            </a:pPr>
            <a:r>
              <a:rPr lang="ru-RU" sz="4000" dirty="0" smtClean="0">
                <a:solidFill>
                  <a:srgbClr val="002060"/>
                </a:solidFill>
                <a:latin typeface="Comic Sans MS" pitchFamily="66" charset="0"/>
              </a:rPr>
              <a:t>описание действий, которые должны выполняться указанное число раз или пока не выполнено заданное условие.</a:t>
            </a:r>
          </a:p>
          <a:p>
            <a:pPr eaLnBrk="1" hangingPunct="1">
              <a:buFontTx/>
              <a:buChar char="-"/>
              <a:defRPr/>
            </a:pPr>
            <a:endParaRPr lang="ru-RU" sz="1000" dirty="0" smtClean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727435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0034" y="428604"/>
            <a:ext cx="7772400" cy="1990732"/>
          </a:xfrm>
        </p:spPr>
        <p:txBody>
          <a:bodyPr/>
          <a:lstStyle/>
          <a:p>
            <a:r>
              <a:rPr lang="ru-RU" sz="2800" b="1" dirty="0">
                <a:solidFill>
                  <a:srgbClr val="C00000"/>
                </a:solidFill>
                <a:latin typeface="Comic Sans MS" pitchFamily="66" charset="0"/>
              </a:rPr>
              <a:t>ТРИ ТИПА КОМАНД ПОВТОРЕНИЯ:</a:t>
            </a:r>
            <a:br>
              <a:rPr lang="ru-RU" sz="2800" b="1" dirty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ru-RU" sz="2800" b="1" dirty="0">
                <a:solidFill>
                  <a:srgbClr val="C00000"/>
                </a:solidFill>
                <a:latin typeface="Comic Sans MS" pitchFamily="66" charset="0"/>
              </a:rPr>
              <a:t>ЦИКЛ «ДЛЯ»</a:t>
            </a:r>
            <a:br>
              <a:rPr lang="ru-RU" sz="2800" b="1" dirty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ru-RU" sz="2800" b="1" dirty="0">
                <a:solidFill>
                  <a:srgbClr val="C00000"/>
                </a:solidFill>
                <a:latin typeface="Comic Sans MS" pitchFamily="66" charset="0"/>
              </a:rPr>
              <a:t>ЦИКЛ «ПОКА»</a:t>
            </a:r>
            <a:br>
              <a:rPr lang="ru-RU" sz="2800" b="1" dirty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ru-RU" sz="2800" b="1" dirty="0">
                <a:solidFill>
                  <a:srgbClr val="C00000"/>
                </a:solidFill>
                <a:latin typeface="Comic Sans MS" pitchFamily="66" charset="0"/>
              </a:rPr>
              <a:t>ЦИКЛ «ДО»</a:t>
            </a:r>
            <a:endParaRPr lang="ru-RU" sz="28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500035" y="3071810"/>
            <a:ext cx="842968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ru-RU" sz="3600" b="1" dirty="0">
                <a:solidFill>
                  <a:srgbClr val="FF0000"/>
                </a:solidFill>
                <a:latin typeface="Comic Sans MS" pitchFamily="66" charset="0"/>
              </a:rPr>
              <a:t>ОТЛИЧИЕ - СПОСОБ ПРОВЕРКИ </a:t>
            </a:r>
          </a:p>
          <a:p>
            <a:pPr eaLnBrk="0" hangingPunct="0"/>
            <a:r>
              <a:rPr lang="ru-RU" sz="3600" b="1" dirty="0">
                <a:solidFill>
                  <a:srgbClr val="FF0000"/>
                </a:solidFill>
                <a:latin typeface="Comic Sans MS" pitchFamily="66" charset="0"/>
              </a:rPr>
              <a:t>              </a:t>
            </a:r>
            <a:r>
              <a:rPr lang="ru-RU" sz="3600" b="1" dirty="0" smtClean="0">
                <a:solidFill>
                  <a:srgbClr val="FF0000"/>
                </a:solidFill>
                <a:latin typeface="Comic Sans MS" pitchFamily="66" charset="0"/>
              </a:rPr>
              <a:t>ОКОНЧАНИЯ </a:t>
            </a:r>
            <a:r>
              <a:rPr lang="ru-RU" sz="3600" b="1" dirty="0">
                <a:solidFill>
                  <a:srgbClr val="FF0000"/>
                </a:solidFill>
                <a:latin typeface="Comic Sans MS" pitchFamily="66" charset="0"/>
              </a:rPr>
              <a:t>ЦИКЛА.</a:t>
            </a:r>
            <a:endParaRPr lang="ru-RU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7639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/>
          <p:cNvSpPr>
            <a:spLocks noChangeArrowheads="1"/>
          </p:cNvSpPr>
          <p:nvPr/>
        </p:nvSpPr>
        <p:spPr bwMode="auto">
          <a:xfrm>
            <a:off x="3429000" y="304800"/>
            <a:ext cx="2362200" cy="685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sz="2400" b="1" dirty="0">
                <a:latin typeface="Comic Sans MS" pitchFamily="66" charset="0"/>
              </a:rPr>
              <a:t>НАЧАЛО</a:t>
            </a:r>
          </a:p>
        </p:txBody>
      </p:sp>
      <p:sp>
        <p:nvSpPr>
          <p:cNvPr id="36867" name="AutoShape 3"/>
          <p:cNvSpPr>
            <a:spLocks noChangeArrowheads="1"/>
          </p:cNvSpPr>
          <p:nvPr/>
        </p:nvSpPr>
        <p:spPr bwMode="auto">
          <a:xfrm>
            <a:off x="5791200" y="5257800"/>
            <a:ext cx="2286000" cy="609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sz="2400" b="1">
                <a:latin typeface="Comic Sans MS" pitchFamily="66" charset="0"/>
              </a:rPr>
              <a:t>КОНЕЦ</a:t>
            </a:r>
          </a:p>
        </p:txBody>
      </p:sp>
      <p:sp>
        <p:nvSpPr>
          <p:cNvPr id="36868" name="Line 4"/>
          <p:cNvSpPr>
            <a:spLocks noChangeShapeType="1"/>
          </p:cNvSpPr>
          <p:nvPr/>
        </p:nvSpPr>
        <p:spPr bwMode="auto">
          <a:xfrm>
            <a:off x="4648200" y="990600"/>
            <a:ext cx="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Comic Sans MS" pitchFamily="66" charset="0"/>
            </a:endParaRPr>
          </a:p>
        </p:txBody>
      </p:sp>
      <p:sp>
        <p:nvSpPr>
          <p:cNvPr id="36869" name="Line 5"/>
          <p:cNvSpPr>
            <a:spLocks noChangeShapeType="1"/>
          </p:cNvSpPr>
          <p:nvPr/>
        </p:nvSpPr>
        <p:spPr bwMode="auto">
          <a:xfrm>
            <a:off x="4648200" y="2362200"/>
            <a:ext cx="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Comic Sans MS" pitchFamily="66" charset="0"/>
            </a:endParaRPr>
          </a:p>
        </p:txBody>
      </p:sp>
      <p:sp>
        <p:nvSpPr>
          <p:cNvPr id="36870" name="Line 6"/>
          <p:cNvSpPr>
            <a:spLocks noChangeShapeType="1"/>
          </p:cNvSpPr>
          <p:nvPr/>
        </p:nvSpPr>
        <p:spPr bwMode="auto">
          <a:xfrm>
            <a:off x="2209800" y="426720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Comic Sans MS" pitchFamily="66" charset="0"/>
            </a:endParaRPr>
          </a:p>
        </p:txBody>
      </p:sp>
      <p:sp>
        <p:nvSpPr>
          <p:cNvPr id="36871" name="AutoShape 7"/>
          <p:cNvSpPr>
            <a:spLocks noChangeArrowheads="1"/>
          </p:cNvSpPr>
          <p:nvPr/>
        </p:nvSpPr>
        <p:spPr bwMode="auto">
          <a:xfrm>
            <a:off x="990600" y="3657600"/>
            <a:ext cx="2362200" cy="533400"/>
          </a:xfrm>
          <a:prstGeom prst="parallelogram">
            <a:avLst>
              <a:gd name="adj" fmla="val 1107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sz="2400" b="1">
                <a:latin typeface="Comic Sans MS" pitchFamily="66" charset="0"/>
              </a:rPr>
              <a:t>I</a:t>
            </a:r>
          </a:p>
        </p:txBody>
      </p:sp>
      <p:sp>
        <p:nvSpPr>
          <p:cNvPr id="36872" name="AutoShape 8"/>
          <p:cNvSpPr>
            <a:spLocks noChangeArrowheads="1"/>
          </p:cNvSpPr>
          <p:nvPr/>
        </p:nvSpPr>
        <p:spPr bwMode="auto">
          <a:xfrm>
            <a:off x="3733800" y="2743200"/>
            <a:ext cx="1752600" cy="990600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sz="2400" b="1">
                <a:latin typeface="Comic Sans MS" pitchFamily="66" charset="0"/>
              </a:rPr>
              <a:t>I&lt;=10</a:t>
            </a:r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 flipH="1">
            <a:off x="2286000" y="3276600"/>
            <a:ext cx="1447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Comic Sans MS" pitchFamily="66" charset="0"/>
            </a:endParaRPr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>
            <a:off x="2286000" y="3276600"/>
            <a:ext cx="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Comic Sans MS" pitchFamily="66" charset="0"/>
            </a:endParaRPr>
          </a:p>
        </p:txBody>
      </p:sp>
      <p:sp>
        <p:nvSpPr>
          <p:cNvPr id="36875" name="AutoShape 11"/>
          <p:cNvSpPr>
            <a:spLocks noChangeArrowheads="1"/>
          </p:cNvSpPr>
          <p:nvPr/>
        </p:nvSpPr>
        <p:spPr bwMode="auto">
          <a:xfrm>
            <a:off x="1066800" y="4724400"/>
            <a:ext cx="2209800" cy="6096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sz="2400" b="1">
                <a:latin typeface="Comic Sans MS" pitchFamily="66" charset="0"/>
              </a:rPr>
              <a:t>I:=I+2</a:t>
            </a:r>
          </a:p>
        </p:txBody>
      </p: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2727325" y="2632075"/>
            <a:ext cx="59182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ru-RU" sz="2400" b="1">
                <a:latin typeface="Comic Sans MS" pitchFamily="66" charset="0"/>
              </a:rPr>
              <a:t>Да</a:t>
            </a:r>
            <a:endParaRPr lang="ru-RU" sz="2400">
              <a:latin typeface="Comic Sans MS" pitchFamily="66" charset="0"/>
            </a:endParaRPr>
          </a:p>
        </p:txBody>
      </p: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5851525" y="2632075"/>
            <a:ext cx="73609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ru-RU" sz="2400" b="1">
                <a:latin typeface="Comic Sans MS" pitchFamily="66" charset="0"/>
              </a:rPr>
              <a:t>Нет</a:t>
            </a:r>
          </a:p>
        </p:txBody>
      </p:sp>
      <p:sp>
        <p:nvSpPr>
          <p:cNvPr id="36878" name="AutoShape 14"/>
          <p:cNvSpPr>
            <a:spLocks noChangeArrowheads="1"/>
          </p:cNvSpPr>
          <p:nvPr/>
        </p:nvSpPr>
        <p:spPr bwMode="auto">
          <a:xfrm>
            <a:off x="3505200" y="1371600"/>
            <a:ext cx="2209800" cy="9906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400" b="1">
                <a:latin typeface="Comic Sans MS" pitchFamily="66" charset="0"/>
              </a:rPr>
              <a:t>I:=1</a:t>
            </a:r>
            <a:endParaRPr lang="ru-RU" sz="2400" b="1">
              <a:latin typeface="Comic Sans MS" pitchFamily="66" charset="0"/>
            </a:endParaRPr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>
            <a:off x="2209800" y="53340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Comic Sans MS" pitchFamily="66" charset="0"/>
            </a:endParaRPr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 flipH="1">
            <a:off x="304800" y="5943600"/>
            <a:ext cx="1905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Comic Sans MS" pitchFamily="66" charset="0"/>
            </a:endParaRPr>
          </a:p>
        </p:txBody>
      </p:sp>
      <p:sp>
        <p:nvSpPr>
          <p:cNvPr id="36881" name="Line 17"/>
          <p:cNvSpPr>
            <a:spLocks noChangeShapeType="1"/>
          </p:cNvSpPr>
          <p:nvPr/>
        </p:nvSpPr>
        <p:spPr bwMode="auto">
          <a:xfrm flipV="1">
            <a:off x="304800" y="2667000"/>
            <a:ext cx="0" cy="3276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Comic Sans MS" pitchFamily="66" charset="0"/>
            </a:endParaRPr>
          </a:p>
        </p:txBody>
      </p:sp>
      <p:sp>
        <p:nvSpPr>
          <p:cNvPr id="36882" name="Line 18"/>
          <p:cNvSpPr>
            <a:spLocks noChangeShapeType="1"/>
          </p:cNvSpPr>
          <p:nvPr/>
        </p:nvSpPr>
        <p:spPr bwMode="auto">
          <a:xfrm>
            <a:off x="304800" y="2667000"/>
            <a:ext cx="4267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Comic Sans MS" pitchFamily="66" charset="0"/>
            </a:endParaRPr>
          </a:p>
        </p:txBody>
      </p:sp>
      <p:sp>
        <p:nvSpPr>
          <p:cNvPr id="36883" name="Line 19"/>
          <p:cNvSpPr>
            <a:spLocks noChangeShapeType="1"/>
          </p:cNvSpPr>
          <p:nvPr/>
        </p:nvSpPr>
        <p:spPr bwMode="auto">
          <a:xfrm flipH="1">
            <a:off x="5486400" y="3276600"/>
            <a:ext cx="1447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Comic Sans MS" pitchFamily="66" charset="0"/>
            </a:endParaRPr>
          </a:p>
        </p:txBody>
      </p:sp>
      <p:sp>
        <p:nvSpPr>
          <p:cNvPr id="36884" name="Line 20"/>
          <p:cNvSpPr>
            <a:spLocks noChangeShapeType="1"/>
          </p:cNvSpPr>
          <p:nvPr/>
        </p:nvSpPr>
        <p:spPr bwMode="auto">
          <a:xfrm>
            <a:off x="6934200" y="3276600"/>
            <a:ext cx="0" cy="1981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Comic Sans MS" pitchFamily="66" charset="0"/>
            </a:endParaRPr>
          </a:p>
        </p:txBody>
      </p:sp>
      <p:sp>
        <p:nvSpPr>
          <p:cNvPr id="36885" name="Text Box 21"/>
          <p:cNvSpPr txBox="1">
            <a:spLocks noChangeArrowheads="1"/>
          </p:cNvSpPr>
          <p:nvPr/>
        </p:nvSpPr>
        <p:spPr bwMode="auto">
          <a:xfrm>
            <a:off x="212725" y="193675"/>
            <a:ext cx="25490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ru-RU" sz="2400" b="1" dirty="0">
                <a:latin typeface="Comic Sans MS" pitchFamily="66" charset="0"/>
              </a:rPr>
              <a:t>ЦИКЛ «ПОКА»</a:t>
            </a:r>
          </a:p>
        </p:txBody>
      </p:sp>
    </p:spTree>
    <p:extLst>
      <p:ext uri="{BB962C8B-B14F-4D97-AF65-F5344CB8AC3E}">
        <p14:creationId xmlns="" xmlns:p14="http://schemas.microsoft.com/office/powerpoint/2010/main" val="165547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ChangeArrowheads="1"/>
          </p:cNvSpPr>
          <p:nvPr/>
        </p:nvSpPr>
        <p:spPr bwMode="auto">
          <a:xfrm>
            <a:off x="3429000" y="304800"/>
            <a:ext cx="2362200" cy="685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sz="2400" b="1">
                <a:latin typeface="Comic Sans MS" pitchFamily="66" charset="0"/>
              </a:rPr>
              <a:t>НАЧАЛО</a:t>
            </a:r>
          </a:p>
        </p:txBody>
      </p:sp>
      <p:sp>
        <p:nvSpPr>
          <p:cNvPr id="37891" name="AutoShape 3"/>
          <p:cNvSpPr>
            <a:spLocks noChangeArrowheads="1"/>
          </p:cNvSpPr>
          <p:nvPr/>
        </p:nvSpPr>
        <p:spPr bwMode="auto">
          <a:xfrm>
            <a:off x="5715000" y="3810000"/>
            <a:ext cx="2286000" cy="609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sz="2400" b="1">
                <a:latin typeface="Comic Sans MS" pitchFamily="66" charset="0"/>
              </a:rPr>
              <a:t>КОНЕЦ</a:t>
            </a:r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>
            <a:off x="4648200" y="990600"/>
            <a:ext cx="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Comic Sans MS" pitchFamily="66" charset="0"/>
            </a:endParaRPr>
          </a:p>
        </p:txBody>
      </p:sp>
      <p:sp>
        <p:nvSpPr>
          <p:cNvPr id="37893" name="Line 5"/>
          <p:cNvSpPr>
            <a:spLocks noChangeShapeType="1"/>
          </p:cNvSpPr>
          <p:nvPr/>
        </p:nvSpPr>
        <p:spPr bwMode="auto">
          <a:xfrm flipH="1">
            <a:off x="2286000" y="1828800"/>
            <a:ext cx="1219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Comic Sans MS" pitchFamily="66" charset="0"/>
            </a:endParaRP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2438400" y="1143000"/>
            <a:ext cx="59182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ru-RU" sz="2400" b="1">
                <a:latin typeface="Comic Sans MS" pitchFamily="66" charset="0"/>
              </a:rPr>
              <a:t>Да</a:t>
            </a:r>
            <a:endParaRPr lang="ru-RU" sz="2400">
              <a:latin typeface="Comic Sans MS" pitchFamily="66" charset="0"/>
            </a:endParaRP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5791200" y="1143000"/>
            <a:ext cx="73609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ru-RU" sz="2400" b="1">
                <a:latin typeface="Comic Sans MS" pitchFamily="66" charset="0"/>
              </a:rPr>
              <a:t>Нет</a:t>
            </a:r>
          </a:p>
        </p:txBody>
      </p:sp>
      <p:sp>
        <p:nvSpPr>
          <p:cNvPr id="37896" name="Line 8"/>
          <p:cNvSpPr>
            <a:spLocks noChangeShapeType="1"/>
          </p:cNvSpPr>
          <p:nvPr/>
        </p:nvSpPr>
        <p:spPr bwMode="auto">
          <a:xfrm>
            <a:off x="2286000" y="29718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Comic Sans MS" pitchFamily="66" charset="0"/>
            </a:endParaRPr>
          </a:p>
        </p:txBody>
      </p:sp>
      <p:sp>
        <p:nvSpPr>
          <p:cNvPr id="37897" name="Line 9"/>
          <p:cNvSpPr>
            <a:spLocks noChangeShapeType="1"/>
          </p:cNvSpPr>
          <p:nvPr/>
        </p:nvSpPr>
        <p:spPr bwMode="auto">
          <a:xfrm flipH="1">
            <a:off x="2286000" y="3581400"/>
            <a:ext cx="2438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Comic Sans MS" pitchFamily="66" charset="0"/>
            </a:endParaRPr>
          </a:p>
        </p:txBody>
      </p:sp>
      <p:sp>
        <p:nvSpPr>
          <p:cNvPr id="37898" name="Line 10"/>
          <p:cNvSpPr>
            <a:spLocks noChangeShapeType="1"/>
          </p:cNvSpPr>
          <p:nvPr/>
        </p:nvSpPr>
        <p:spPr bwMode="auto">
          <a:xfrm flipV="1">
            <a:off x="4648200" y="2209800"/>
            <a:ext cx="0" cy="1371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Comic Sans MS" pitchFamily="66" charset="0"/>
            </a:endParaRPr>
          </a:p>
        </p:txBody>
      </p:sp>
      <p:sp>
        <p:nvSpPr>
          <p:cNvPr id="37899" name="Line 11"/>
          <p:cNvSpPr>
            <a:spLocks noChangeShapeType="1"/>
          </p:cNvSpPr>
          <p:nvPr/>
        </p:nvSpPr>
        <p:spPr bwMode="auto">
          <a:xfrm flipH="1">
            <a:off x="5486400" y="1828800"/>
            <a:ext cx="1219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Comic Sans MS" pitchFamily="66" charset="0"/>
            </a:endParaRPr>
          </a:p>
        </p:txBody>
      </p:sp>
      <p:sp>
        <p:nvSpPr>
          <p:cNvPr id="37900" name="Line 12"/>
          <p:cNvSpPr>
            <a:spLocks noChangeShapeType="1"/>
          </p:cNvSpPr>
          <p:nvPr/>
        </p:nvSpPr>
        <p:spPr bwMode="auto">
          <a:xfrm>
            <a:off x="6705600" y="1828800"/>
            <a:ext cx="0" cy="1981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Comic Sans MS" pitchFamily="66" charset="0"/>
            </a:endParaRPr>
          </a:p>
        </p:txBody>
      </p:sp>
      <p:sp>
        <p:nvSpPr>
          <p:cNvPr id="37901" name="AutoShape 13"/>
          <p:cNvSpPr>
            <a:spLocks noChangeArrowheads="1"/>
          </p:cNvSpPr>
          <p:nvPr/>
        </p:nvSpPr>
        <p:spPr bwMode="auto">
          <a:xfrm>
            <a:off x="3581400" y="1371600"/>
            <a:ext cx="1905000" cy="838200"/>
          </a:xfrm>
          <a:prstGeom prst="flowChartPreparat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sz="2400" b="1">
                <a:latin typeface="Comic Sans MS" pitchFamily="66" charset="0"/>
              </a:rPr>
              <a:t>I=1,10,2</a:t>
            </a:r>
          </a:p>
        </p:txBody>
      </p:sp>
      <p:sp>
        <p:nvSpPr>
          <p:cNvPr id="37902" name="AutoShape 14"/>
          <p:cNvSpPr>
            <a:spLocks noChangeArrowheads="1"/>
          </p:cNvSpPr>
          <p:nvPr/>
        </p:nvSpPr>
        <p:spPr bwMode="auto">
          <a:xfrm>
            <a:off x="1066800" y="2362200"/>
            <a:ext cx="2362200" cy="533400"/>
          </a:xfrm>
          <a:prstGeom prst="parallelogram">
            <a:avLst>
              <a:gd name="adj" fmla="val 1107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sz="2400" b="1">
                <a:latin typeface="Comic Sans MS" pitchFamily="66" charset="0"/>
              </a:rPr>
              <a:t>I</a:t>
            </a:r>
          </a:p>
        </p:txBody>
      </p:sp>
      <p:sp>
        <p:nvSpPr>
          <p:cNvPr id="37903" name="Line 15"/>
          <p:cNvSpPr>
            <a:spLocks noChangeShapeType="1"/>
          </p:cNvSpPr>
          <p:nvPr/>
        </p:nvSpPr>
        <p:spPr bwMode="auto">
          <a:xfrm>
            <a:off x="2286000" y="18288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Comic Sans MS" pitchFamily="66" charset="0"/>
            </a:endParaRPr>
          </a:p>
        </p:txBody>
      </p:sp>
      <p:sp>
        <p:nvSpPr>
          <p:cNvPr id="37904" name="Text Box 16"/>
          <p:cNvSpPr txBox="1">
            <a:spLocks noChangeArrowheads="1"/>
          </p:cNvSpPr>
          <p:nvPr/>
        </p:nvSpPr>
        <p:spPr bwMode="auto">
          <a:xfrm>
            <a:off x="212725" y="117475"/>
            <a:ext cx="2262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ru-RU" sz="2400" b="1">
                <a:latin typeface="Comic Sans MS" pitchFamily="66" charset="0"/>
              </a:rPr>
              <a:t>ЦИКЛ «ДЛЯ»</a:t>
            </a:r>
          </a:p>
        </p:txBody>
      </p:sp>
    </p:spTree>
    <p:extLst>
      <p:ext uri="{BB962C8B-B14F-4D97-AF65-F5344CB8AC3E}">
        <p14:creationId xmlns="" xmlns:p14="http://schemas.microsoft.com/office/powerpoint/2010/main" val="7664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/>
          <p:cNvSpPr>
            <a:spLocks noChangeArrowheads="1"/>
          </p:cNvSpPr>
          <p:nvPr/>
        </p:nvSpPr>
        <p:spPr bwMode="auto">
          <a:xfrm>
            <a:off x="3429000" y="304800"/>
            <a:ext cx="2362200" cy="685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sz="2400" b="1">
                <a:latin typeface="Comic Sans MS" pitchFamily="66" charset="0"/>
              </a:rPr>
              <a:t>НАЧАЛО</a:t>
            </a:r>
          </a:p>
        </p:txBody>
      </p:sp>
      <p:sp>
        <p:nvSpPr>
          <p:cNvPr id="38915" name="AutoShape 3"/>
          <p:cNvSpPr>
            <a:spLocks noChangeArrowheads="1"/>
          </p:cNvSpPr>
          <p:nvPr/>
        </p:nvSpPr>
        <p:spPr bwMode="auto">
          <a:xfrm>
            <a:off x="5791200" y="5257800"/>
            <a:ext cx="2286000" cy="609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sz="2400" b="1">
                <a:latin typeface="Comic Sans MS" pitchFamily="66" charset="0"/>
              </a:rPr>
              <a:t>КОНЕЦ</a:t>
            </a:r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4648200" y="990600"/>
            <a:ext cx="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Comic Sans MS" pitchFamily="66" charset="0"/>
            </a:endParaRPr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>
            <a:off x="4572000" y="2971800"/>
            <a:ext cx="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Comic Sans MS" pitchFamily="66" charset="0"/>
            </a:endParaRPr>
          </a:p>
        </p:txBody>
      </p:sp>
      <p:sp>
        <p:nvSpPr>
          <p:cNvPr id="38918" name="AutoShape 6"/>
          <p:cNvSpPr>
            <a:spLocks noChangeArrowheads="1"/>
          </p:cNvSpPr>
          <p:nvPr/>
        </p:nvSpPr>
        <p:spPr bwMode="auto">
          <a:xfrm>
            <a:off x="3429000" y="1371600"/>
            <a:ext cx="2362200" cy="533400"/>
          </a:xfrm>
          <a:prstGeom prst="parallelogram">
            <a:avLst>
              <a:gd name="adj" fmla="val 1107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sz="2400" b="1">
                <a:latin typeface="Comic Sans MS" pitchFamily="66" charset="0"/>
              </a:rPr>
              <a:t>I</a:t>
            </a:r>
          </a:p>
        </p:txBody>
      </p:sp>
      <p:sp>
        <p:nvSpPr>
          <p:cNvPr id="38919" name="AutoShape 7"/>
          <p:cNvSpPr>
            <a:spLocks noChangeArrowheads="1"/>
          </p:cNvSpPr>
          <p:nvPr/>
        </p:nvSpPr>
        <p:spPr bwMode="auto">
          <a:xfrm>
            <a:off x="3657600" y="3352800"/>
            <a:ext cx="1752600" cy="990600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sz="2400" b="1">
                <a:latin typeface="Comic Sans MS" pitchFamily="66" charset="0"/>
              </a:rPr>
              <a:t>I</a:t>
            </a:r>
            <a:r>
              <a:rPr lang="en-US" sz="2400" b="1">
                <a:latin typeface="Comic Sans MS" pitchFamily="66" charset="0"/>
              </a:rPr>
              <a:t>&gt;</a:t>
            </a:r>
            <a:r>
              <a:rPr lang="ru-RU" sz="2400" b="1">
                <a:latin typeface="Comic Sans MS" pitchFamily="66" charset="0"/>
              </a:rPr>
              <a:t>10</a:t>
            </a:r>
          </a:p>
        </p:txBody>
      </p:sp>
      <p:sp>
        <p:nvSpPr>
          <p:cNvPr id="38920" name="Line 8"/>
          <p:cNvSpPr>
            <a:spLocks noChangeShapeType="1"/>
          </p:cNvSpPr>
          <p:nvPr/>
        </p:nvSpPr>
        <p:spPr bwMode="auto">
          <a:xfrm flipH="1">
            <a:off x="2209800" y="3886200"/>
            <a:ext cx="1447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Comic Sans MS" pitchFamily="66" charset="0"/>
            </a:endParaRPr>
          </a:p>
        </p:txBody>
      </p:sp>
      <p:sp>
        <p:nvSpPr>
          <p:cNvPr id="38921" name="Line 9"/>
          <p:cNvSpPr>
            <a:spLocks noChangeShapeType="1"/>
          </p:cNvSpPr>
          <p:nvPr/>
        </p:nvSpPr>
        <p:spPr bwMode="auto">
          <a:xfrm>
            <a:off x="4572000" y="1905000"/>
            <a:ext cx="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Comic Sans MS" pitchFamily="66" charset="0"/>
            </a:endParaRPr>
          </a:p>
        </p:txBody>
      </p:sp>
      <p:sp>
        <p:nvSpPr>
          <p:cNvPr id="38922" name="AutoShape 10"/>
          <p:cNvSpPr>
            <a:spLocks noChangeArrowheads="1"/>
          </p:cNvSpPr>
          <p:nvPr/>
        </p:nvSpPr>
        <p:spPr bwMode="auto">
          <a:xfrm>
            <a:off x="3505200" y="2286000"/>
            <a:ext cx="2209800" cy="6096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sz="2400" b="1">
                <a:latin typeface="Comic Sans MS" pitchFamily="66" charset="0"/>
              </a:rPr>
              <a:t>I:=I+2</a:t>
            </a:r>
          </a:p>
        </p:txBody>
      </p:sp>
      <p:sp>
        <p:nvSpPr>
          <p:cNvPr id="38923" name="Text Box 11"/>
          <p:cNvSpPr txBox="1">
            <a:spLocks noChangeArrowheads="1"/>
          </p:cNvSpPr>
          <p:nvPr/>
        </p:nvSpPr>
        <p:spPr bwMode="auto">
          <a:xfrm>
            <a:off x="5562600" y="3200400"/>
            <a:ext cx="59182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ru-RU" sz="2400" b="1">
                <a:latin typeface="Comic Sans MS" pitchFamily="66" charset="0"/>
              </a:rPr>
              <a:t>Да</a:t>
            </a:r>
            <a:endParaRPr lang="ru-RU" sz="2400">
              <a:latin typeface="Comic Sans MS" pitchFamily="66" charset="0"/>
            </a:endParaRPr>
          </a:p>
        </p:txBody>
      </p:sp>
      <p:sp>
        <p:nvSpPr>
          <p:cNvPr id="38924" name="Text Box 12"/>
          <p:cNvSpPr txBox="1">
            <a:spLocks noChangeArrowheads="1"/>
          </p:cNvSpPr>
          <p:nvPr/>
        </p:nvSpPr>
        <p:spPr bwMode="auto">
          <a:xfrm>
            <a:off x="2590800" y="3200400"/>
            <a:ext cx="73609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ru-RU" sz="2400" b="1">
                <a:latin typeface="Comic Sans MS" pitchFamily="66" charset="0"/>
              </a:rPr>
              <a:t>Нет</a:t>
            </a:r>
          </a:p>
        </p:txBody>
      </p:sp>
      <p:sp>
        <p:nvSpPr>
          <p:cNvPr id="38925" name="Line 13"/>
          <p:cNvSpPr>
            <a:spLocks noChangeShapeType="1"/>
          </p:cNvSpPr>
          <p:nvPr/>
        </p:nvSpPr>
        <p:spPr bwMode="auto">
          <a:xfrm flipV="1">
            <a:off x="2286000" y="1143000"/>
            <a:ext cx="0" cy="2667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Comic Sans MS" pitchFamily="66" charset="0"/>
            </a:endParaRPr>
          </a:p>
        </p:txBody>
      </p:sp>
      <p:sp>
        <p:nvSpPr>
          <p:cNvPr id="38926" name="Line 14"/>
          <p:cNvSpPr>
            <a:spLocks noChangeShapeType="1"/>
          </p:cNvSpPr>
          <p:nvPr/>
        </p:nvSpPr>
        <p:spPr bwMode="auto">
          <a:xfrm>
            <a:off x="2286000" y="1143000"/>
            <a:ext cx="2362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Comic Sans MS" pitchFamily="66" charset="0"/>
            </a:endParaRPr>
          </a:p>
        </p:txBody>
      </p:sp>
      <p:sp>
        <p:nvSpPr>
          <p:cNvPr id="38927" name="Line 15"/>
          <p:cNvSpPr>
            <a:spLocks noChangeShapeType="1"/>
          </p:cNvSpPr>
          <p:nvPr/>
        </p:nvSpPr>
        <p:spPr bwMode="auto">
          <a:xfrm flipH="1">
            <a:off x="5410200" y="3810000"/>
            <a:ext cx="1447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Comic Sans MS" pitchFamily="66" charset="0"/>
            </a:endParaRPr>
          </a:p>
        </p:txBody>
      </p:sp>
      <p:sp>
        <p:nvSpPr>
          <p:cNvPr id="38928" name="Text Box 16"/>
          <p:cNvSpPr txBox="1">
            <a:spLocks noChangeArrowheads="1"/>
          </p:cNvSpPr>
          <p:nvPr/>
        </p:nvSpPr>
        <p:spPr bwMode="auto">
          <a:xfrm>
            <a:off x="212725" y="193675"/>
            <a:ext cx="208582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ru-RU" sz="2400" b="1" dirty="0">
                <a:latin typeface="Comic Sans MS" pitchFamily="66" charset="0"/>
              </a:rPr>
              <a:t>ЦИКЛ «ДО»</a:t>
            </a:r>
          </a:p>
        </p:txBody>
      </p:sp>
      <p:sp>
        <p:nvSpPr>
          <p:cNvPr id="38929" name="Line 17"/>
          <p:cNvSpPr>
            <a:spLocks noChangeShapeType="1"/>
          </p:cNvSpPr>
          <p:nvPr/>
        </p:nvSpPr>
        <p:spPr bwMode="auto">
          <a:xfrm>
            <a:off x="6858000" y="3810000"/>
            <a:ext cx="0" cy="1447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9734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603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Циклический алгоритм</a:t>
            </a:r>
          </a:p>
        </p:txBody>
      </p:sp>
      <p:sp>
        <p:nvSpPr>
          <p:cNvPr id="22531" name="Oval 4"/>
          <p:cNvSpPr>
            <a:spLocks noChangeArrowheads="1"/>
          </p:cNvSpPr>
          <p:nvPr/>
        </p:nvSpPr>
        <p:spPr bwMode="auto">
          <a:xfrm>
            <a:off x="3059113" y="1412875"/>
            <a:ext cx="2449512" cy="720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Comic Sans MS" pitchFamily="66" charset="0"/>
            </a:endParaRPr>
          </a:p>
        </p:txBody>
      </p:sp>
      <p:sp>
        <p:nvSpPr>
          <p:cNvPr id="22532" name="Rectangle 5"/>
          <p:cNvSpPr>
            <a:spLocks noChangeArrowheads="1"/>
          </p:cNvSpPr>
          <p:nvPr/>
        </p:nvSpPr>
        <p:spPr bwMode="auto">
          <a:xfrm>
            <a:off x="3132138" y="2349500"/>
            <a:ext cx="2376487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Comic Sans MS" pitchFamily="66" charset="0"/>
            </a:endParaRPr>
          </a:p>
        </p:txBody>
      </p:sp>
      <p:sp>
        <p:nvSpPr>
          <p:cNvPr id="22533" name="AutoShape 6"/>
          <p:cNvSpPr>
            <a:spLocks noChangeArrowheads="1"/>
          </p:cNvSpPr>
          <p:nvPr/>
        </p:nvSpPr>
        <p:spPr bwMode="auto">
          <a:xfrm>
            <a:off x="2987675" y="3213100"/>
            <a:ext cx="2736850" cy="1511300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Comic Sans MS" pitchFamily="66" charset="0"/>
            </a:endParaRPr>
          </a:p>
        </p:txBody>
      </p:sp>
      <p:sp>
        <p:nvSpPr>
          <p:cNvPr id="22534" name="Line 7"/>
          <p:cNvSpPr>
            <a:spLocks noChangeShapeType="1"/>
          </p:cNvSpPr>
          <p:nvPr/>
        </p:nvSpPr>
        <p:spPr bwMode="auto">
          <a:xfrm>
            <a:off x="4284663" y="21336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>
              <a:latin typeface="Comic Sans MS" pitchFamily="66" charset="0"/>
            </a:endParaRPr>
          </a:p>
        </p:txBody>
      </p:sp>
      <p:sp>
        <p:nvSpPr>
          <p:cNvPr id="22535" name="Line 8"/>
          <p:cNvSpPr>
            <a:spLocks noChangeShapeType="1"/>
          </p:cNvSpPr>
          <p:nvPr/>
        </p:nvSpPr>
        <p:spPr bwMode="auto">
          <a:xfrm>
            <a:off x="4356100" y="292417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>
              <a:latin typeface="Comic Sans MS" pitchFamily="66" charset="0"/>
            </a:endParaRP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5724525" y="4005263"/>
            <a:ext cx="503238" cy="360362"/>
            <a:chOff x="3606" y="2523"/>
            <a:chExt cx="317" cy="227"/>
          </a:xfrm>
        </p:grpSpPr>
        <p:sp>
          <p:nvSpPr>
            <p:cNvPr id="22561" name="Line 9"/>
            <p:cNvSpPr>
              <a:spLocks noChangeShapeType="1"/>
            </p:cNvSpPr>
            <p:nvPr/>
          </p:nvSpPr>
          <p:spPr bwMode="auto">
            <a:xfrm>
              <a:off x="3606" y="2523"/>
              <a:ext cx="3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>
                <a:latin typeface="Comic Sans MS" pitchFamily="66" charset="0"/>
              </a:endParaRPr>
            </a:p>
          </p:txBody>
        </p:sp>
        <p:sp>
          <p:nvSpPr>
            <p:cNvPr id="22562" name="Line 10"/>
            <p:cNvSpPr>
              <a:spLocks noChangeShapeType="1"/>
            </p:cNvSpPr>
            <p:nvPr/>
          </p:nvSpPr>
          <p:spPr bwMode="auto">
            <a:xfrm>
              <a:off x="3923" y="2523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>
                <a:latin typeface="Comic Sans MS" pitchFamily="66" charset="0"/>
              </a:endParaRPr>
            </a:p>
          </p:txBody>
        </p:sp>
      </p:grpSp>
      <p:sp>
        <p:nvSpPr>
          <p:cNvPr id="22537" name="Rectangle 12"/>
          <p:cNvSpPr>
            <a:spLocks noChangeArrowheads="1"/>
          </p:cNvSpPr>
          <p:nvPr/>
        </p:nvSpPr>
        <p:spPr bwMode="auto">
          <a:xfrm>
            <a:off x="5219700" y="4365625"/>
            <a:ext cx="3024188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Comic Sans MS" pitchFamily="66" charset="0"/>
            </a:endParaRPr>
          </a:p>
        </p:txBody>
      </p:sp>
      <p:sp>
        <p:nvSpPr>
          <p:cNvPr id="22538" name="Rectangle 13"/>
          <p:cNvSpPr>
            <a:spLocks noChangeArrowheads="1"/>
          </p:cNvSpPr>
          <p:nvPr/>
        </p:nvSpPr>
        <p:spPr bwMode="auto">
          <a:xfrm>
            <a:off x="5219700" y="5300663"/>
            <a:ext cx="3024188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Comic Sans MS" pitchFamily="66" charset="0"/>
            </a:endParaRPr>
          </a:p>
        </p:txBody>
      </p:sp>
      <p:sp>
        <p:nvSpPr>
          <p:cNvPr id="22539" name="Line 14"/>
          <p:cNvSpPr>
            <a:spLocks noChangeShapeType="1"/>
          </p:cNvSpPr>
          <p:nvPr/>
        </p:nvSpPr>
        <p:spPr bwMode="auto">
          <a:xfrm>
            <a:off x="6227763" y="5013325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>
              <a:latin typeface="Comic Sans MS" pitchFamily="66" charset="0"/>
            </a:endParaRPr>
          </a:p>
        </p:txBody>
      </p:sp>
      <p:sp>
        <p:nvSpPr>
          <p:cNvPr id="22540" name="Line 15"/>
          <p:cNvSpPr>
            <a:spLocks noChangeShapeType="1"/>
          </p:cNvSpPr>
          <p:nvPr/>
        </p:nvSpPr>
        <p:spPr bwMode="auto">
          <a:xfrm>
            <a:off x="8243888" y="566102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>
              <a:latin typeface="Comic Sans MS" pitchFamily="66" charset="0"/>
            </a:endParaRPr>
          </a:p>
        </p:txBody>
      </p:sp>
      <p:sp>
        <p:nvSpPr>
          <p:cNvPr id="22541" name="Line 16"/>
          <p:cNvSpPr>
            <a:spLocks noChangeShapeType="1"/>
          </p:cNvSpPr>
          <p:nvPr/>
        </p:nvSpPr>
        <p:spPr bwMode="auto">
          <a:xfrm flipV="1">
            <a:off x="8675688" y="3068638"/>
            <a:ext cx="0" cy="2592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>
              <a:latin typeface="Comic Sans MS" pitchFamily="66" charset="0"/>
            </a:endParaRPr>
          </a:p>
        </p:txBody>
      </p:sp>
      <p:sp>
        <p:nvSpPr>
          <p:cNvPr id="22542" name="Line 17"/>
          <p:cNvSpPr>
            <a:spLocks noChangeShapeType="1"/>
          </p:cNvSpPr>
          <p:nvPr/>
        </p:nvSpPr>
        <p:spPr bwMode="auto">
          <a:xfrm>
            <a:off x="4356100" y="30686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>
              <a:latin typeface="Comic Sans MS" pitchFamily="66" charset="0"/>
            </a:endParaRPr>
          </a:p>
        </p:txBody>
      </p:sp>
      <p:sp>
        <p:nvSpPr>
          <p:cNvPr id="22543" name="Line 18"/>
          <p:cNvSpPr>
            <a:spLocks noChangeShapeType="1"/>
          </p:cNvSpPr>
          <p:nvPr/>
        </p:nvSpPr>
        <p:spPr bwMode="auto">
          <a:xfrm flipH="1">
            <a:off x="4356100" y="3068638"/>
            <a:ext cx="4319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>
              <a:latin typeface="Comic Sans MS" pitchFamily="66" charset="0"/>
            </a:endParaRPr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 flipH="1">
            <a:off x="2484438" y="4005263"/>
            <a:ext cx="503237" cy="360362"/>
            <a:chOff x="3606" y="2523"/>
            <a:chExt cx="317" cy="227"/>
          </a:xfrm>
        </p:grpSpPr>
        <p:sp>
          <p:nvSpPr>
            <p:cNvPr id="22559" name="Line 21"/>
            <p:cNvSpPr>
              <a:spLocks noChangeShapeType="1"/>
            </p:cNvSpPr>
            <p:nvPr/>
          </p:nvSpPr>
          <p:spPr bwMode="auto">
            <a:xfrm>
              <a:off x="3606" y="2523"/>
              <a:ext cx="3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>
                <a:latin typeface="Comic Sans MS" pitchFamily="66" charset="0"/>
              </a:endParaRPr>
            </a:p>
          </p:txBody>
        </p:sp>
        <p:sp>
          <p:nvSpPr>
            <p:cNvPr id="22560" name="Line 22"/>
            <p:cNvSpPr>
              <a:spLocks noChangeShapeType="1"/>
            </p:cNvSpPr>
            <p:nvPr/>
          </p:nvSpPr>
          <p:spPr bwMode="auto">
            <a:xfrm>
              <a:off x="3923" y="2523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>
                <a:latin typeface="Comic Sans MS" pitchFamily="66" charset="0"/>
              </a:endParaRPr>
            </a:p>
          </p:txBody>
        </p:sp>
      </p:grpSp>
      <p:sp>
        <p:nvSpPr>
          <p:cNvPr id="22545" name="Rectangle 23"/>
          <p:cNvSpPr>
            <a:spLocks noChangeArrowheads="1"/>
          </p:cNvSpPr>
          <p:nvPr/>
        </p:nvSpPr>
        <p:spPr bwMode="auto">
          <a:xfrm>
            <a:off x="468313" y="4365625"/>
            <a:ext cx="3024187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Comic Sans MS" pitchFamily="66" charset="0"/>
            </a:endParaRPr>
          </a:p>
        </p:txBody>
      </p:sp>
      <p:sp>
        <p:nvSpPr>
          <p:cNvPr id="22546" name="Line 24"/>
          <p:cNvSpPr>
            <a:spLocks noChangeShapeType="1"/>
          </p:cNvSpPr>
          <p:nvPr/>
        </p:nvSpPr>
        <p:spPr bwMode="auto">
          <a:xfrm>
            <a:off x="2484438" y="501332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>
              <a:latin typeface="Comic Sans MS" pitchFamily="66" charset="0"/>
            </a:endParaRPr>
          </a:p>
        </p:txBody>
      </p:sp>
      <p:sp>
        <p:nvSpPr>
          <p:cNvPr id="22547" name="Oval 25"/>
          <p:cNvSpPr>
            <a:spLocks noChangeArrowheads="1"/>
          </p:cNvSpPr>
          <p:nvPr/>
        </p:nvSpPr>
        <p:spPr bwMode="auto">
          <a:xfrm>
            <a:off x="1116013" y="5373688"/>
            <a:ext cx="2449512" cy="720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Comic Sans MS" pitchFamily="66" charset="0"/>
            </a:endParaRPr>
          </a:p>
        </p:txBody>
      </p:sp>
      <p:sp>
        <p:nvSpPr>
          <p:cNvPr id="22548" name="Line 26"/>
          <p:cNvSpPr>
            <a:spLocks noChangeShapeType="1"/>
          </p:cNvSpPr>
          <p:nvPr/>
        </p:nvSpPr>
        <p:spPr bwMode="auto">
          <a:xfrm>
            <a:off x="541338" y="89741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>
              <a:latin typeface="Comic Sans MS" pitchFamily="66" charset="0"/>
            </a:endParaRPr>
          </a:p>
        </p:txBody>
      </p:sp>
      <p:sp>
        <p:nvSpPr>
          <p:cNvPr id="22549" name="Text Box 27"/>
          <p:cNvSpPr txBox="1">
            <a:spLocks noChangeArrowheads="1"/>
          </p:cNvSpPr>
          <p:nvPr/>
        </p:nvSpPr>
        <p:spPr bwMode="auto">
          <a:xfrm>
            <a:off x="3419475" y="1557338"/>
            <a:ext cx="16557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>
                <a:latin typeface="Comic Sans MS" pitchFamily="66" charset="0"/>
              </a:rPr>
              <a:t>     </a:t>
            </a:r>
            <a:r>
              <a:rPr lang="ru-RU" sz="2000" b="1">
                <a:latin typeface="Comic Sans MS" pitchFamily="66" charset="0"/>
              </a:rPr>
              <a:t>начало</a:t>
            </a:r>
          </a:p>
        </p:txBody>
      </p:sp>
      <p:sp>
        <p:nvSpPr>
          <p:cNvPr id="22550" name="Text Box 28"/>
          <p:cNvSpPr txBox="1">
            <a:spLocks noChangeArrowheads="1"/>
          </p:cNvSpPr>
          <p:nvPr/>
        </p:nvSpPr>
        <p:spPr bwMode="auto">
          <a:xfrm>
            <a:off x="3348038" y="2349500"/>
            <a:ext cx="20875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>
                <a:latin typeface="Comic Sans MS" pitchFamily="66" charset="0"/>
              </a:rPr>
              <a:t>       Встать</a:t>
            </a:r>
          </a:p>
        </p:txBody>
      </p:sp>
      <p:sp>
        <p:nvSpPr>
          <p:cNvPr id="22551" name="Text Box 29"/>
          <p:cNvSpPr txBox="1">
            <a:spLocks noChangeArrowheads="1"/>
          </p:cNvSpPr>
          <p:nvPr/>
        </p:nvSpPr>
        <p:spPr bwMode="auto">
          <a:xfrm>
            <a:off x="3348038" y="3429000"/>
            <a:ext cx="1944687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000" b="1">
                <a:latin typeface="Comic Sans MS" pitchFamily="66" charset="0"/>
              </a:rPr>
              <a:t>Сделал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sz="2000" b="1">
                <a:latin typeface="Comic Sans MS" pitchFamily="66" charset="0"/>
              </a:rPr>
              <a:t>упр-е 5 раз?</a:t>
            </a:r>
          </a:p>
        </p:txBody>
      </p:sp>
      <p:sp>
        <p:nvSpPr>
          <p:cNvPr id="22552" name="Text Box 30"/>
          <p:cNvSpPr txBox="1">
            <a:spLocks noChangeArrowheads="1"/>
          </p:cNvSpPr>
          <p:nvPr/>
        </p:nvSpPr>
        <p:spPr bwMode="auto">
          <a:xfrm>
            <a:off x="5364163" y="4365625"/>
            <a:ext cx="2808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000" b="1">
                <a:latin typeface="Comic Sans MS" pitchFamily="66" charset="0"/>
              </a:rPr>
              <a:t>Наклониться влево</a:t>
            </a:r>
          </a:p>
        </p:txBody>
      </p:sp>
      <p:sp>
        <p:nvSpPr>
          <p:cNvPr id="22553" name="Text Box 31"/>
          <p:cNvSpPr txBox="1">
            <a:spLocks noChangeArrowheads="1"/>
          </p:cNvSpPr>
          <p:nvPr/>
        </p:nvSpPr>
        <p:spPr bwMode="auto">
          <a:xfrm>
            <a:off x="5292725" y="5300663"/>
            <a:ext cx="29511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>
                <a:latin typeface="Comic Sans MS" pitchFamily="66" charset="0"/>
              </a:rPr>
              <a:t>Наклониться вправо</a:t>
            </a:r>
          </a:p>
        </p:txBody>
      </p:sp>
      <p:sp>
        <p:nvSpPr>
          <p:cNvPr id="22554" name="Text Box 32"/>
          <p:cNvSpPr txBox="1">
            <a:spLocks noChangeArrowheads="1"/>
          </p:cNvSpPr>
          <p:nvPr/>
        </p:nvSpPr>
        <p:spPr bwMode="auto">
          <a:xfrm>
            <a:off x="539750" y="4437063"/>
            <a:ext cx="287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000" b="1">
                <a:latin typeface="Comic Sans MS" pitchFamily="66" charset="0"/>
              </a:rPr>
              <a:t>Сесть</a:t>
            </a:r>
          </a:p>
        </p:txBody>
      </p:sp>
      <p:sp>
        <p:nvSpPr>
          <p:cNvPr id="22555" name="Text Box 33"/>
          <p:cNvSpPr txBox="1">
            <a:spLocks noChangeArrowheads="1"/>
          </p:cNvSpPr>
          <p:nvPr/>
        </p:nvSpPr>
        <p:spPr bwMode="auto">
          <a:xfrm>
            <a:off x="1476375" y="5516563"/>
            <a:ext cx="172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000" b="1">
                <a:latin typeface="Comic Sans MS" pitchFamily="66" charset="0"/>
              </a:rPr>
              <a:t>конец</a:t>
            </a:r>
          </a:p>
        </p:txBody>
      </p:sp>
      <p:sp>
        <p:nvSpPr>
          <p:cNvPr id="22557" name="Text Box 35"/>
          <p:cNvSpPr txBox="1">
            <a:spLocks noChangeArrowheads="1"/>
          </p:cNvSpPr>
          <p:nvPr/>
        </p:nvSpPr>
        <p:spPr bwMode="auto">
          <a:xfrm>
            <a:off x="5724525" y="3644900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b="1">
                <a:latin typeface="Comic Sans MS" pitchFamily="66" charset="0"/>
              </a:rPr>
              <a:t>нет</a:t>
            </a:r>
          </a:p>
        </p:txBody>
      </p:sp>
      <p:sp>
        <p:nvSpPr>
          <p:cNvPr id="22558" name="Text Box 36"/>
          <p:cNvSpPr txBox="1">
            <a:spLocks noChangeArrowheads="1"/>
          </p:cNvSpPr>
          <p:nvPr/>
        </p:nvSpPr>
        <p:spPr bwMode="auto">
          <a:xfrm>
            <a:off x="2484438" y="3644900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b="1">
                <a:latin typeface="Comic Sans MS" pitchFamily="66" charset="0"/>
              </a:rPr>
              <a:t>да</a:t>
            </a:r>
          </a:p>
        </p:txBody>
      </p:sp>
    </p:spTree>
    <p:extLst>
      <p:ext uri="{BB962C8B-B14F-4D97-AF65-F5344CB8AC3E}">
        <p14:creationId xmlns="" xmlns:p14="http://schemas.microsoft.com/office/powerpoint/2010/main" val="340565641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16632"/>
            <a:ext cx="810441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Comic Sans MS" pitchFamily="66" charset="0"/>
              </a:rPr>
              <a:t>Рассмотрим </a:t>
            </a:r>
            <a:r>
              <a:rPr lang="ru-RU" sz="3200" dirty="0">
                <a:latin typeface="Comic Sans MS" pitchFamily="66" charset="0"/>
              </a:rPr>
              <a:t>алгоритм нахождения большего из двух заданных чисел А и В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686292"/>
            <a:ext cx="799288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ru-RU" sz="3200" dirty="0" smtClean="0">
                <a:latin typeface="Comic Sans MS" pitchFamily="66" charset="0"/>
              </a:rPr>
              <a:t>Из </a:t>
            </a:r>
            <a:r>
              <a:rPr lang="ru-RU" sz="3200" dirty="0">
                <a:latin typeface="Comic Sans MS" pitchFamily="66" charset="0"/>
              </a:rPr>
              <a:t>числа А вычесть число В. </a:t>
            </a:r>
            <a:endParaRPr lang="ru-RU" sz="3200" dirty="0" smtClean="0">
              <a:latin typeface="Comic Sans MS" pitchFamily="66" charset="0"/>
            </a:endParaRPr>
          </a:p>
          <a:p>
            <a:pPr marL="514350" indent="-514350">
              <a:buAutoNum type="arabicPeriod"/>
            </a:pPr>
            <a:r>
              <a:rPr lang="ru-RU" sz="3200" dirty="0" smtClean="0">
                <a:latin typeface="Comic Sans MS" pitchFamily="66" charset="0"/>
              </a:rPr>
              <a:t>Если </a:t>
            </a:r>
            <a:r>
              <a:rPr lang="ru-RU" sz="3200" dirty="0">
                <a:latin typeface="Comic Sans MS" pitchFamily="66" charset="0"/>
              </a:rPr>
              <a:t>получилось отрицательное значение, то сообщить, что число В больше. </a:t>
            </a:r>
            <a:endParaRPr lang="ru-RU" sz="3200" dirty="0" smtClean="0">
              <a:latin typeface="Comic Sans MS" pitchFamily="66" charset="0"/>
            </a:endParaRPr>
          </a:p>
          <a:p>
            <a:pPr marL="514350" indent="-514350">
              <a:buAutoNum type="arabicPeriod"/>
            </a:pPr>
            <a:r>
              <a:rPr lang="ru-RU" sz="3200" dirty="0" smtClean="0">
                <a:latin typeface="Comic Sans MS" pitchFamily="66" charset="0"/>
              </a:rPr>
              <a:t>Если </a:t>
            </a:r>
            <a:r>
              <a:rPr lang="ru-RU" sz="3200" dirty="0">
                <a:latin typeface="Comic Sans MS" pitchFamily="66" charset="0"/>
              </a:rPr>
              <a:t>получилось положительное значение, то сообщить, что число А больше.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17848" y="5243124"/>
            <a:ext cx="77545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Comic Sans MS" pitchFamily="66" charset="0"/>
              </a:rPr>
              <a:t>4. Если получился ноль, то сообщить, что числа равны. </a:t>
            </a:r>
          </a:p>
        </p:txBody>
      </p:sp>
    </p:spTree>
    <p:extLst>
      <p:ext uri="{BB962C8B-B14F-4D97-AF65-F5344CB8AC3E}">
        <p14:creationId xmlns="" xmlns:p14="http://schemas.microsoft.com/office/powerpoint/2010/main" val="2883211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813690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>
                <a:latin typeface="Comic Sans MS" pitchFamily="66" charset="0"/>
              </a:rPr>
              <a:t>Д/з </a:t>
            </a:r>
            <a:endParaRPr lang="ru-RU" sz="4000" dirty="0" smtClean="0">
              <a:latin typeface="Comic Sans MS" pitchFamily="66" charset="0"/>
            </a:endParaRPr>
          </a:p>
          <a:p>
            <a:r>
              <a:rPr lang="ru-RU" sz="4000" dirty="0" smtClean="0">
                <a:latin typeface="Comic Sans MS" pitchFamily="66" charset="0"/>
              </a:rPr>
              <a:t>Составить словесный алгоритм:</a:t>
            </a:r>
          </a:p>
          <a:p>
            <a:pPr marL="514350" indent="-514350">
              <a:buAutoNum type="arabicPeriod"/>
            </a:pPr>
            <a:r>
              <a:rPr lang="ru-RU" sz="4000" dirty="0" smtClean="0">
                <a:latin typeface="Comic Sans MS" pitchFamily="66" charset="0"/>
              </a:rPr>
              <a:t>Вычисления </a:t>
            </a:r>
            <a:r>
              <a:rPr lang="ru-RU" sz="4000" dirty="0" smtClean="0">
                <a:latin typeface="Comic Sans MS" pitchFamily="66" charset="0"/>
              </a:rPr>
              <a:t>площади треугольника.</a:t>
            </a:r>
          </a:p>
          <a:p>
            <a:pPr marL="514350" indent="-514350">
              <a:buAutoNum type="arabicPeriod"/>
            </a:pPr>
            <a:r>
              <a:rPr lang="ru-RU" sz="4000" dirty="0" smtClean="0">
                <a:latin typeface="Comic Sans MS" pitchFamily="66" charset="0"/>
              </a:rPr>
              <a:t>Нахождения меньшего из трех чисел.</a:t>
            </a:r>
            <a:endParaRPr lang="ru-RU" sz="4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7926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60648"/>
            <a:ext cx="7315200" cy="1154097"/>
          </a:xfrm>
        </p:spPr>
        <p:txBody>
          <a:bodyPr>
            <a:normAutofit/>
          </a:bodyPr>
          <a:lstStyle/>
          <a:p>
            <a:r>
              <a:rPr lang="ru-RU" sz="6000" dirty="0" smtClean="0">
                <a:latin typeface="Comic Sans MS" pitchFamily="66" charset="0"/>
              </a:rPr>
              <a:t>А Л Г О Р И Т М - </a:t>
            </a:r>
            <a:endParaRPr lang="ru-RU" sz="6000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643050"/>
            <a:ext cx="7572428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конечная последовательность </a:t>
            </a: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действий, </a:t>
            </a: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приводящая от исходных данных к требуемому</a:t>
            </a: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результату</a:t>
            </a:r>
            <a:endParaRPr lang="ru-RU" sz="4000" dirty="0" smtClean="0">
              <a:solidFill>
                <a:schemeClr val="accent5">
                  <a:lumMod val="50000"/>
                </a:schemeClr>
              </a:solidFill>
              <a:latin typeface="Comic Sans MS" pitchFamily="66" charset="0"/>
            </a:endParaRPr>
          </a:p>
          <a:p>
            <a:endParaRPr lang="ru-RU" dirty="0">
              <a:solidFill>
                <a:schemeClr val="accent5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5361" name="Picture 1" descr="fo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496" y="1714488"/>
            <a:ext cx="1107480" cy="13827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220786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0" descr="n11-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429000"/>
            <a:ext cx="2592388" cy="189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11" descr="шнев97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213100"/>
            <a:ext cx="3073400" cy="201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7315200" cy="1154097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Исполнитель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 - это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57158" y="1142984"/>
            <a:ext cx="8208963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человек, группа людей, животное или техническое устройство, способные выполнить действия</a:t>
            </a:r>
            <a:r>
              <a:rPr lang="ru-RU" sz="3200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, предписываемые алгоритмом</a:t>
            </a:r>
          </a:p>
        </p:txBody>
      </p:sp>
      <p:pic>
        <p:nvPicPr>
          <p:cNvPr id="5126" name="Picture 8" descr="j024034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4149725"/>
            <a:ext cx="2543175" cy="186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9" descr="j028029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4516438"/>
            <a:ext cx="2519362" cy="234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48184146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4624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Comic Sans MS" pitchFamily="66" charset="0"/>
              </a:rPr>
              <a:t>ИСПОЛНИТЕЛИ  АЛГОРИТМОВ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85720" y="1643050"/>
            <a:ext cx="4040188" cy="838200"/>
          </a:xfrm>
        </p:spPr>
        <p:txBody>
          <a:bodyPr/>
          <a:lstStyle/>
          <a:p>
            <a:r>
              <a:rPr lang="ru-RU" sz="3200" dirty="0" smtClean="0">
                <a:latin typeface="Comic Sans MS" pitchFamily="66" charset="0"/>
              </a:rPr>
              <a:t>НЕФОРМАЛЬНЫЕ:</a:t>
            </a:r>
            <a:endParaRPr lang="ru-RU" sz="3200" dirty="0">
              <a:latin typeface="Comic Sans MS" pitchFamily="66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285720" y="2714620"/>
            <a:ext cx="3071834" cy="3941763"/>
          </a:xfrm>
          <a:prstGeom prst="rect">
            <a:avLst/>
          </a:prstGeom>
        </p:spPr>
        <p:txBody>
          <a:bodyPr/>
          <a:lstStyle/>
          <a:p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Человек</a:t>
            </a:r>
          </a:p>
          <a:p>
            <a:endParaRPr lang="ru-RU" sz="2800" dirty="0" smtClean="0">
              <a:solidFill>
                <a:schemeClr val="accent5">
                  <a:lumMod val="50000"/>
                </a:schemeClr>
              </a:solidFill>
              <a:latin typeface="Comic Sans MS" pitchFamily="66" charset="0"/>
            </a:endParaRPr>
          </a:p>
          <a:p>
            <a:endParaRPr lang="ru-RU" sz="2800" dirty="0" smtClean="0">
              <a:solidFill>
                <a:schemeClr val="accent5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buNone/>
            </a:pPr>
            <a:endParaRPr lang="ru-RU" sz="2800" dirty="0" smtClean="0">
              <a:solidFill>
                <a:schemeClr val="accent5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животные</a:t>
            </a:r>
            <a:endParaRPr lang="ru-RU" sz="2800" dirty="0">
              <a:solidFill>
                <a:schemeClr val="accent5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786314" y="1643050"/>
            <a:ext cx="4041775" cy="838200"/>
          </a:xfrm>
        </p:spPr>
        <p:txBody>
          <a:bodyPr/>
          <a:lstStyle/>
          <a:p>
            <a:r>
              <a:rPr lang="ru-RU" sz="3600" dirty="0" smtClean="0">
                <a:latin typeface="Comic Sans MS" pitchFamily="66" charset="0"/>
              </a:rPr>
              <a:t>ФОРМАЛЬНЫЕ:</a:t>
            </a:r>
            <a:endParaRPr lang="ru-RU" sz="3600" dirty="0">
              <a:latin typeface="Comic Sans MS" pitchFamily="66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3571868" y="2714621"/>
            <a:ext cx="5256221" cy="3286148"/>
          </a:xfrm>
          <a:prstGeom prst="rect">
            <a:avLst/>
          </a:prstGeom>
        </p:spPr>
        <p:txBody>
          <a:bodyPr/>
          <a:lstStyle/>
          <a:p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Робот-манипулятор</a:t>
            </a:r>
          </a:p>
          <a:p>
            <a:endParaRPr lang="ru-RU" sz="2800" dirty="0" smtClean="0">
              <a:solidFill>
                <a:schemeClr val="accent5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Техническое устройство (бытовые приборы)</a:t>
            </a:r>
          </a:p>
          <a:p>
            <a:pPr>
              <a:buNone/>
            </a:pPr>
            <a:endParaRPr lang="ru-RU" sz="2800" dirty="0" smtClean="0">
              <a:solidFill>
                <a:schemeClr val="accent5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Компьютер </a:t>
            </a:r>
            <a:endParaRPr lang="ru-RU" sz="2800" dirty="0">
              <a:solidFill>
                <a:schemeClr val="accent5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2290" name="Picture 2" descr="C:\Program Files\Microsoft Office\MEDIA\CAGCAT10\j0240695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5905" y="3284984"/>
            <a:ext cx="1379960" cy="1104936"/>
          </a:xfrm>
          <a:prstGeom prst="rect">
            <a:avLst/>
          </a:prstGeom>
          <a:noFill/>
        </p:spPr>
      </p:pic>
      <p:pic>
        <p:nvPicPr>
          <p:cNvPr id="12291" name="Picture 3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54" y="4786322"/>
            <a:ext cx="1824228" cy="1121054"/>
          </a:xfrm>
          <a:prstGeom prst="rect">
            <a:avLst/>
          </a:prstGeom>
          <a:noFill/>
        </p:spPr>
      </p:pic>
      <p:pic>
        <p:nvPicPr>
          <p:cNvPr id="10" name="Рисунок 9" descr="C:\Users\Пользователь\Desktop\Картинки\Animated\AG00203_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5214950"/>
            <a:ext cx="2071702" cy="1231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C:\Program Files\Microsoft Office\MEDIA\CAGCAT10\j0234266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78278" y="3857628"/>
            <a:ext cx="1265722" cy="1233606"/>
          </a:xfrm>
          <a:prstGeom prst="rect">
            <a:avLst/>
          </a:prstGeom>
          <a:noFill/>
        </p:spPr>
      </p:pic>
      <p:pic>
        <p:nvPicPr>
          <p:cNvPr id="11268" name="Picture 4" descr="Картинка 19 из 610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215206" y="2428868"/>
            <a:ext cx="1701781" cy="13947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58371335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3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3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500"/>
                            </p:stCondLst>
                            <p:childTnLst>
                              <p:par>
                                <p:cTn id="7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3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3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 Box 2"/>
          <p:cNvSpPr txBox="1">
            <a:spLocks noChangeArrowheads="1"/>
          </p:cNvSpPr>
          <p:nvPr/>
        </p:nvSpPr>
        <p:spPr bwMode="auto">
          <a:xfrm>
            <a:off x="122063" y="476672"/>
            <a:ext cx="7521771" cy="4462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5400" i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Система команд исполнителя</a:t>
            </a:r>
            <a:r>
              <a:rPr lang="ru-RU" sz="5400" i="1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 (СКИ) –</a:t>
            </a:r>
            <a:r>
              <a:rPr lang="ru-RU" sz="4400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4400" b="1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совокупность команд, которые данный исполнитель </a:t>
            </a:r>
            <a:r>
              <a:rPr lang="ru-RU" sz="4400" b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может выполнить</a:t>
            </a:r>
            <a:r>
              <a:rPr lang="ru-RU" sz="4400" b="1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.</a:t>
            </a:r>
          </a:p>
        </p:txBody>
      </p:sp>
      <p:pic>
        <p:nvPicPr>
          <p:cNvPr id="96259" name="Picture 3" descr="BS00554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495800"/>
            <a:ext cx="2292350" cy="20002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9509262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88640"/>
            <a:ext cx="7315200" cy="1154097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Свойства алгоритмов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44824"/>
            <a:ext cx="7315200" cy="3539527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ru-RU" sz="4400" b="1" dirty="0" smtClean="0">
                <a:solidFill>
                  <a:srgbClr val="7030A0"/>
                </a:solidFill>
              </a:rPr>
              <a:t>Понятность </a:t>
            </a:r>
          </a:p>
          <a:p>
            <a:pPr eaLnBrk="1" hangingPunct="1"/>
            <a:r>
              <a:rPr lang="ru-RU" sz="4400" b="1" dirty="0" smtClean="0">
                <a:solidFill>
                  <a:srgbClr val="7030A0"/>
                </a:solidFill>
              </a:rPr>
              <a:t>Дискретность</a:t>
            </a:r>
          </a:p>
          <a:p>
            <a:pPr eaLnBrk="1" hangingPunct="1"/>
            <a:r>
              <a:rPr lang="ru-RU" sz="4400" b="1" dirty="0" smtClean="0">
                <a:solidFill>
                  <a:srgbClr val="7030A0"/>
                </a:solidFill>
              </a:rPr>
              <a:t>Массовость</a:t>
            </a:r>
          </a:p>
          <a:p>
            <a:pPr eaLnBrk="1" hangingPunct="1"/>
            <a:r>
              <a:rPr lang="ru-RU" sz="4400" b="1" dirty="0" smtClean="0">
                <a:solidFill>
                  <a:srgbClr val="7030A0"/>
                </a:solidFill>
              </a:rPr>
              <a:t>Результативность</a:t>
            </a:r>
          </a:p>
          <a:p>
            <a:pPr eaLnBrk="1" hangingPunct="1"/>
            <a:r>
              <a:rPr lang="ru-RU" sz="4400" b="1" dirty="0">
                <a:solidFill>
                  <a:srgbClr val="7030A0"/>
                </a:solidFill>
              </a:rPr>
              <a:t>К</a:t>
            </a:r>
            <a:r>
              <a:rPr lang="ru-RU" sz="4400" b="1" dirty="0" smtClean="0">
                <a:solidFill>
                  <a:srgbClr val="7030A0"/>
                </a:solidFill>
              </a:rPr>
              <a:t>онечность</a:t>
            </a:r>
          </a:p>
          <a:p>
            <a:pPr eaLnBrk="1" hangingPunct="1">
              <a:buFontTx/>
              <a:buNone/>
            </a:pPr>
            <a:endParaRPr lang="ru-RU" sz="4400" b="1" dirty="0" smtClean="0">
              <a:solidFill>
                <a:srgbClr val="7030A0"/>
              </a:solidFill>
            </a:endParaRPr>
          </a:p>
          <a:p>
            <a:pPr eaLnBrk="1" hangingPunct="1"/>
            <a:endParaRPr lang="ru-RU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676062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b="1" u="sng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Понятность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916113"/>
            <a:ext cx="8229600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4000" dirty="0" smtClean="0">
                <a:solidFill>
                  <a:srgbClr val="7030A0"/>
                </a:solidFill>
                <a:latin typeface="Comic Sans MS" pitchFamily="66" charset="0"/>
              </a:rPr>
              <a:t>Алгоритм составляется только</a:t>
            </a:r>
          </a:p>
          <a:p>
            <a:pPr eaLnBrk="1" hangingPunct="1">
              <a:buFontTx/>
              <a:buNone/>
            </a:pPr>
            <a:r>
              <a:rPr lang="ru-RU" sz="4000" dirty="0" smtClean="0">
                <a:solidFill>
                  <a:srgbClr val="7030A0"/>
                </a:solidFill>
                <a:latin typeface="Comic Sans MS" pitchFamily="66" charset="0"/>
              </a:rPr>
              <a:t> из команд, входящих в СКИ </a:t>
            </a:r>
          </a:p>
          <a:p>
            <a:pPr eaLnBrk="1" hangingPunct="1">
              <a:buFontTx/>
              <a:buNone/>
            </a:pPr>
            <a:r>
              <a:rPr lang="ru-RU" sz="4000" dirty="0" smtClean="0">
                <a:solidFill>
                  <a:srgbClr val="7030A0"/>
                </a:solidFill>
                <a:latin typeface="Comic Sans MS" pitchFamily="66" charset="0"/>
              </a:rPr>
              <a:t>исполнителя.</a:t>
            </a:r>
          </a:p>
          <a:p>
            <a:pPr eaLnBrk="1" hangingPunct="1"/>
            <a:endParaRPr lang="ru-RU" sz="4000" dirty="0" smtClean="0">
              <a:solidFill>
                <a:srgbClr val="7030A0"/>
              </a:solidFill>
              <a:latin typeface="Comic Sans MS" pitchFamily="66" charset="0"/>
            </a:endParaRPr>
          </a:p>
        </p:txBody>
      </p:sp>
      <p:pic>
        <p:nvPicPr>
          <p:cNvPr id="9220" name="Picture 4" descr="j0286670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4724400"/>
            <a:ext cx="1871663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79011418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1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1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b="1" u="sng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Дискретность</a:t>
            </a: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755650" y="1773238"/>
            <a:ext cx="77041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971550" y="1773238"/>
            <a:ext cx="7416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684213" y="1916113"/>
            <a:ext cx="7920037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4000" dirty="0">
                <a:solidFill>
                  <a:srgbClr val="7030A0"/>
                </a:solidFill>
                <a:latin typeface="Comic Sans MS" pitchFamily="66" charset="0"/>
              </a:rPr>
              <a:t>Алгоритм  разбит на  отдельные</a:t>
            </a:r>
          </a:p>
          <a:p>
            <a:pPr eaLnBrk="1" hangingPunct="1">
              <a:spcBef>
                <a:spcPct val="50000"/>
              </a:spcBef>
            </a:pPr>
            <a:r>
              <a:rPr lang="ru-RU" sz="4000" dirty="0">
                <a:solidFill>
                  <a:srgbClr val="7030A0"/>
                </a:solidFill>
                <a:latin typeface="Comic Sans MS" pitchFamily="66" charset="0"/>
              </a:rPr>
              <a:t> элементарные действия (шаги).</a:t>
            </a:r>
            <a:r>
              <a:rPr lang="ru-RU" dirty="0">
                <a:solidFill>
                  <a:srgbClr val="7030A0"/>
                </a:solidFill>
                <a:latin typeface="Comic Sans MS" pitchFamily="66" charset="0"/>
              </a:rPr>
              <a:t> </a:t>
            </a:r>
          </a:p>
        </p:txBody>
      </p:sp>
      <p:pic>
        <p:nvPicPr>
          <p:cNvPr id="10246" name="Picture 7" descr="j0286670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5013325"/>
            <a:ext cx="1944687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4662300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1000"/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1000"/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600</Words>
  <Application>Microsoft Office PowerPoint</Application>
  <PresentationFormat>Экран (4:3)</PresentationFormat>
  <Paragraphs>156</Paragraphs>
  <Slides>28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0" baseType="lpstr">
      <vt:lpstr>Тема Office</vt:lpstr>
      <vt:lpstr>Clip</vt:lpstr>
      <vt:lpstr>Понятие алгоритма. Свойства алгоритмов.</vt:lpstr>
      <vt:lpstr> Абдулла Мухаммед аль-Хорезми (783  -  850гг.) </vt:lpstr>
      <vt:lpstr>А Л Г О Р И Т М - </vt:lpstr>
      <vt:lpstr>Исполнитель - это</vt:lpstr>
      <vt:lpstr>ИСПОЛНИТЕЛИ  АЛГОРИТМОВ</vt:lpstr>
      <vt:lpstr>Слайд 6</vt:lpstr>
      <vt:lpstr>Свойства алгоритмов</vt:lpstr>
      <vt:lpstr>Понятность</vt:lpstr>
      <vt:lpstr>Дискретность</vt:lpstr>
      <vt:lpstr>Массовость</vt:lpstr>
      <vt:lpstr>Результативность (или конечность)</vt:lpstr>
      <vt:lpstr>Способы записи алгоритма</vt:lpstr>
      <vt:lpstr>Блок-схемы как один из способов записи алгоритмов</vt:lpstr>
      <vt:lpstr>Слайд 14</vt:lpstr>
      <vt:lpstr>Слайд 15</vt:lpstr>
      <vt:lpstr>Слайд 16</vt:lpstr>
      <vt:lpstr>Линейный алгоритм</vt:lpstr>
      <vt:lpstr>Разветвляющийся алгоритм-</vt:lpstr>
      <vt:lpstr> КОМАНДА ВЕТВЛЕНИЯ  ИМЕЕТ ПОЛНУЮ (1) ИЛИ СОКРАЩЕННУЮ ФОРМУ(2)</vt:lpstr>
      <vt:lpstr>Слайд 20</vt:lpstr>
      <vt:lpstr>Циклический алгоритм -</vt:lpstr>
      <vt:lpstr>ТРИ ТИПА КОМАНД ПОВТОРЕНИЯ: ЦИКЛ «ДЛЯ» ЦИКЛ «ПОКА» ЦИКЛ «ДО»</vt:lpstr>
      <vt:lpstr>Слайд 23</vt:lpstr>
      <vt:lpstr>Слайд 24</vt:lpstr>
      <vt:lpstr>Слайд 25</vt:lpstr>
      <vt:lpstr>Циклический алгоритм</vt:lpstr>
      <vt:lpstr>Слайд 27</vt:lpstr>
      <vt:lpstr>Слайд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Понятие алгоритма. Свойства алгоритмов.</dc:title>
  <dc:creator>александр</dc:creator>
  <cp:lastModifiedBy>александр</cp:lastModifiedBy>
  <cp:revision>3</cp:revision>
  <dcterms:created xsi:type="dcterms:W3CDTF">2012-04-18T21:12:00Z</dcterms:created>
  <dcterms:modified xsi:type="dcterms:W3CDTF">2012-04-18T21:27:07Z</dcterms:modified>
</cp:coreProperties>
</file>