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59" r:id="rId10"/>
    <p:sldId id="260" r:id="rId11"/>
    <p:sldId id="261" r:id="rId12"/>
    <p:sldId id="262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641F-B464-4CD2-8447-4A1C657D2E11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B31E4-586F-4F15-B5BD-05CCD09020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20E91-722D-4021-9815-9576B58EA79D}" type="slidenum">
              <a:rPr lang="ru-RU"/>
              <a:pPr/>
              <a:t>3</a:t>
            </a:fld>
            <a:endParaRPr lang="ru-RU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EDC270-44F2-48A2-BFC3-4EEE26396ADC}" type="slidenum">
              <a:rPr lang="ru-RU"/>
              <a:pPr/>
              <a:t>12</a:t>
            </a:fld>
            <a:endParaRPr lang="ru-RU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B001C-EFE7-4F9D-892B-2FBC9A982100}" type="slidenum">
              <a:rPr lang="ru-RU"/>
              <a:pPr/>
              <a:t>4</a:t>
            </a:fld>
            <a:endParaRPr lang="ru-RU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42882-2919-4A57-9F8B-A2F3B3212B08}" type="slidenum">
              <a:rPr lang="ru-RU"/>
              <a:pPr/>
              <a:t>5</a:t>
            </a:fld>
            <a:endParaRPr lang="ru-RU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7E589-ADA0-447E-B84C-1271C875F8DB}" type="slidenum">
              <a:rPr lang="ru-RU"/>
              <a:pPr/>
              <a:t>6</a:t>
            </a:fld>
            <a:endParaRPr lang="ru-RU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2137F-F429-4C9D-B082-D4D80B9C45E0}" type="slidenum">
              <a:rPr lang="ru-RU"/>
              <a:pPr/>
              <a:t>7</a:t>
            </a:fld>
            <a:endParaRPr lang="ru-RU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F2155-44B2-4CE7-AA41-4E7EBDCAE8B2}" type="slidenum">
              <a:rPr lang="ru-RU"/>
              <a:pPr/>
              <a:t>8</a:t>
            </a:fld>
            <a:endParaRPr lang="ru-RU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E198E-D33B-43EE-B9DB-D6C855A2F692}" type="slidenum">
              <a:rPr lang="ru-RU"/>
              <a:pPr/>
              <a:t>9</a:t>
            </a:fld>
            <a:endParaRPr lang="ru-RU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4BFED-54B5-475A-9B8D-9CF4B1AB28B8}" type="slidenum">
              <a:rPr lang="ru-RU"/>
              <a:pPr/>
              <a:t>10</a:t>
            </a:fld>
            <a:endParaRPr lang="ru-RU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ECE4E-D075-4167-8140-6A159FF4FF40}" type="slidenum">
              <a:rPr lang="ru-RU"/>
              <a:pPr/>
              <a:t>11</a:t>
            </a:fld>
            <a:endParaRPr lang="ru-RU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52A89-65E9-4AC6-92FA-14EFE808D28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9A9C6-6569-4DA0-B0F6-003794ACF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0E43C-68FC-440D-B08C-FE42285F6D34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51EF-057E-4AE2-BE1F-238FA76820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772400" cy="264320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Алгоритмы работы с величинами</a:t>
            </a:r>
            <a:endParaRPr lang="ru-RU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200" dirty="0" smtClean="0">
                <a:latin typeface="Comic Sans MS" pitchFamily="66" charset="0"/>
              </a:rPr>
              <a:t>Задача №1.</a:t>
            </a:r>
          </a:p>
        </p:txBody>
      </p:sp>
      <p:graphicFrame>
        <p:nvGraphicFramePr>
          <p:cNvPr id="20510" name="Group 30"/>
          <p:cNvGraphicFramePr>
            <a:graphicFrameLocks noGrp="1"/>
          </p:cNvGraphicFramePr>
          <p:nvPr>
            <p:ph sz="half" idx="2"/>
          </p:nvPr>
        </p:nvGraphicFramePr>
        <p:xfrm>
          <a:off x="1692275" y="1700213"/>
          <a:ext cx="5194300" cy="3460752"/>
        </p:xfrm>
        <a:graphic>
          <a:graphicData uri="http://schemas.openxmlformats.org/drawingml/2006/table">
            <a:tbl>
              <a:tblPr/>
              <a:tblGrid>
                <a:gridCol w="1155700"/>
                <a:gridCol w="2019300"/>
                <a:gridCol w="201930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Шаг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Команда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S:=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S:=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2*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S:=0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1" name="Text Box 21"/>
          <p:cNvSpPr txBox="1">
            <a:spLocks noChangeArrowheads="1"/>
          </p:cNvSpPr>
          <p:nvPr/>
        </p:nvSpPr>
        <p:spPr bwMode="auto">
          <a:xfrm>
            <a:off x="468313" y="16287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omic Sans MS" pitchFamily="66" charset="0"/>
              </a:rPr>
              <a:t>б)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4859338" y="2565400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>
                <a:latin typeface="Comic Sans MS" pitchFamily="66" charset="0"/>
              </a:rPr>
              <a:t>6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4859338" y="3429000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>
                <a:latin typeface="Comic Sans MS" pitchFamily="66" charset="0"/>
              </a:rPr>
              <a:t>-31.2</a:t>
            </a:r>
            <a:endParaRPr lang="ru-RU" sz="2600">
              <a:latin typeface="Comic Sans MS" pitchFamily="66" charset="0"/>
            </a:endParaRP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4859338" y="4292600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>
                <a:latin typeface="Comic Sans MS" pitchFamily="66" charset="0"/>
              </a:rPr>
              <a:t>0</a:t>
            </a:r>
            <a:endParaRPr lang="ru-RU" sz="2600">
              <a:latin typeface="Comic Sans MS" pitchFamily="66" charset="0"/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611188" y="5949950"/>
            <a:ext cx="55451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>
                <a:latin typeface="Comic Sans MS" pitchFamily="66" charset="0"/>
              </a:rPr>
              <a:t>Ответ: </a:t>
            </a:r>
            <a:r>
              <a:rPr lang="en-US" sz="3600" dirty="0">
                <a:latin typeface="Comic Sans MS" pitchFamily="66" charset="0"/>
              </a:rPr>
              <a:t>S=0.</a:t>
            </a:r>
            <a:endParaRPr lang="ru-RU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animBg="1"/>
      <p:bldP spid="20503" grpId="0" animBg="1"/>
      <p:bldP spid="20511" grpId="0" animBg="1"/>
      <p:bldP spid="205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200" dirty="0" smtClean="0">
                <a:latin typeface="Comic Sans MS" pitchFamily="66" charset="0"/>
              </a:rPr>
              <a:t>Задача №1.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ph sz="half" idx="2"/>
          </p:nvPr>
        </p:nvGraphicFramePr>
        <p:xfrm>
          <a:off x="1692275" y="1989138"/>
          <a:ext cx="5194300" cy="2595564"/>
        </p:xfrm>
        <a:graphic>
          <a:graphicData uri="http://schemas.openxmlformats.org/drawingml/2006/table">
            <a:tbl>
              <a:tblPr/>
              <a:tblGrid>
                <a:gridCol w="1155700"/>
                <a:gridCol w="2019300"/>
                <a:gridCol w="201930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Шаг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Команда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=-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S:=2*S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68313" y="16287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в)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4859338" y="2852738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/>
              <a:t>-7.5</a:t>
            </a:r>
            <a:endParaRPr lang="ru-RU" sz="2600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4859338" y="3716338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/>
              <a:t>-15</a:t>
            </a:r>
            <a:endParaRPr lang="ru-RU" sz="2600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11188" y="5373688"/>
            <a:ext cx="51847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Comic Sans MS" pitchFamily="66" charset="0"/>
              </a:rPr>
              <a:t>Ответ: </a:t>
            </a:r>
            <a:r>
              <a:rPr lang="en-US" sz="3200" dirty="0">
                <a:latin typeface="Comic Sans MS" pitchFamily="66" charset="0"/>
              </a:rPr>
              <a:t>S=-15.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 animBg="1"/>
      <p:bldP spid="22551" grpId="0" animBg="1"/>
      <p:bldP spid="225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200" dirty="0" smtClean="0">
                <a:latin typeface="Comic Sans MS" pitchFamily="66" charset="0"/>
              </a:rPr>
              <a:t>Задача №1.</a:t>
            </a:r>
          </a:p>
        </p:txBody>
      </p:sp>
      <p:graphicFrame>
        <p:nvGraphicFramePr>
          <p:cNvPr id="24651" name="Group 75"/>
          <p:cNvGraphicFramePr>
            <a:graphicFrameLocks noGrp="1"/>
          </p:cNvGraphicFramePr>
          <p:nvPr>
            <p:ph sz="half" idx="2"/>
          </p:nvPr>
        </p:nvGraphicFramePr>
        <p:xfrm>
          <a:off x="1331913" y="2060575"/>
          <a:ext cx="7213600" cy="3460752"/>
        </p:xfrm>
        <a:graphic>
          <a:graphicData uri="http://schemas.openxmlformats.org/drawingml/2006/table">
            <a:tbl>
              <a:tblPr/>
              <a:tblGrid>
                <a:gridCol w="1155700"/>
                <a:gridCol w="2019300"/>
                <a:gridCol w="2019300"/>
                <a:gridCol w="201930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Шаг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Команда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S:=45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K:=-25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S:=S+K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4" name="Text Box 21"/>
          <p:cNvSpPr txBox="1">
            <a:spLocks noChangeArrowheads="1"/>
          </p:cNvSpPr>
          <p:nvPr/>
        </p:nvSpPr>
        <p:spPr bwMode="auto">
          <a:xfrm>
            <a:off x="468313" y="16287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omic Sans MS" pitchFamily="66" charset="0"/>
              </a:rPr>
              <a:t>а)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4500563" y="2924175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>
                <a:latin typeface="Comic Sans MS" pitchFamily="66" charset="0"/>
              </a:rPr>
              <a:t>4</a:t>
            </a:r>
            <a:r>
              <a:rPr lang="ru-RU" sz="2600">
                <a:latin typeface="Comic Sans MS" pitchFamily="66" charset="0"/>
              </a:rPr>
              <a:t>5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4500563" y="3789363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>
                <a:latin typeface="Comic Sans MS" pitchFamily="66" charset="0"/>
              </a:rPr>
              <a:t>45</a:t>
            </a:r>
            <a:endParaRPr lang="ru-RU" sz="2600">
              <a:latin typeface="Comic Sans MS" pitchFamily="66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6516688" y="3789363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>
                <a:latin typeface="Comic Sans MS" pitchFamily="66" charset="0"/>
              </a:rPr>
              <a:t>-25</a:t>
            </a:r>
            <a:endParaRPr lang="ru-RU" sz="2600">
              <a:latin typeface="Comic Sans MS" pitchFamily="66" charset="0"/>
            </a:endParaRPr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4500563" y="4652963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>
                <a:latin typeface="Comic Sans MS" pitchFamily="66" charset="0"/>
              </a:rPr>
              <a:t>20</a:t>
            </a:r>
            <a:endParaRPr lang="ru-RU" sz="2600">
              <a:latin typeface="Comic Sans MS" pitchFamily="66" charset="0"/>
            </a:endParaRPr>
          </a:p>
        </p:txBody>
      </p:sp>
      <p:sp>
        <p:nvSpPr>
          <p:cNvPr id="24648" name="Rectangle 72"/>
          <p:cNvSpPr>
            <a:spLocks noChangeArrowheads="1"/>
          </p:cNvSpPr>
          <p:nvPr/>
        </p:nvSpPr>
        <p:spPr bwMode="auto">
          <a:xfrm>
            <a:off x="6516688" y="4652963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>
                <a:latin typeface="Comic Sans MS" pitchFamily="66" charset="0"/>
              </a:rPr>
              <a:t>-25</a:t>
            </a:r>
            <a:endParaRPr lang="ru-RU" sz="2600">
              <a:latin typeface="Comic Sans MS" pitchFamily="66" charset="0"/>
            </a:endParaRPr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827088" y="6165850"/>
            <a:ext cx="43211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Comic Sans MS" pitchFamily="66" charset="0"/>
              </a:rPr>
              <a:t>Ответ:</a:t>
            </a:r>
            <a:r>
              <a:rPr lang="en-US" sz="3200" dirty="0">
                <a:latin typeface="Comic Sans MS" pitchFamily="66" charset="0"/>
              </a:rPr>
              <a:t> S=20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24652" name="Rectangle 76"/>
          <p:cNvSpPr>
            <a:spLocks noChangeArrowheads="1"/>
          </p:cNvSpPr>
          <p:nvPr/>
        </p:nvSpPr>
        <p:spPr bwMode="auto">
          <a:xfrm>
            <a:off x="6516688" y="2924175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>
                <a:latin typeface="Comic Sans MS" pitchFamily="66" charset="0"/>
              </a:rPr>
              <a:t>---</a:t>
            </a:r>
            <a:endParaRPr lang="ru-RU" sz="2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8" grpId="0" animBg="1"/>
      <p:bldP spid="24599" grpId="0" animBg="1"/>
      <p:bldP spid="24646" grpId="0" animBg="1"/>
      <p:bldP spid="24647" grpId="0" animBg="1"/>
      <p:bldP spid="24648" grpId="0" animBg="1"/>
      <p:bldP spid="24649" grpId="0"/>
      <p:bldP spid="246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371600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Домашнее задание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</p:nvPr>
        </p:nvGraphicFramePr>
        <p:xfrm>
          <a:off x="1571604" y="2857496"/>
          <a:ext cx="6096000" cy="1652588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А:=1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В:=2 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А:=А+В 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В:= 2хА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А:=1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В:=2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С:=А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А:=В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А:=1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В:=2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А:=А+В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В:=А-В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А:=А-В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1442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1. В схематическом виде (как это сделано в параграфе) отразите изменения значений в ячейках, соответствующих переменным А и В, в ходе последовательного выполнения команд присваивания: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786322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54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 Вместо многоточия впишите в алгоритм несколько команд присваивания, в результате чего должен получиться алгоритм возведения в 4-ю степень введенного числа (дополнительные переменные, кроме А, не использовать):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indent="254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ввод А . . . вывод 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0"/>
            <a:ext cx="8943975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42878" y="6215082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Ключевое слово              </a:t>
            </a:r>
            <a:r>
              <a:rPr lang="ru-RU" sz="3200" dirty="0" smtClean="0">
                <a:solidFill>
                  <a:srgbClr val="FF0000"/>
                </a:solidFill>
              </a:rPr>
              <a:t>АЛГОРИТМ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900113" y="2601913"/>
            <a:ext cx="3013075" cy="1646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переменная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5519738" y="2492375"/>
            <a:ext cx="3013075" cy="1644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выражение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14813" y="2601913"/>
            <a:ext cx="1003300" cy="987425"/>
            <a:chOff x="2655" y="1639"/>
            <a:chExt cx="632" cy="622"/>
          </a:xfrm>
        </p:grpSpPr>
        <p:sp>
          <p:nvSpPr>
            <p:cNvPr id="512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971" y="1639"/>
              <a:ext cx="316" cy="62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=</a:t>
              </a:r>
            </a:p>
          </p:txBody>
        </p:sp>
        <p:sp>
          <p:nvSpPr>
            <p:cNvPr id="5128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655" y="1777"/>
              <a:ext cx="139" cy="34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:</a:t>
              </a:r>
            </a:p>
          </p:txBody>
        </p:sp>
      </p:grp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205038" y="4467225"/>
            <a:ext cx="4419600" cy="328613"/>
          </a:xfrm>
          <a:prstGeom prst="leftArrow">
            <a:avLst>
              <a:gd name="adj1" fmla="val 50000"/>
              <a:gd name="adj2" fmla="val 336231"/>
            </a:avLst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2124075" y="620713"/>
            <a:ext cx="5545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latin typeface="Comic Sans MS" pitchFamily="66" charset="0"/>
              </a:rPr>
              <a:t>Команда присваивания</a:t>
            </a:r>
            <a:r>
              <a:rPr lang="ru-RU" sz="3200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042988" y="620713"/>
            <a:ext cx="7200900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Comic Sans MS" pitchFamily="66" charset="0"/>
              </a:rPr>
              <a:t>Пример 1.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X := </a:t>
            </a:r>
            <a:r>
              <a:rPr lang="ru-RU" sz="3200" dirty="0">
                <a:latin typeface="Comic Sans MS" pitchFamily="66" charset="0"/>
              </a:rPr>
              <a:t>4</a:t>
            </a:r>
            <a:endParaRPr lang="en-US" sz="32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Y := </a:t>
            </a:r>
            <a:r>
              <a:rPr lang="ru-RU" sz="3200" dirty="0">
                <a:latin typeface="Comic Sans MS" pitchFamily="66" charset="0"/>
              </a:rPr>
              <a:t>3</a:t>
            </a:r>
            <a:endParaRPr lang="en-US" sz="32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Z := X + Y</a:t>
            </a:r>
            <a:r>
              <a:rPr lang="ru-RU" sz="3200" dirty="0">
                <a:latin typeface="Comic Sans MS" pitchFamily="66" charset="0"/>
              </a:rPr>
              <a:t>.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755650" y="4652963"/>
            <a:ext cx="194468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563938" y="4652963"/>
            <a:ext cx="19446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6300788" y="4652963"/>
            <a:ext cx="19446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619250" y="4003675"/>
            <a:ext cx="433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X</a:t>
            </a:r>
            <a:endParaRPr lang="ru-RU" sz="3200">
              <a:latin typeface="Comic Sans MS" pitchFamily="66" charset="0"/>
            </a:endParaRP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4356100" y="4003675"/>
            <a:ext cx="433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Y</a:t>
            </a:r>
            <a:endParaRPr lang="ru-RU" sz="3200">
              <a:latin typeface="Comic Sans MS" pitchFamily="66" charset="0"/>
            </a:endParaRP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7019925" y="4003675"/>
            <a:ext cx="433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Z</a:t>
            </a:r>
            <a:endParaRPr lang="ru-RU" sz="3200">
              <a:latin typeface="Comic Sans MS" pitchFamily="66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619250" y="46529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Comic Sans MS" pitchFamily="66" charset="0"/>
              </a:rPr>
              <a:t>4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356100" y="46529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Comic Sans MS" pitchFamily="66" charset="0"/>
              </a:rPr>
              <a:t>3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092950" y="46529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7</a:t>
            </a:r>
            <a:endParaRPr lang="ru-RU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8204" grpId="0"/>
      <p:bldP spid="82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42988" y="620713"/>
            <a:ext cx="72009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Comic Sans MS" pitchFamily="66" charset="0"/>
              </a:rPr>
              <a:t>Пример 2.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X := </a:t>
            </a:r>
            <a:r>
              <a:rPr lang="ru-RU" sz="3200">
                <a:latin typeface="Comic Sans MS" pitchFamily="66" charset="0"/>
              </a:rPr>
              <a:t>5</a:t>
            </a:r>
            <a:endParaRPr lang="en-US" sz="32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X</a:t>
            </a:r>
            <a:r>
              <a:rPr lang="ru-RU" sz="3200">
                <a:latin typeface="Comic Sans MS" pitchFamily="66" charset="0"/>
              </a:rPr>
              <a:t> := </a:t>
            </a:r>
            <a:r>
              <a:rPr lang="en-US" sz="3200">
                <a:latin typeface="Comic Sans MS" pitchFamily="66" charset="0"/>
              </a:rPr>
              <a:t>X</a:t>
            </a:r>
            <a:r>
              <a:rPr lang="ru-RU" sz="3200">
                <a:latin typeface="Comic Sans MS" pitchFamily="66" charset="0"/>
              </a:rPr>
              <a:t> +1.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779838" y="4724400"/>
            <a:ext cx="194468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500563" y="3933825"/>
            <a:ext cx="433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X</a:t>
            </a:r>
            <a:endParaRPr lang="ru-RU" sz="3200">
              <a:latin typeface="Comic Sans MS" pitchFamily="66" charset="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0" y="47244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Comic Sans MS" pitchFamily="66" charset="0"/>
              </a:rPr>
              <a:t>5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779838" y="4724400"/>
            <a:ext cx="1944687" cy="503238"/>
            <a:chOff x="2381" y="2976"/>
            <a:chExt cx="1225" cy="317"/>
          </a:xfrm>
        </p:grpSpPr>
        <p:sp>
          <p:nvSpPr>
            <p:cNvPr id="7175" name="Rectangle 12"/>
            <p:cNvSpPr>
              <a:spLocks noChangeArrowheads="1"/>
            </p:cNvSpPr>
            <p:nvPr/>
          </p:nvSpPr>
          <p:spPr bwMode="auto">
            <a:xfrm>
              <a:off x="2381" y="2976"/>
              <a:ext cx="122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7176" name="Text Box 13"/>
            <p:cNvSpPr txBox="1">
              <a:spLocks noChangeArrowheads="1"/>
            </p:cNvSpPr>
            <p:nvPr/>
          </p:nvSpPr>
          <p:spPr bwMode="auto">
            <a:xfrm>
              <a:off x="2880" y="297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latin typeface="Comic Sans MS" pitchFamily="66" charset="0"/>
                </a:rPr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642910" y="357166"/>
            <a:ext cx="79296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>
                <a:latin typeface="Comic Sans MS" pitchFamily="66" charset="0"/>
              </a:rPr>
              <a:t>Команда ввода</a:t>
            </a:r>
            <a:r>
              <a:rPr lang="ru-RU" sz="5400" dirty="0">
                <a:latin typeface="Comic Sans MS" pitchFamily="66" charset="0"/>
              </a:rPr>
              <a:t> 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331913" y="2205038"/>
            <a:ext cx="7272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27088" y="2276475"/>
            <a:ext cx="8135937" cy="1223963"/>
            <a:chOff x="4374" y="6201"/>
            <a:chExt cx="8820" cy="639"/>
          </a:xfrm>
        </p:grpSpPr>
        <p:sp>
          <p:nvSpPr>
            <p:cNvPr id="8200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374" y="6201"/>
              <a:ext cx="1620" cy="63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CBCBCB"/>
                      </a:gs>
                      <a:gs pos="13000">
                        <a:srgbClr val="5F5F5F"/>
                      </a:gs>
                      <a:gs pos="21001">
                        <a:srgbClr val="5F5F5F"/>
                      </a:gs>
                      <a:gs pos="63000">
                        <a:srgbClr val="FFFFFF"/>
                      </a:gs>
                      <a:gs pos="67000">
                        <a:srgbClr val="B2B2B2"/>
                      </a:gs>
                      <a:gs pos="69000">
                        <a:srgbClr val="292929"/>
                      </a:gs>
                      <a:gs pos="82001">
                        <a:srgbClr val="777777"/>
                      </a:gs>
                      <a:gs pos="100000">
                        <a:srgbClr val="EAEAEA"/>
                      </a:gs>
                    </a:gsLst>
                    <a:lin ang="5400000" scaled="1"/>
                  </a:gradFill>
                  <a:latin typeface="Times New Roman"/>
                  <a:cs typeface="Times New Roman"/>
                </a:rPr>
                <a:t>ввод</a:t>
              </a:r>
            </a:p>
          </p:txBody>
        </p:sp>
        <p:sp>
          <p:nvSpPr>
            <p:cNvPr id="8201" name="WordArt 8"/>
            <p:cNvSpPr>
              <a:spLocks noChangeArrowheads="1" noChangeShapeType="1" noTextEdit="1"/>
            </p:cNvSpPr>
            <p:nvPr/>
          </p:nvSpPr>
          <p:spPr bwMode="auto">
            <a:xfrm>
              <a:off x="6534" y="6201"/>
              <a:ext cx="6660" cy="5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&lt;список переменных&gt;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195513" y="4149725"/>
            <a:ext cx="4248150" cy="1081088"/>
            <a:chOff x="4374" y="7101"/>
            <a:chExt cx="4320" cy="639"/>
          </a:xfrm>
        </p:grpSpPr>
        <p:sp>
          <p:nvSpPr>
            <p:cNvPr id="8198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374" y="7101"/>
              <a:ext cx="1620" cy="63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CBCBCB"/>
                      </a:gs>
                      <a:gs pos="13000">
                        <a:srgbClr val="5F5F5F"/>
                      </a:gs>
                      <a:gs pos="21001">
                        <a:srgbClr val="5F5F5F"/>
                      </a:gs>
                      <a:gs pos="63000">
                        <a:srgbClr val="FFFFFF"/>
                      </a:gs>
                      <a:gs pos="67000">
                        <a:srgbClr val="B2B2B2"/>
                      </a:gs>
                      <a:gs pos="69000">
                        <a:srgbClr val="292929"/>
                      </a:gs>
                      <a:gs pos="82001">
                        <a:srgbClr val="777777"/>
                      </a:gs>
                      <a:gs pos="100000">
                        <a:srgbClr val="EAEAEA"/>
                      </a:gs>
                    </a:gsLst>
                    <a:lin ang="5400000" scaled="1"/>
                  </a:gradFill>
                  <a:latin typeface="Times New Roman"/>
                  <a:cs typeface="Times New Roman"/>
                </a:rPr>
                <a:t>ввод</a:t>
              </a:r>
            </a:p>
          </p:txBody>
        </p:sp>
        <p:sp>
          <p:nvSpPr>
            <p:cNvPr id="819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6534" y="7101"/>
              <a:ext cx="2160" cy="5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А, В, 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42988" y="620713"/>
            <a:ext cx="72009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Comic Sans MS" pitchFamily="66" charset="0"/>
              </a:rPr>
              <a:t>Пример 3.</a:t>
            </a:r>
            <a:endParaRPr lang="en-US" sz="28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sz="2800" dirty="0">
                <a:latin typeface="Comic Sans MS" pitchFamily="66" charset="0"/>
              </a:rPr>
              <a:t>ввод А, В, С.</a:t>
            </a:r>
          </a:p>
          <a:p>
            <a:pPr>
              <a:spcBef>
                <a:spcPct val="50000"/>
              </a:spcBef>
            </a:pPr>
            <a:endParaRPr lang="ru-RU" sz="28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ru-RU" sz="2800" dirty="0"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8525" y="4652963"/>
            <a:ext cx="194468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800">
              <a:latin typeface="Comic Sans MS" pitchFamily="66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706813" y="4652963"/>
            <a:ext cx="19446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800">
              <a:latin typeface="Comic Sans MS" pitchFamily="66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443663" y="4652963"/>
            <a:ext cx="19446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800">
              <a:latin typeface="Comic Sans MS" pitchFamily="66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762125" y="4003675"/>
            <a:ext cx="433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omic Sans MS" pitchFamily="66" charset="0"/>
              </a:rPr>
              <a:t>А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00563" y="4005263"/>
            <a:ext cx="433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omic Sans MS" pitchFamily="66" charset="0"/>
              </a:rPr>
              <a:t>В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162800" y="4003675"/>
            <a:ext cx="433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omic Sans MS" pitchFamily="66" charset="0"/>
              </a:rPr>
              <a:t>С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763713" y="4652963"/>
            <a:ext cx="576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Comic Sans MS" pitchFamily="66" charset="0"/>
              </a:rPr>
              <a:t>8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500563" y="4652963"/>
            <a:ext cx="576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omic Sans MS" pitchFamily="66" charset="0"/>
              </a:rPr>
              <a:t>-6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235825" y="4652963"/>
            <a:ext cx="576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2" grpId="0"/>
      <p:bldP spid="235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87450" y="765175"/>
            <a:ext cx="69135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>
                <a:latin typeface="Comic Sans MS" pitchFamily="66" charset="0"/>
              </a:rPr>
              <a:t>Команда вывода</a:t>
            </a:r>
            <a:r>
              <a:rPr lang="ru-RU" sz="5400" dirty="0">
                <a:latin typeface="Comic Sans MS" pitchFamily="66" charset="0"/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31913" y="2205038"/>
            <a:ext cx="7272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16013" y="2636838"/>
            <a:ext cx="6840537" cy="1152525"/>
            <a:chOff x="4374" y="9261"/>
            <a:chExt cx="7380" cy="639"/>
          </a:xfrm>
        </p:grpSpPr>
        <p:sp>
          <p:nvSpPr>
            <p:cNvPr id="10248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374" y="9261"/>
              <a:ext cx="1620" cy="63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CBCBCB"/>
                      </a:gs>
                      <a:gs pos="13000">
                        <a:srgbClr val="5F5F5F"/>
                      </a:gs>
                      <a:gs pos="21001">
                        <a:srgbClr val="5F5F5F"/>
                      </a:gs>
                      <a:gs pos="63000">
                        <a:srgbClr val="FFFFFF"/>
                      </a:gs>
                      <a:gs pos="67000">
                        <a:srgbClr val="B2B2B2"/>
                      </a:gs>
                      <a:gs pos="69000">
                        <a:srgbClr val="292929"/>
                      </a:gs>
                      <a:gs pos="82001">
                        <a:srgbClr val="777777"/>
                      </a:gs>
                      <a:gs pos="100000">
                        <a:srgbClr val="EAEAEA"/>
                      </a:gs>
                    </a:gsLst>
                    <a:lin ang="5400000" scaled="1"/>
                  </a:gradFill>
                  <a:latin typeface="Times New Roman"/>
                  <a:cs typeface="Times New Roman"/>
                </a:rPr>
                <a:t>вывод</a:t>
              </a:r>
            </a:p>
          </p:txBody>
        </p:sp>
        <p:sp>
          <p:nvSpPr>
            <p:cNvPr id="1024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6534" y="9261"/>
              <a:ext cx="5220" cy="5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&lt;список вывода&gt;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484438" y="4508500"/>
            <a:ext cx="3816350" cy="936625"/>
            <a:chOff x="4374" y="10161"/>
            <a:chExt cx="3780" cy="639"/>
          </a:xfrm>
        </p:grpSpPr>
        <p:sp>
          <p:nvSpPr>
            <p:cNvPr id="1024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374" y="10161"/>
              <a:ext cx="1620" cy="63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TopLeft"/>
                <a:lightRig rig="legacyNormal3" dir="r"/>
              </a:scene3d>
              <a:sp3d extrusionH="201600" prstMaterial="legacyMetal">
                <a:extrusionClr>
                  <a:srgbClr val="FFFFFF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CBCBCB"/>
                      </a:gs>
                      <a:gs pos="13000">
                        <a:srgbClr val="5F5F5F"/>
                      </a:gs>
                      <a:gs pos="21001">
                        <a:srgbClr val="5F5F5F"/>
                      </a:gs>
                      <a:gs pos="63000">
                        <a:srgbClr val="FFFFFF"/>
                      </a:gs>
                      <a:gs pos="67000">
                        <a:srgbClr val="B2B2B2"/>
                      </a:gs>
                      <a:gs pos="69000">
                        <a:srgbClr val="292929"/>
                      </a:gs>
                      <a:gs pos="82001">
                        <a:srgbClr val="777777"/>
                      </a:gs>
                      <a:gs pos="100000">
                        <a:srgbClr val="EAEAEA"/>
                      </a:gs>
                    </a:gsLst>
                    <a:lin ang="5400000" scaled="1"/>
                  </a:gradFill>
                  <a:latin typeface="Times New Roman"/>
                  <a:cs typeface="Times New Roman"/>
                </a:rPr>
                <a:t>вывод</a:t>
              </a:r>
            </a:p>
          </p:txBody>
        </p:sp>
        <p:sp>
          <p:nvSpPr>
            <p:cNvPr id="1024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6534" y="10161"/>
              <a:ext cx="1620" cy="5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X1, X2</a:t>
              </a:r>
              <a:endPara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Comic Sans MS" pitchFamily="66" charset="0"/>
              </a:rPr>
              <a:t>Задача №1.</a:t>
            </a:r>
          </a:p>
        </p:txBody>
      </p:sp>
      <p:graphicFrame>
        <p:nvGraphicFramePr>
          <p:cNvPr id="2112" name="Group 64"/>
          <p:cNvGraphicFramePr>
            <a:graphicFrameLocks noGrp="1"/>
          </p:cNvGraphicFramePr>
          <p:nvPr>
            <p:ph sz="half" idx="2"/>
          </p:nvPr>
        </p:nvGraphicFramePr>
        <p:xfrm>
          <a:off x="1692275" y="2133600"/>
          <a:ext cx="5194300" cy="2595564"/>
        </p:xfrm>
        <a:graphic>
          <a:graphicData uri="http://schemas.openxmlformats.org/drawingml/2006/table">
            <a:tbl>
              <a:tblPr/>
              <a:tblGrid>
                <a:gridCol w="1155700"/>
                <a:gridCol w="2019300"/>
                <a:gridCol w="201930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Шаг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Команда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S:=5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S:=57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3" name="Text Box 53"/>
          <p:cNvSpPr txBox="1">
            <a:spLocks noChangeArrowheads="1"/>
          </p:cNvSpPr>
          <p:nvPr/>
        </p:nvSpPr>
        <p:spPr bwMode="auto">
          <a:xfrm>
            <a:off x="468313" y="16287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а)</a:t>
            </a: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4859338" y="2997200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/>
              <a:t>5</a:t>
            </a:r>
          </a:p>
        </p:txBody>
      </p: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4859338" y="3860800"/>
            <a:ext cx="20177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/>
              <a:t>57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1042988" y="5516563"/>
            <a:ext cx="4681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>
                <a:latin typeface="Comic Sans MS" pitchFamily="66" charset="0"/>
              </a:rPr>
              <a:t>Ответ: </a:t>
            </a:r>
            <a:r>
              <a:rPr lang="en-US" sz="3600" dirty="0">
                <a:latin typeface="Comic Sans MS" pitchFamily="66" charset="0"/>
              </a:rPr>
              <a:t>S=57.</a:t>
            </a:r>
            <a:endParaRPr lang="ru-RU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7" grpId="0" animBg="1"/>
      <p:bldP spid="2109" grpId="0" animBg="1"/>
      <p:bldP spid="21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306</Words>
  <Application>Microsoft Office PowerPoint</Application>
  <PresentationFormat>Экран (4:3)</PresentationFormat>
  <Paragraphs>119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Алгоритмы работы с величинами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Задача №1.</vt:lpstr>
      <vt:lpstr>Задача №1.</vt:lpstr>
      <vt:lpstr>Задача №1.</vt:lpstr>
      <vt:lpstr>Задача №1.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работы с величинами</dc:title>
  <dc:creator>александр</dc:creator>
  <cp:lastModifiedBy>александр</cp:lastModifiedBy>
  <cp:revision>3</cp:revision>
  <dcterms:created xsi:type="dcterms:W3CDTF">2012-04-18T21:27:53Z</dcterms:created>
  <dcterms:modified xsi:type="dcterms:W3CDTF">2012-04-18T21:57:25Z</dcterms:modified>
</cp:coreProperties>
</file>