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58" r:id="rId4"/>
    <p:sldId id="259" r:id="rId5"/>
    <p:sldId id="265" r:id="rId6"/>
    <p:sldId id="260" r:id="rId7"/>
    <p:sldId id="261" r:id="rId8"/>
    <p:sldId id="262" r:id="rId9"/>
    <p:sldId id="266" r:id="rId10"/>
    <p:sldId id="267" r:id="rId11"/>
    <p:sldId id="268" r:id="rId12"/>
    <p:sldId id="257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B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354D7-8DA2-49BE-AECA-B9D2294F849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18132-A5E1-4201-85EF-C96C2BD76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E350C-2EED-4054-AE6D-731726FAE4FB}" type="slidenum">
              <a:rPr lang="ru-RU"/>
              <a:pPr/>
              <a:t>3</a:t>
            </a:fld>
            <a:endParaRPr 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3BDE4-739D-4379-B9D6-ED37BA0B9F4F}" type="slidenum">
              <a:rPr lang="ru-RU"/>
              <a:pPr/>
              <a:t>4</a:t>
            </a:fld>
            <a:endParaRPr lang="ru-RU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EFE46-6ACE-4AAD-9342-F2038763A2C0}" type="slidenum">
              <a:rPr lang="ru-RU"/>
              <a:pPr/>
              <a:t>6</a:t>
            </a:fld>
            <a:endParaRPr lang="ru-R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24AB0-2B1F-4C36-80AB-6C5F60CB375A}" type="slidenum">
              <a:rPr lang="ru-RU"/>
              <a:pPr/>
              <a:t>7</a:t>
            </a:fld>
            <a:endParaRPr lang="ru-RU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05C33-3B27-498C-84CF-0C6877561D87}" type="slidenum">
              <a:rPr lang="ru-RU"/>
              <a:pPr/>
              <a:t>8</a:t>
            </a:fld>
            <a:endParaRPr lang="ru-R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9A9C6-6569-4DA0-B0F6-003794ACF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FABC5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292E-D2AC-47FD-87FE-6373AC3480D3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62E8-AFB3-4844-B397-54F501838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350046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Линейные вычислительные алгоритмы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3857652"/>
          </a:xfrm>
        </p:spPr>
        <p:txBody>
          <a:bodyPr>
            <a:normAutofit fontScale="90000"/>
          </a:bodyPr>
          <a:lstStyle/>
          <a:p>
            <a:pPr marL="23813" indent="695325" algn="l">
              <a:buFont typeface="+mj-lt"/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Числитель первой дроби умножить на знаменатель второй.</a:t>
            </a:r>
            <a:b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2. Знаменатель первой дроби умножить на числитель второй.</a:t>
            </a:r>
            <a:b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3. Записать дробь, числителем которой является результат выполнения пункта 1, а знаменателем – результат выполнения пункта .2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Алгоритм деления дробей в математике: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4357718" cy="1541463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Алгоритм на АЯ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4343408" cy="4429156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алг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Деление дробей</a:t>
            </a:r>
          </a:p>
          <a:p>
            <a:pPr algn="l"/>
            <a:r>
              <a:rPr lang="ru-RU" b="1" dirty="0">
                <a:solidFill>
                  <a:srgbClr val="002060"/>
                </a:solidFill>
                <a:latin typeface="Comic Sans MS" pitchFamily="66" charset="0"/>
              </a:rPr>
              <a:t>ц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ел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а, в, с, </a:t>
            </a:r>
            <a:r>
              <a:rPr lang="en-US" i="1" dirty="0" smtClean="0">
                <a:solidFill>
                  <a:srgbClr val="002060"/>
                </a:solidFill>
                <a:latin typeface="Comic Sans MS" pitchFamily="66" charset="0"/>
              </a:rPr>
              <a:t>d, m, n</a:t>
            </a:r>
            <a:endParaRPr lang="ru-RU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/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нач</a:t>
            </a:r>
            <a:endParaRPr 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989013" algn="l"/>
            <a:r>
              <a:rPr lang="ru-RU" dirty="0">
                <a:solidFill>
                  <a:srgbClr val="002060"/>
                </a:solidFill>
                <a:latin typeface="Comic Sans MS" pitchFamily="66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вод 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а, в, с, </a:t>
            </a:r>
            <a:r>
              <a:rPr lang="en-US" i="1" dirty="0" smtClean="0">
                <a:solidFill>
                  <a:srgbClr val="002060"/>
                </a:solidFill>
                <a:latin typeface="Comic Sans MS" pitchFamily="66" charset="0"/>
              </a:rPr>
              <a:t>d</a:t>
            </a:r>
            <a:endParaRPr lang="ru-RU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989013" algn="l"/>
            <a:r>
              <a:rPr lang="en-US" i="1" dirty="0" smtClean="0">
                <a:solidFill>
                  <a:srgbClr val="002060"/>
                </a:solidFill>
                <a:latin typeface="Comic Sans MS" pitchFamily="66" charset="0"/>
              </a:rPr>
              <a:t>m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:= а * в</a:t>
            </a:r>
          </a:p>
          <a:p>
            <a:pPr indent="989013" algn="l"/>
            <a:r>
              <a:rPr lang="en-US" i="1" dirty="0">
                <a:solidFill>
                  <a:srgbClr val="002060"/>
                </a:solidFill>
                <a:latin typeface="Comic Sans MS" pitchFamily="66" charset="0"/>
              </a:rPr>
              <a:t>n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: </a:t>
            </a:r>
            <a:r>
              <a:rPr lang="en-US" i="1" dirty="0" smtClean="0">
                <a:solidFill>
                  <a:srgbClr val="002060"/>
                </a:solidFill>
                <a:latin typeface="Comic Sans MS" pitchFamily="66" charset="0"/>
              </a:rPr>
              <a:t>= c * d</a:t>
            </a:r>
            <a:endParaRPr lang="ru-RU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989013" algn="l"/>
            <a:r>
              <a:rPr lang="ru-RU" i="1" dirty="0">
                <a:solidFill>
                  <a:srgbClr val="002060"/>
                </a:solidFill>
                <a:latin typeface="Comic Sans MS" pitchFamily="66" charset="0"/>
              </a:rPr>
              <a:t>в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ывод </a:t>
            </a:r>
            <a:r>
              <a:rPr lang="en-US" i="1" dirty="0" smtClean="0">
                <a:solidFill>
                  <a:srgbClr val="002060"/>
                </a:solidFill>
                <a:latin typeface="Comic Sans MS" pitchFamily="66" charset="0"/>
              </a:rPr>
              <a:t>m, n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кон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  <a:p>
            <a:pPr indent="989013" algn="l"/>
            <a:endParaRPr lang="en-US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989013" algn="l"/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86282" y="214291"/>
            <a:ext cx="4357718" cy="1000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Блок - схема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5495936" y="1571612"/>
            <a:ext cx="2663825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95936" y="3227375"/>
            <a:ext cx="28082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indent="989013"/>
            <a:r>
              <a:rPr lang="en-US" i="1" dirty="0" smtClean="0">
                <a:latin typeface="Comic Sans MS" pitchFamily="66" charset="0"/>
              </a:rPr>
              <a:t>m</a:t>
            </a:r>
            <a:r>
              <a:rPr lang="ru-RU" i="1" dirty="0" smtClean="0">
                <a:latin typeface="Comic Sans MS" pitchFamily="66" charset="0"/>
              </a:rPr>
              <a:t>:= а * в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495936" y="4019537"/>
            <a:ext cx="28082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indent="989013"/>
            <a:r>
              <a:rPr lang="en-US" i="1" dirty="0" smtClean="0">
                <a:latin typeface="Comic Sans MS" pitchFamily="66" charset="0"/>
              </a:rPr>
              <a:t>n</a:t>
            </a:r>
            <a:r>
              <a:rPr lang="ru-RU" i="1" dirty="0" smtClean="0">
                <a:latin typeface="Comic Sans MS" pitchFamily="66" charset="0"/>
              </a:rPr>
              <a:t>: </a:t>
            </a:r>
            <a:r>
              <a:rPr lang="en-US" i="1" dirty="0" smtClean="0">
                <a:latin typeface="Comic Sans MS" pitchFamily="66" charset="0"/>
              </a:rPr>
              <a:t>= c * d</a:t>
            </a:r>
            <a:endParaRPr lang="ru-RU" i="1" dirty="0" smtClean="0">
              <a:latin typeface="Comic Sans MS" pitchFamily="66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495936" y="5819762"/>
            <a:ext cx="2663825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72198" y="1643050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начало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6786578" y="2147875"/>
            <a:ext cx="4758" cy="2095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791336" y="2940037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6791336" y="3659175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791336" y="4451337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791336" y="5316525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143636" y="5892787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  конец</a:t>
            </a:r>
          </a:p>
        </p:txBody>
      </p:sp>
      <p:sp>
        <p:nvSpPr>
          <p:cNvPr id="23" name="Параллелограмм 22"/>
          <p:cNvSpPr/>
          <p:nvPr/>
        </p:nvSpPr>
        <p:spPr>
          <a:xfrm>
            <a:off x="5214942" y="2357430"/>
            <a:ext cx="3500462" cy="571504"/>
          </a:xfrm>
          <a:prstGeom prst="parallelogram">
            <a:avLst>
              <a:gd name="adj" fmla="val 150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363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ввод </a:t>
            </a:r>
            <a:r>
              <a:rPr lang="ru-RU" i="1" dirty="0" smtClean="0">
                <a:solidFill>
                  <a:schemeClr val="tx1"/>
                </a:solidFill>
                <a:latin typeface="Comic Sans MS" pitchFamily="66" charset="0"/>
              </a:rPr>
              <a:t>а, в, с, </a:t>
            </a:r>
            <a:r>
              <a:rPr lang="en-US" i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i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Параллелограмм 23"/>
          <p:cNvSpPr/>
          <p:nvPr/>
        </p:nvSpPr>
        <p:spPr>
          <a:xfrm>
            <a:off x="5072066" y="4929198"/>
            <a:ext cx="3500462" cy="571504"/>
          </a:xfrm>
          <a:prstGeom prst="parallelogram">
            <a:avLst>
              <a:gd name="adj" fmla="val 150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363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вывод 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m, n</a:t>
            </a:r>
            <a:endParaRPr lang="ru-RU" i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 animBg="1"/>
      <p:bldP spid="8" grpId="0" animBg="1"/>
      <p:bldP spid="9" grpId="0" animBg="1"/>
      <p:bldP spid="11" grpId="0" animBg="1"/>
      <p:bldP spid="12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Самостоятельная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555038" cy="10001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Определите значение переменных </a:t>
            </a:r>
            <a:r>
              <a:rPr lang="en-US" sz="2400" b="1" dirty="0" smtClean="0">
                <a:solidFill>
                  <a:srgbClr val="002060"/>
                </a:solidFill>
              </a:rPr>
              <a:t>X </a:t>
            </a:r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en-US" sz="2400" b="1" dirty="0" smtClean="0">
                <a:solidFill>
                  <a:srgbClr val="002060"/>
                </a:solidFill>
              </a:rPr>
              <a:t>Y</a:t>
            </a:r>
            <a:r>
              <a:rPr lang="ru-RU" sz="2400" b="1" dirty="0" smtClean="0">
                <a:solidFill>
                  <a:srgbClr val="002060"/>
                </a:solidFill>
              </a:rPr>
              <a:t> после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выполнения фрагмента алгоритма.</a:t>
            </a:r>
          </a:p>
          <a:p>
            <a:pPr eaLnBrk="1" hangingPunct="1">
              <a:defRPr/>
            </a:pP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6" name="Рисунок 5" descr="зад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214563"/>
            <a:ext cx="4192587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7" name="Рисунок 6" descr="зад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14563"/>
            <a:ext cx="437197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357438" y="2286000"/>
            <a:ext cx="17859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ru-RU" sz="2400" b="1" dirty="0">
                <a:solidFill>
                  <a:srgbClr val="002060"/>
                </a:solidFill>
              </a:rPr>
              <a:t> вариант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2286000"/>
            <a:ext cx="17859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</a:rPr>
              <a:t>II</a:t>
            </a:r>
            <a:r>
              <a:rPr lang="ru-RU" sz="2400" b="1" dirty="0">
                <a:solidFill>
                  <a:srgbClr val="002060"/>
                </a:solidFill>
              </a:rPr>
              <a:t> вариант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3188" y="3071813"/>
            <a:ext cx="1500187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Х=13; </a:t>
            </a:r>
            <a:r>
              <a:rPr lang="en-US" b="1" dirty="0">
                <a:solidFill>
                  <a:srgbClr val="002060"/>
                </a:solidFill>
              </a:rPr>
              <a:t>Y</a:t>
            </a:r>
            <a:r>
              <a:rPr lang="ru-RU" b="1" dirty="0">
                <a:solidFill>
                  <a:srgbClr val="002060"/>
                </a:solidFill>
              </a:rPr>
              <a:t>=20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3750" y="3071813"/>
            <a:ext cx="1500188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Х=30; </a:t>
            </a:r>
            <a:r>
              <a:rPr lang="en-US" b="1" dirty="0">
                <a:solidFill>
                  <a:srgbClr val="002060"/>
                </a:solidFill>
              </a:rPr>
              <a:t>Y</a:t>
            </a:r>
            <a:r>
              <a:rPr lang="ru-RU" b="1" dirty="0">
                <a:solidFill>
                  <a:srgbClr val="002060"/>
                </a:solidFill>
              </a:rPr>
              <a:t>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1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Определить тип алгоритма по блок - схеме</a:t>
            </a:r>
            <a:endParaRPr lang="ru-RU" sz="2800" b="1" dirty="0">
              <a:latin typeface="Comic Sans MS" pitchFamily="66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928662" y="1285862"/>
            <a:ext cx="2900045" cy="4229735"/>
            <a:chOff x="735" y="660"/>
            <a:chExt cx="4567" cy="6661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1973" y="660"/>
              <a:ext cx="2250" cy="9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нач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430" y="1935"/>
              <a:ext cx="1380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S:=0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1965" y="3030"/>
              <a:ext cx="2933" cy="780"/>
            </a:xfrm>
            <a:prstGeom prst="parallelogram">
              <a:avLst>
                <a:gd name="adj" fmla="val 6730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ввод 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2250" y="4200"/>
              <a:ext cx="1748" cy="117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Comic Sans MS" pitchFamily="66" charset="0"/>
                </a:rPr>
                <a:t>а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&gt;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0</a:t>
              </a: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848" y="5565"/>
              <a:ext cx="2250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S:=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S+a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3210" y="6398"/>
              <a:ext cx="2092" cy="9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кон</a:t>
              </a: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3105" y="1620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3105" y="2535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3045" y="381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4275" y="4770"/>
              <a:ext cx="0" cy="16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  <a:stCxn id="1030" idx="3"/>
            </p:cNvCxnSpPr>
            <p:nvPr/>
          </p:nvCxnSpPr>
          <p:spPr bwMode="auto">
            <a:xfrm flipV="1">
              <a:off x="3998" y="4770"/>
              <a:ext cx="277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H="1">
              <a:off x="1515" y="4770"/>
              <a:ext cx="7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1515" y="4770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1515" y="6270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 flipH="1">
              <a:off x="735" y="6705"/>
              <a:ext cx="7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 flipV="1">
              <a:off x="735" y="2715"/>
              <a:ext cx="1" cy="39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735" y="2715"/>
              <a:ext cx="237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1515" y="4200"/>
              <a:ext cx="45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+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3840" y="4200"/>
              <a:ext cx="61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–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714744" y="1214175"/>
            <a:ext cx="5214983" cy="4501145"/>
            <a:chOff x="691" y="6907"/>
            <a:chExt cx="9655" cy="6776"/>
          </a:xfrm>
        </p:grpSpPr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3204" y="6907"/>
              <a:ext cx="4497" cy="8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нач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>
              <a:off x="3072" y="8055"/>
              <a:ext cx="5423" cy="780"/>
            </a:xfrm>
            <a:prstGeom prst="parallelogram">
              <a:avLst>
                <a:gd name="adj" fmla="val 9769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ввод 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a,b,c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49" name="AutoShape 25"/>
            <p:cNvSpPr>
              <a:spLocks noChangeArrowheads="1"/>
            </p:cNvSpPr>
            <p:nvPr/>
          </p:nvSpPr>
          <p:spPr bwMode="auto">
            <a:xfrm>
              <a:off x="2675" y="9166"/>
              <a:ext cx="5555" cy="1291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a=b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and</a:t>
              </a:r>
              <a:r>
                <a:rPr kumimoji="0" lang="ru-RU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a=c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3601" y="13065"/>
              <a:ext cx="3571" cy="6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кон</a:t>
              </a:r>
            </a:p>
          </p:txBody>
        </p: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5394" y="7740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5452" y="8843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>
              <a:off x="8362" y="9792"/>
              <a:ext cx="0" cy="7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>
              <a:off x="7897" y="9732"/>
              <a:ext cx="4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 flipH="1">
              <a:off x="2204" y="9732"/>
              <a:ext cx="7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2146" y="9732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57" name="Text Box 33"/>
            <p:cNvSpPr txBox="1">
              <a:spLocks noChangeArrowheads="1"/>
            </p:cNvSpPr>
            <p:nvPr/>
          </p:nvSpPr>
          <p:spPr bwMode="auto">
            <a:xfrm>
              <a:off x="2664" y="8952"/>
              <a:ext cx="45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+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7254" y="9090"/>
              <a:ext cx="61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–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59" name="AutoShape 35"/>
            <p:cNvSpPr>
              <a:spLocks noChangeArrowheads="1"/>
            </p:cNvSpPr>
            <p:nvPr/>
          </p:nvSpPr>
          <p:spPr bwMode="auto">
            <a:xfrm>
              <a:off x="691" y="10527"/>
              <a:ext cx="4232" cy="1653"/>
            </a:xfrm>
            <a:prstGeom prst="parallelogram">
              <a:avLst>
                <a:gd name="adj" fmla="val 587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вывод «числа равны»</a:t>
              </a:r>
            </a:p>
          </p:txBody>
        </p:sp>
        <p:sp>
          <p:nvSpPr>
            <p:cNvPr id="1060" name="AutoShape 36"/>
            <p:cNvSpPr>
              <a:spLocks noChangeArrowheads="1"/>
            </p:cNvSpPr>
            <p:nvPr/>
          </p:nvSpPr>
          <p:spPr bwMode="auto">
            <a:xfrm>
              <a:off x="5829" y="10527"/>
              <a:ext cx="4517" cy="1653"/>
            </a:xfrm>
            <a:prstGeom prst="parallelogram">
              <a:avLst>
                <a:gd name="adj" fmla="val 587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вывод «числа не равны»</a:t>
              </a:r>
            </a:p>
          </p:txBody>
        </p:sp>
        <p:cxnSp>
          <p:nvCxnSpPr>
            <p:cNvPr id="1061" name="AutoShape 37"/>
            <p:cNvCxnSpPr>
              <a:cxnSpLocks noChangeShapeType="1"/>
            </p:cNvCxnSpPr>
            <p:nvPr/>
          </p:nvCxnSpPr>
          <p:spPr bwMode="auto">
            <a:xfrm flipV="1">
              <a:off x="2637" y="12570"/>
              <a:ext cx="5151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>
              <a:off x="2637" y="12180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>
              <a:off x="7788" y="12165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>
              <a:off x="5334" y="12570"/>
              <a:ext cx="0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2" name="TextBox 41"/>
          <p:cNvSpPr txBox="1"/>
          <p:nvPr/>
        </p:nvSpPr>
        <p:spPr>
          <a:xfrm>
            <a:off x="500034" y="578645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Цикл с предусловием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121442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1)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14876" y="12858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2)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57752" y="585789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Полное ветвление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2910" y="2214554"/>
            <a:ext cx="3429024" cy="3643338"/>
            <a:chOff x="1103" y="993"/>
            <a:chExt cx="5176" cy="4737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2076" y="993"/>
              <a:ext cx="1380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нач</a:t>
              </a: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076" y="1818"/>
              <a:ext cx="1380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S:=0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061" y="4020"/>
              <a:ext cx="1380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S:=S+N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3771" y="5220"/>
              <a:ext cx="1380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кон</a:t>
              </a:r>
            </a:p>
          </p:txBody>
        </p: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2751" y="1503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>
              <a:off x="2751" y="2418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4455" y="3241"/>
              <a:ext cx="0" cy="7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3990" y="3241"/>
              <a:ext cx="4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 flipH="1">
              <a:off x="1103" y="4380"/>
              <a:ext cx="95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>
              <a:off x="2751" y="3570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 flipV="1">
              <a:off x="1103" y="3240"/>
              <a:ext cx="0" cy="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>
              <a:off x="1103" y="3240"/>
              <a:ext cx="39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1500" y="2913"/>
              <a:ext cx="2490" cy="657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N=6,10,1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64" name="AutoShape 16"/>
            <p:cNvSpPr>
              <a:spLocks noChangeArrowheads="1"/>
            </p:cNvSpPr>
            <p:nvPr/>
          </p:nvSpPr>
          <p:spPr bwMode="auto">
            <a:xfrm>
              <a:off x="3456" y="4005"/>
              <a:ext cx="2823" cy="825"/>
            </a:xfrm>
            <a:prstGeom prst="parallelogram">
              <a:avLst>
                <a:gd name="adj" fmla="val 7136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вывод 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4455" y="483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143372" y="1428736"/>
            <a:ext cx="4786591" cy="5115785"/>
            <a:chOff x="3240" y="4416"/>
            <a:chExt cx="6715" cy="6772"/>
          </a:xfrm>
        </p:grpSpPr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136" y="4416"/>
              <a:ext cx="23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начало</a:t>
              </a:r>
            </a:p>
          </p:txBody>
        </p:sp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4643" y="5316"/>
              <a:ext cx="3608" cy="54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X, Y, Z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69" name="AutoShape 21"/>
            <p:cNvSpPr>
              <a:spLocks noChangeArrowheads="1"/>
            </p:cNvSpPr>
            <p:nvPr/>
          </p:nvSpPr>
          <p:spPr bwMode="auto">
            <a:xfrm>
              <a:off x="4743" y="6213"/>
              <a:ext cx="3207" cy="1983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X&gt;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=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0AND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Y&gt;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=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0AND Z&gt;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=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6216" y="495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6307" y="585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4416" y="7095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7850" y="7158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3747" y="7635"/>
              <a:ext cx="1297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X=X+5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Y=Y-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Z=Z*5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4416" y="7095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flipH="1">
              <a:off x="4335" y="9039"/>
              <a:ext cx="64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H="1">
              <a:off x="3240" y="9255"/>
              <a:ext cx="10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 flipV="1">
              <a:off x="3240" y="5985"/>
              <a:ext cx="0" cy="3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3240" y="5985"/>
              <a:ext cx="30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7887" y="7635"/>
              <a:ext cx="1466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X=X*2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Y=Y/2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Z=Z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2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8330" y="7158"/>
              <a:ext cx="64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8490" y="9090"/>
              <a:ext cx="0" cy="2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83" name="AutoShape 35"/>
            <p:cNvSpPr>
              <a:spLocks noChangeArrowheads="1"/>
            </p:cNvSpPr>
            <p:nvPr/>
          </p:nvSpPr>
          <p:spPr bwMode="auto">
            <a:xfrm>
              <a:off x="6748" y="9389"/>
              <a:ext cx="3207" cy="796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Вывод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x,y,z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8552" y="1009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Comic Sans MS" pitchFamily="66" charset="0"/>
              </a:endParaRPr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7750" y="10468"/>
              <a:ext cx="154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конец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57158" y="1500174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1)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1934" y="1538575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2</a:t>
            </a:r>
            <a:r>
              <a:rPr lang="ru-RU" sz="1600" dirty="0" smtClean="0">
                <a:latin typeface="Comic Sans MS" pitchFamily="66" charset="0"/>
              </a:rPr>
              <a:t>)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596" y="6000768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Comic Sans MS" pitchFamily="66" charset="0"/>
              </a:rPr>
              <a:t>Цикл с параметром</a:t>
            </a:r>
            <a:endParaRPr lang="ru-RU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1934" y="5967731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Comic Sans MS" pitchFamily="66" charset="0"/>
              </a:rPr>
              <a:t>Цикл с предусловием</a:t>
            </a:r>
            <a:endParaRPr lang="ru-RU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Определить тип алгоритма по блок - схеме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Задача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Даны 2 стакана. Один заполнен молоком, другой компотом. Нужно поменять содержимое стаканов.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WordArt 31"/>
          <p:cNvSpPr>
            <a:spLocks noChangeArrowheads="1" noChangeShapeType="1" noTextEdit="1"/>
          </p:cNvSpPr>
          <p:nvPr/>
        </p:nvSpPr>
        <p:spPr bwMode="auto">
          <a:xfrm>
            <a:off x="3924300" y="2997200"/>
            <a:ext cx="1296988" cy="162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  <a:cs typeface="Arial"/>
              </a:rPr>
              <a:t>?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835150" y="1916113"/>
            <a:ext cx="1655763" cy="2016125"/>
            <a:chOff x="1156" y="1207"/>
            <a:chExt cx="1043" cy="127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156" y="1207"/>
              <a:ext cx="1043" cy="1270"/>
              <a:chOff x="1202" y="1706"/>
              <a:chExt cx="1043" cy="1270"/>
            </a:xfrm>
          </p:grpSpPr>
          <p:sp>
            <p:nvSpPr>
              <p:cNvPr id="3087" name="Oval 4"/>
              <p:cNvSpPr>
                <a:spLocks noChangeArrowheads="1"/>
              </p:cNvSpPr>
              <p:nvPr/>
            </p:nvSpPr>
            <p:spPr bwMode="auto">
              <a:xfrm>
                <a:off x="1202" y="1706"/>
                <a:ext cx="1043" cy="40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088" name="Line 5"/>
              <p:cNvSpPr>
                <a:spLocks noChangeShapeType="1"/>
              </p:cNvSpPr>
              <p:nvPr/>
            </p:nvSpPr>
            <p:spPr bwMode="auto">
              <a:xfrm>
                <a:off x="1202" y="1888"/>
                <a:ext cx="27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089" name="Line 6"/>
              <p:cNvSpPr>
                <a:spLocks noChangeShapeType="1"/>
              </p:cNvSpPr>
              <p:nvPr/>
            </p:nvSpPr>
            <p:spPr bwMode="auto">
              <a:xfrm flipH="1">
                <a:off x="1927" y="1888"/>
                <a:ext cx="318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090" name="Line 7"/>
              <p:cNvSpPr>
                <a:spLocks noChangeShapeType="1"/>
              </p:cNvSpPr>
              <p:nvPr/>
            </p:nvSpPr>
            <p:spPr bwMode="auto">
              <a:xfrm>
                <a:off x="1474" y="2976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</p:grpSp>
        <p:sp>
          <p:nvSpPr>
            <p:cNvPr id="3086" name="Text Box 32"/>
            <p:cNvSpPr txBox="1">
              <a:spLocks noChangeArrowheads="1"/>
            </p:cNvSpPr>
            <p:nvPr/>
          </p:nvSpPr>
          <p:spPr bwMode="auto">
            <a:xfrm>
              <a:off x="1292" y="1797"/>
              <a:ext cx="823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dirty="0">
                  <a:latin typeface="Comic Sans MS" pitchFamily="66" charset="0"/>
                </a:rPr>
                <a:t>молоко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580063" y="1989138"/>
            <a:ext cx="1655762" cy="2016125"/>
            <a:chOff x="3515" y="1253"/>
            <a:chExt cx="1043" cy="127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515" y="1253"/>
              <a:ext cx="1043" cy="1270"/>
              <a:chOff x="1202" y="1706"/>
              <a:chExt cx="1043" cy="1270"/>
            </a:xfrm>
          </p:grpSpPr>
          <p:sp>
            <p:nvSpPr>
              <p:cNvPr id="3081" name="Oval 10"/>
              <p:cNvSpPr>
                <a:spLocks noChangeArrowheads="1"/>
              </p:cNvSpPr>
              <p:nvPr/>
            </p:nvSpPr>
            <p:spPr bwMode="auto">
              <a:xfrm>
                <a:off x="1202" y="1706"/>
                <a:ext cx="1043" cy="40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082" name="Line 11"/>
              <p:cNvSpPr>
                <a:spLocks noChangeShapeType="1"/>
              </p:cNvSpPr>
              <p:nvPr/>
            </p:nvSpPr>
            <p:spPr bwMode="auto">
              <a:xfrm>
                <a:off x="1202" y="1888"/>
                <a:ext cx="27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083" name="Line 12"/>
              <p:cNvSpPr>
                <a:spLocks noChangeShapeType="1"/>
              </p:cNvSpPr>
              <p:nvPr/>
            </p:nvSpPr>
            <p:spPr bwMode="auto">
              <a:xfrm flipH="1">
                <a:off x="1927" y="1888"/>
                <a:ext cx="318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084" name="Line 13"/>
              <p:cNvSpPr>
                <a:spLocks noChangeShapeType="1"/>
              </p:cNvSpPr>
              <p:nvPr/>
            </p:nvSpPr>
            <p:spPr bwMode="auto">
              <a:xfrm>
                <a:off x="1474" y="2976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</p:grpSp>
        <p:sp>
          <p:nvSpPr>
            <p:cNvPr id="3080" name="Text Box 33"/>
            <p:cNvSpPr txBox="1">
              <a:spLocks noChangeArrowheads="1"/>
            </p:cNvSpPr>
            <p:nvPr/>
          </p:nvSpPr>
          <p:spPr bwMode="auto">
            <a:xfrm>
              <a:off x="3696" y="1842"/>
              <a:ext cx="681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dirty="0">
                  <a:latin typeface="Comic Sans MS" pitchFamily="66" charset="0"/>
                </a:rPr>
                <a:t>вода</a:t>
              </a:r>
            </a:p>
          </p:txBody>
        </p:sp>
      </p:grpSp>
      <p:sp>
        <p:nvSpPr>
          <p:cNvPr id="2073" name="Freeform 25"/>
          <p:cNvSpPr>
            <a:spLocks/>
          </p:cNvSpPr>
          <p:nvPr/>
        </p:nvSpPr>
        <p:spPr bwMode="auto">
          <a:xfrm>
            <a:off x="2484438" y="1916113"/>
            <a:ext cx="4176712" cy="503237"/>
          </a:xfrm>
          <a:custGeom>
            <a:avLst/>
            <a:gdLst>
              <a:gd name="T0" fmla="*/ 0 w 2903"/>
              <a:gd name="T1" fmla="*/ 363 h 363"/>
              <a:gd name="T2" fmla="*/ 1542 w 2903"/>
              <a:gd name="T3" fmla="*/ 0 h 363"/>
              <a:gd name="T4" fmla="*/ 2903 w 2903"/>
              <a:gd name="T5" fmla="*/ 363 h 363"/>
              <a:gd name="T6" fmla="*/ 0 60000 65536"/>
              <a:gd name="T7" fmla="*/ 0 60000 65536"/>
              <a:gd name="T8" fmla="*/ 0 60000 65536"/>
              <a:gd name="T9" fmla="*/ 0 w 2903"/>
              <a:gd name="T10" fmla="*/ 0 h 363"/>
              <a:gd name="T11" fmla="*/ 2903 w 2903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3" h="363">
                <a:moveTo>
                  <a:pt x="0" y="363"/>
                </a:moveTo>
                <a:cubicBezTo>
                  <a:pt x="529" y="181"/>
                  <a:pt x="1058" y="0"/>
                  <a:pt x="1542" y="0"/>
                </a:cubicBezTo>
                <a:cubicBezTo>
                  <a:pt x="2026" y="0"/>
                  <a:pt x="2464" y="181"/>
                  <a:pt x="2903" y="3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2484438" y="1557338"/>
            <a:ext cx="4176712" cy="503237"/>
          </a:xfrm>
          <a:custGeom>
            <a:avLst/>
            <a:gdLst>
              <a:gd name="T0" fmla="*/ 0 w 2903"/>
              <a:gd name="T1" fmla="*/ 363 h 363"/>
              <a:gd name="T2" fmla="*/ 1542 w 2903"/>
              <a:gd name="T3" fmla="*/ 0 h 363"/>
              <a:gd name="T4" fmla="*/ 2903 w 2903"/>
              <a:gd name="T5" fmla="*/ 363 h 363"/>
              <a:gd name="T6" fmla="*/ 0 60000 65536"/>
              <a:gd name="T7" fmla="*/ 0 60000 65536"/>
              <a:gd name="T8" fmla="*/ 0 60000 65536"/>
              <a:gd name="T9" fmla="*/ 0 w 2903"/>
              <a:gd name="T10" fmla="*/ 0 h 363"/>
              <a:gd name="T11" fmla="*/ 2903 w 2903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3" h="363">
                <a:moveTo>
                  <a:pt x="0" y="363"/>
                </a:moveTo>
                <a:cubicBezTo>
                  <a:pt x="529" y="181"/>
                  <a:pt x="1058" y="0"/>
                  <a:pt x="1542" y="0"/>
                </a:cubicBezTo>
                <a:cubicBezTo>
                  <a:pt x="2026" y="0"/>
                  <a:pt x="2464" y="181"/>
                  <a:pt x="2903" y="3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 animBg="1"/>
      <p:bldP spid="2073" grpId="0" animBg="1"/>
      <p:bldP spid="20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5150" y="1916113"/>
            <a:ext cx="1655763" cy="2016125"/>
            <a:chOff x="1156" y="1207"/>
            <a:chExt cx="1043" cy="127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56" y="1207"/>
              <a:ext cx="1043" cy="1270"/>
              <a:chOff x="1202" y="1706"/>
              <a:chExt cx="1043" cy="1270"/>
            </a:xfrm>
          </p:grpSpPr>
          <p:sp>
            <p:nvSpPr>
              <p:cNvPr id="4123" name="Oval 5"/>
              <p:cNvSpPr>
                <a:spLocks noChangeArrowheads="1"/>
              </p:cNvSpPr>
              <p:nvPr/>
            </p:nvSpPr>
            <p:spPr bwMode="auto">
              <a:xfrm>
                <a:off x="1202" y="1706"/>
                <a:ext cx="1043" cy="40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000">
                  <a:latin typeface="Comic Sans MS" pitchFamily="66" charset="0"/>
                </a:endParaRPr>
              </a:p>
            </p:txBody>
          </p:sp>
          <p:sp>
            <p:nvSpPr>
              <p:cNvPr id="4124" name="Line 6"/>
              <p:cNvSpPr>
                <a:spLocks noChangeShapeType="1"/>
              </p:cNvSpPr>
              <p:nvPr/>
            </p:nvSpPr>
            <p:spPr bwMode="auto">
              <a:xfrm>
                <a:off x="1202" y="1888"/>
                <a:ext cx="27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2000">
                  <a:latin typeface="Comic Sans MS" pitchFamily="66" charset="0"/>
                </a:endParaRPr>
              </a:p>
            </p:txBody>
          </p:sp>
          <p:sp>
            <p:nvSpPr>
              <p:cNvPr id="4125" name="Line 7"/>
              <p:cNvSpPr>
                <a:spLocks noChangeShapeType="1"/>
              </p:cNvSpPr>
              <p:nvPr/>
            </p:nvSpPr>
            <p:spPr bwMode="auto">
              <a:xfrm flipH="1">
                <a:off x="1927" y="1888"/>
                <a:ext cx="318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2000">
                  <a:latin typeface="Comic Sans MS" pitchFamily="66" charset="0"/>
                </a:endParaRPr>
              </a:p>
            </p:txBody>
          </p:sp>
          <p:sp>
            <p:nvSpPr>
              <p:cNvPr id="4126" name="Line 8"/>
              <p:cNvSpPr>
                <a:spLocks noChangeShapeType="1"/>
              </p:cNvSpPr>
              <p:nvPr/>
            </p:nvSpPr>
            <p:spPr bwMode="auto">
              <a:xfrm>
                <a:off x="1474" y="2976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2000">
                  <a:latin typeface="Comic Sans MS" pitchFamily="66" charset="0"/>
                </a:endParaRPr>
              </a:p>
            </p:txBody>
          </p:sp>
        </p:grpSp>
        <p:sp>
          <p:nvSpPr>
            <p:cNvPr id="4122" name="Text Box 9"/>
            <p:cNvSpPr txBox="1">
              <a:spLocks noChangeArrowheads="1"/>
            </p:cNvSpPr>
            <p:nvPr/>
          </p:nvSpPr>
          <p:spPr bwMode="auto">
            <a:xfrm>
              <a:off x="1292" y="1797"/>
              <a:ext cx="823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dirty="0">
                  <a:latin typeface="Comic Sans MS" pitchFamily="66" charset="0"/>
                </a:rPr>
                <a:t>молоко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580063" y="1989138"/>
            <a:ext cx="1655762" cy="2016125"/>
            <a:chOff x="3515" y="1253"/>
            <a:chExt cx="1043" cy="127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515" y="1253"/>
              <a:ext cx="1043" cy="1270"/>
              <a:chOff x="1202" y="1706"/>
              <a:chExt cx="1043" cy="1270"/>
            </a:xfrm>
          </p:grpSpPr>
          <p:sp>
            <p:nvSpPr>
              <p:cNvPr id="4117" name="Oval 12"/>
              <p:cNvSpPr>
                <a:spLocks noChangeArrowheads="1"/>
              </p:cNvSpPr>
              <p:nvPr/>
            </p:nvSpPr>
            <p:spPr bwMode="auto">
              <a:xfrm>
                <a:off x="1202" y="1706"/>
                <a:ext cx="1043" cy="40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000">
                  <a:latin typeface="Comic Sans MS" pitchFamily="66" charset="0"/>
                </a:endParaRPr>
              </a:p>
            </p:txBody>
          </p:sp>
          <p:sp>
            <p:nvSpPr>
              <p:cNvPr id="4118" name="Line 13"/>
              <p:cNvSpPr>
                <a:spLocks noChangeShapeType="1"/>
              </p:cNvSpPr>
              <p:nvPr/>
            </p:nvSpPr>
            <p:spPr bwMode="auto">
              <a:xfrm>
                <a:off x="1202" y="1888"/>
                <a:ext cx="27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2000">
                  <a:latin typeface="Comic Sans MS" pitchFamily="66" charset="0"/>
                </a:endParaRPr>
              </a:p>
            </p:txBody>
          </p:sp>
          <p:sp>
            <p:nvSpPr>
              <p:cNvPr id="4119" name="Line 14"/>
              <p:cNvSpPr>
                <a:spLocks noChangeShapeType="1"/>
              </p:cNvSpPr>
              <p:nvPr/>
            </p:nvSpPr>
            <p:spPr bwMode="auto">
              <a:xfrm flipH="1">
                <a:off x="1927" y="1888"/>
                <a:ext cx="318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2000">
                  <a:latin typeface="Comic Sans MS" pitchFamily="66" charset="0"/>
                </a:endParaRPr>
              </a:p>
            </p:txBody>
          </p:sp>
          <p:sp>
            <p:nvSpPr>
              <p:cNvPr id="4120" name="Line 15"/>
              <p:cNvSpPr>
                <a:spLocks noChangeShapeType="1"/>
              </p:cNvSpPr>
              <p:nvPr/>
            </p:nvSpPr>
            <p:spPr bwMode="auto">
              <a:xfrm>
                <a:off x="1474" y="2976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2000">
                  <a:latin typeface="Comic Sans MS" pitchFamily="66" charset="0"/>
                </a:endParaRPr>
              </a:p>
            </p:txBody>
          </p:sp>
        </p:grpSp>
        <p:sp>
          <p:nvSpPr>
            <p:cNvPr id="4116" name="Text Box 16"/>
            <p:cNvSpPr txBox="1">
              <a:spLocks noChangeArrowheads="1"/>
            </p:cNvSpPr>
            <p:nvPr/>
          </p:nvSpPr>
          <p:spPr bwMode="auto">
            <a:xfrm>
              <a:off x="3696" y="1842"/>
              <a:ext cx="681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dirty="0">
                  <a:latin typeface="Comic Sans MS" pitchFamily="66" charset="0"/>
                </a:rPr>
                <a:t>вода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635375" y="4365625"/>
            <a:ext cx="1655763" cy="2016125"/>
            <a:chOff x="1202" y="1706"/>
            <a:chExt cx="1043" cy="1270"/>
          </a:xfrm>
        </p:grpSpPr>
        <p:sp>
          <p:nvSpPr>
            <p:cNvPr id="4111" name="Oval 20"/>
            <p:cNvSpPr>
              <a:spLocks noChangeArrowheads="1"/>
            </p:cNvSpPr>
            <p:nvPr/>
          </p:nvSpPr>
          <p:spPr bwMode="auto">
            <a:xfrm>
              <a:off x="1202" y="1706"/>
              <a:ext cx="1043" cy="409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000">
                <a:latin typeface="Comic Sans MS" pitchFamily="66" charset="0"/>
              </a:endParaRPr>
            </a:p>
          </p:txBody>
        </p:sp>
        <p:sp>
          <p:nvSpPr>
            <p:cNvPr id="4112" name="Line 21"/>
            <p:cNvSpPr>
              <a:spLocks noChangeShapeType="1"/>
            </p:cNvSpPr>
            <p:nvPr/>
          </p:nvSpPr>
          <p:spPr bwMode="auto">
            <a:xfrm>
              <a:off x="1202" y="1888"/>
              <a:ext cx="272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2000">
                <a:latin typeface="Comic Sans MS" pitchFamily="66" charset="0"/>
              </a:endParaRPr>
            </a:p>
          </p:txBody>
        </p:sp>
        <p:sp>
          <p:nvSpPr>
            <p:cNvPr id="4113" name="Line 22"/>
            <p:cNvSpPr>
              <a:spLocks noChangeShapeType="1"/>
            </p:cNvSpPr>
            <p:nvPr/>
          </p:nvSpPr>
          <p:spPr bwMode="auto">
            <a:xfrm flipH="1">
              <a:off x="1927" y="1888"/>
              <a:ext cx="318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2000">
                <a:latin typeface="Comic Sans MS" pitchFamily="66" charset="0"/>
              </a:endParaRPr>
            </a:p>
          </p:txBody>
        </p:sp>
        <p:sp>
          <p:nvSpPr>
            <p:cNvPr id="4114" name="Line 23"/>
            <p:cNvSpPr>
              <a:spLocks noChangeShapeType="1"/>
            </p:cNvSpPr>
            <p:nvPr/>
          </p:nvSpPr>
          <p:spPr bwMode="auto">
            <a:xfrm>
              <a:off x="1474" y="297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2000">
                <a:latin typeface="Comic Sans MS" pitchFamily="66" charset="0"/>
              </a:endParaRPr>
            </a:p>
          </p:txBody>
        </p:sp>
      </p:grpSp>
      <p:sp>
        <p:nvSpPr>
          <p:cNvPr id="4101" name="Text Box 36"/>
          <p:cNvSpPr txBox="1">
            <a:spLocks noChangeArrowheads="1"/>
          </p:cNvSpPr>
          <p:nvPr/>
        </p:nvSpPr>
        <p:spPr bwMode="auto">
          <a:xfrm>
            <a:off x="1042988" y="5084763"/>
            <a:ext cx="86518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>
              <a:latin typeface="Comic Sans MS" pitchFamily="66" charset="0"/>
            </a:endParaRP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971550" y="3429000"/>
            <a:ext cx="3240088" cy="2400300"/>
            <a:chOff x="612" y="2160"/>
            <a:chExt cx="2041" cy="1512"/>
          </a:xfrm>
        </p:grpSpPr>
        <p:sp>
          <p:nvSpPr>
            <p:cNvPr id="4109" name="Freeform 29"/>
            <p:cNvSpPr>
              <a:spLocks/>
            </p:cNvSpPr>
            <p:nvPr/>
          </p:nvSpPr>
          <p:spPr bwMode="auto">
            <a:xfrm>
              <a:off x="952" y="2160"/>
              <a:ext cx="1701" cy="1512"/>
            </a:xfrm>
            <a:custGeom>
              <a:avLst/>
              <a:gdLst>
                <a:gd name="T0" fmla="*/ 477 w 1701"/>
                <a:gd name="T1" fmla="*/ 0 h 1512"/>
                <a:gd name="T2" fmla="*/ 204 w 1701"/>
                <a:gd name="T3" fmla="*/ 1270 h 1512"/>
                <a:gd name="T4" fmla="*/ 1701 w 1701"/>
                <a:gd name="T5" fmla="*/ 1452 h 1512"/>
                <a:gd name="T6" fmla="*/ 0 60000 65536"/>
                <a:gd name="T7" fmla="*/ 0 60000 65536"/>
                <a:gd name="T8" fmla="*/ 0 60000 65536"/>
                <a:gd name="T9" fmla="*/ 0 w 1701"/>
                <a:gd name="T10" fmla="*/ 0 h 1512"/>
                <a:gd name="T11" fmla="*/ 1701 w 1701"/>
                <a:gd name="T12" fmla="*/ 1512 h 15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1" h="1512">
                  <a:moveTo>
                    <a:pt x="477" y="0"/>
                  </a:moveTo>
                  <a:cubicBezTo>
                    <a:pt x="238" y="514"/>
                    <a:pt x="0" y="1028"/>
                    <a:pt x="204" y="1270"/>
                  </a:cubicBezTo>
                  <a:cubicBezTo>
                    <a:pt x="408" y="1512"/>
                    <a:pt x="1054" y="1482"/>
                    <a:pt x="1701" y="14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ru-RU" sz="2000">
                <a:latin typeface="Comic Sans MS" pitchFamily="66" charset="0"/>
              </a:endParaRPr>
            </a:p>
          </p:txBody>
        </p:sp>
        <p:sp>
          <p:nvSpPr>
            <p:cNvPr id="4110" name="Oval 37"/>
            <p:cNvSpPr>
              <a:spLocks noChangeArrowheads="1"/>
            </p:cNvSpPr>
            <p:nvPr/>
          </p:nvSpPr>
          <p:spPr bwMode="auto">
            <a:xfrm>
              <a:off x="612" y="3067"/>
              <a:ext cx="408" cy="40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716463" y="3357563"/>
            <a:ext cx="3887787" cy="2376487"/>
            <a:chOff x="2971" y="2115"/>
            <a:chExt cx="2449" cy="1497"/>
          </a:xfrm>
        </p:grpSpPr>
        <p:sp>
          <p:nvSpPr>
            <p:cNvPr id="4107" name="Freeform 35"/>
            <p:cNvSpPr>
              <a:spLocks/>
            </p:cNvSpPr>
            <p:nvPr/>
          </p:nvSpPr>
          <p:spPr bwMode="auto">
            <a:xfrm>
              <a:off x="2971" y="2115"/>
              <a:ext cx="2237" cy="1497"/>
            </a:xfrm>
            <a:custGeom>
              <a:avLst/>
              <a:gdLst>
                <a:gd name="T0" fmla="*/ 0 w 2237"/>
                <a:gd name="T1" fmla="*/ 1497 h 1497"/>
                <a:gd name="T2" fmla="*/ 2041 w 2237"/>
                <a:gd name="T3" fmla="*/ 1134 h 1497"/>
                <a:gd name="T4" fmla="*/ 1179 w 2237"/>
                <a:gd name="T5" fmla="*/ 0 h 1497"/>
                <a:gd name="T6" fmla="*/ 0 60000 65536"/>
                <a:gd name="T7" fmla="*/ 0 60000 65536"/>
                <a:gd name="T8" fmla="*/ 0 60000 65536"/>
                <a:gd name="T9" fmla="*/ 0 w 2237"/>
                <a:gd name="T10" fmla="*/ 0 h 1497"/>
                <a:gd name="T11" fmla="*/ 2237 w 2237"/>
                <a:gd name="T12" fmla="*/ 1497 h 14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7" h="1497">
                  <a:moveTo>
                    <a:pt x="0" y="1497"/>
                  </a:moveTo>
                  <a:cubicBezTo>
                    <a:pt x="922" y="1440"/>
                    <a:pt x="1845" y="1383"/>
                    <a:pt x="2041" y="1134"/>
                  </a:cubicBezTo>
                  <a:cubicBezTo>
                    <a:pt x="2237" y="885"/>
                    <a:pt x="1323" y="189"/>
                    <a:pt x="1179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ru-RU" sz="2000">
                <a:latin typeface="Comic Sans MS" pitchFamily="66" charset="0"/>
              </a:endParaRPr>
            </a:p>
          </p:txBody>
        </p:sp>
        <p:sp>
          <p:nvSpPr>
            <p:cNvPr id="4108" name="Oval 39"/>
            <p:cNvSpPr>
              <a:spLocks noChangeArrowheads="1"/>
            </p:cNvSpPr>
            <p:nvPr/>
          </p:nvSpPr>
          <p:spPr bwMode="auto">
            <a:xfrm>
              <a:off x="5012" y="2614"/>
              <a:ext cx="408" cy="40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2700338" y="476250"/>
            <a:ext cx="3671887" cy="1728788"/>
            <a:chOff x="1701" y="300"/>
            <a:chExt cx="2313" cy="1089"/>
          </a:xfrm>
        </p:grpSpPr>
        <p:sp>
          <p:nvSpPr>
            <p:cNvPr id="4105" name="Freeform 32"/>
            <p:cNvSpPr>
              <a:spLocks/>
            </p:cNvSpPr>
            <p:nvPr/>
          </p:nvSpPr>
          <p:spPr bwMode="auto">
            <a:xfrm>
              <a:off x="1701" y="792"/>
              <a:ext cx="2313" cy="597"/>
            </a:xfrm>
            <a:custGeom>
              <a:avLst/>
              <a:gdLst>
                <a:gd name="T0" fmla="*/ 2313 w 2313"/>
                <a:gd name="T1" fmla="*/ 597 h 597"/>
                <a:gd name="T2" fmla="*/ 1224 w 2313"/>
                <a:gd name="T3" fmla="*/ 7 h 597"/>
                <a:gd name="T4" fmla="*/ 0 w 2313"/>
                <a:gd name="T5" fmla="*/ 552 h 597"/>
                <a:gd name="T6" fmla="*/ 0 60000 65536"/>
                <a:gd name="T7" fmla="*/ 0 60000 65536"/>
                <a:gd name="T8" fmla="*/ 0 60000 65536"/>
                <a:gd name="T9" fmla="*/ 0 w 2313"/>
                <a:gd name="T10" fmla="*/ 0 h 597"/>
                <a:gd name="T11" fmla="*/ 2313 w 2313"/>
                <a:gd name="T12" fmla="*/ 597 h 5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3" h="597">
                  <a:moveTo>
                    <a:pt x="2313" y="597"/>
                  </a:moveTo>
                  <a:cubicBezTo>
                    <a:pt x="1961" y="305"/>
                    <a:pt x="1609" y="14"/>
                    <a:pt x="1224" y="7"/>
                  </a:cubicBezTo>
                  <a:cubicBezTo>
                    <a:pt x="839" y="0"/>
                    <a:pt x="419" y="276"/>
                    <a:pt x="0" y="5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ru-RU" sz="2000">
                <a:latin typeface="Comic Sans MS" pitchFamily="66" charset="0"/>
              </a:endParaRPr>
            </a:p>
          </p:txBody>
        </p:sp>
        <p:sp>
          <p:nvSpPr>
            <p:cNvPr id="4106" name="Oval 40"/>
            <p:cNvSpPr>
              <a:spLocks noChangeArrowheads="1"/>
            </p:cNvSpPr>
            <p:nvPr/>
          </p:nvSpPr>
          <p:spPr bwMode="auto">
            <a:xfrm>
              <a:off x="2744" y="300"/>
              <a:ext cx="408" cy="40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>
                  <a:latin typeface="Comic Sans MS" pitchFamily="66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65416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Задача </a:t>
            </a:r>
            <a:b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обмен значениями двух переменных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186766" cy="412592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Даны две переменные. Требуется произвести между ними обмен значениями.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692275" y="2349500"/>
            <a:ext cx="1727200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1</a:t>
            </a:r>
            <a:endParaRPr lang="ru-RU" sz="3200" b="1">
              <a:latin typeface="Comic Sans MS" pitchFamily="66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292725" y="2349500"/>
            <a:ext cx="1727200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2</a:t>
            </a:r>
            <a:endParaRPr lang="ru-RU" sz="3200" b="1">
              <a:latin typeface="Comic Sans MS" pitchFamily="66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563938" y="4221163"/>
            <a:ext cx="1727200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3200" b="1">
              <a:latin typeface="Comic Sans MS" pitchFamily="66" charset="0"/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684213" y="2492375"/>
            <a:ext cx="7191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X</a:t>
            </a:r>
            <a:endParaRPr lang="ru-RU" sz="3200" b="1">
              <a:latin typeface="Comic Sans MS" pitchFamily="66" charset="0"/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7380288" y="2420938"/>
            <a:ext cx="7191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Y</a:t>
            </a:r>
            <a:endParaRPr lang="ru-RU" sz="3200" b="1">
              <a:latin typeface="Comic Sans MS" pitchFamily="66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4140200" y="5229225"/>
            <a:ext cx="7191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Z</a:t>
            </a:r>
            <a:endParaRPr lang="ru-RU" sz="3200" b="1">
              <a:latin typeface="Comic Sans MS" pitchFamily="66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19250" y="2997200"/>
            <a:ext cx="1944688" cy="1584325"/>
            <a:chOff x="1020" y="1888"/>
            <a:chExt cx="1225" cy="998"/>
          </a:xfrm>
        </p:grpSpPr>
        <p:sp>
          <p:nvSpPr>
            <p:cNvPr id="5139" name="Freeform 11"/>
            <p:cNvSpPr>
              <a:spLocks/>
            </p:cNvSpPr>
            <p:nvPr/>
          </p:nvSpPr>
          <p:spPr bwMode="auto">
            <a:xfrm>
              <a:off x="1361" y="1888"/>
              <a:ext cx="884" cy="998"/>
            </a:xfrm>
            <a:custGeom>
              <a:avLst/>
              <a:gdLst>
                <a:gd name="T0" fmla="*/ 204 w 884"/>
                <a:gd name="T1" fmla="*/ 0 h 998"/>
                <a:gd name="T2" fmla="*/ 113 w 884"/>
                <a:gd name="T3" fmla="*/ 680 h 998"/>
                <a:gd name="T4" fmla="*/ 884 w 884"/>
                <a:gd name="T5" fmla="*/ 998 h 998"/>
                <a:gd name="T6" fmla="*/ 0 60000 65536"/>
                <a:gd name="T7" fmla="*/ 0 60000 65536"/>
                <a:gd name="T8" fmla="*/ 0 60000 65536"/>
                <a:gd name="T9" fmla="*/ 0 w 884"/>
                <a:gd name="T10" fmla="*/ 0 h 998"/>
                <a:gd name="T11" fmla="*/ 884 w 884"/>
                <a:gd name="T12" fmla="*/ 998 h 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4" h="998">
                  <a:moveTo>
                    <a:pt x="204" y="0"/>
                  </a:moveTo>
                  <a:cubicBezTo>
                    <a:pt x="102" y="257"/>
                    <a:pt x="0" y="514"/>
                    <a:pt x="113" y="680"/>
                  </a:cubicBezTo>
                  <a:cubicBezTo>
                    <a:pt x="226" y="846"/>
                    <a:pt x="555" y="922"/>
                    <a:pt x="884" y="99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3200" b="1">
                <a:latin typeface="Comic Sans MS" pitchFamily="66" charset="0"/>
              </a:endParaRPr>
            </a:p>
          </p:txBody>
        </p:sp>
        <p:sp>
          <p:nvSpPr>
            <p:cNvPr id="5140" name="Oval 16"/>
            <p:cNvSpPr>
              <a:spLocks noChangeArrowheads="1"/>
            </p:cNvSpPr>
            <p:nvPr/>
          </p:nvSpPr>
          <p:spPr bwMode="auto">
            <a:xfrm>
              <a:off x="1020" y="2568"/>
              <a:ext cx="272" cy="27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>
                  <a:latin typeface="Comic Sans MS" pitchFamily="66" charset="0"/>
                </a:rPr>
                <a:t>1</a:t>
              </a:r>
              <a:endParaRPr lang="ru-RU" sz="3200" b="1">
                <a:latin typeface="Comic Sans MS" pitchFamily="66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627313" y="692150"/>
            <a:ext cx="3457575" cy="1657350"/>
            <a:chOff x="1655" y="436"/>
            <a:chExt cx="2178" cy="1044"/>
          </a:xfrm>
        </p:grpSpPr>
        <p:sp>
          <p:nvSpPr>
            <p:cNvPr id="5137" name="Freeform 13"/>
            <p:cNvSpPr>
              <a:spLocks/>
            </p:cNvSpPr>
            <p:nvPr/>
          </p:nvSpPr>
          <p:spPr bwMode="auto">
            <a:xfrm>
              <a:off x="1655" y="845"/>
              <a:ext cx="2178" cy="635"/>
            </a:xfrm>
            <a:custGeom>
              <a:avLst/>
              <a:gdLst>
                <a:gd name="T0" fmla="*/ 2178 w 2178"/>
                <a:gd name="T1" fmla="*/ 635 h 635"/>
                <a:gd name="T2" fmla="*/ 1089 w 2178"/>
                <a:gd name="T3" fmla="*/ 0 h 635"/>
                <a:gd name="T4" fmla="*/ 0 w 2178"/>
                <a:gd name="T5" fmla="*/ 635 h 635"/>
                <a:gd name="T6" fmla="*/ 0 60000 65536"/>
                <a:gd name="T7" fmla="*/ 0 60000 65536"/>
                <a:gd name="T8" fmla="*/ 0 60000 65536"/>
                <a:gd name="T9" fmla="*/ 0 w 2178"/>
                <a:gd name="T10" fmla="*/ 0 h 635"/>
                <a:gd name="T11" fmla="*/ 2178 w 2178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8" h="635">
                  <a:moveTo>
                    <a:pt x="2178" y="635"/>
                  </a:moveTo>
                  <a:cubicBezTo>
                    <a:pt x="1815" y="317"/>
                    <a:pt x="1452" y="0"/>
                    <a:pt x="1089" y="0"/>
                  </a:cubicBezTo>
                  <a:cubicBezTo>
                    <a:pt x="726" y="0"/>
                    <a:pt x="363" y="317"/>
                    <a:pt x="0" y="63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3200" b="1">
                <a:latin typeface="Comic Sans MS" pitchFamily="66" charset="0"/>
              </a:endParaRPr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2653" y="436"/>
              <a:ext cx="272" cy="27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>
                  <a:latin typeface="Comic Sans MS" pitchFamily="66" charset="0"/>
                </a:rPr>
                <a:t>2</a:t>
              </a:r>
              <a:endParaRPr lang="ru-RU" sz="3200" b="1">
                <a:latin typeface="Comic Sans MS" pitchFamily="66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292725" y="2997200"/>
            <a:ext cx="1655763" cy="1584325"/>
            <a:chOff x="3334" y="1888"/>
            <a:chExt cx="1043" cy="998"/>
          </a:xfrm>
        </p:grpSpPr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3334" y="1888"/>
              <a:ext cx="793" cy="998"/>
            </a:xfrm>
            <a:custGeom>
              <a:avLst/>
              <a:gdLst>
                <a:gd name="T0" fmla="*/ 0 w 793"/>
                <a:gd name="T1" fmla="*/ 998 h 998"/>
                <a:gd name="T2" fmla="*/ 680 w 793"/>
                <a:gd name="T3" fmla="*/ 726 h 998"/>
                <a:gd name="T4" fmla="*/ 680 w 793"/>
                <a:gd name="T5" fmla="*/ 0 h 998"/>
                <a:gd name="T6" fmla="*/ 0 60000 65536"/>
                <a:gd name="T7" fmla="*/ 0 60000 65536"/>
                <a:gd name="T8" fmla="*/ 0 60000 65536"/>
                <a:gd name="T9" fmla="*/ 0 w 793"/>
                <a:gd name="T10" fmla="*/ 0 h 998"/>
                <a:gd name="T11" fmla="*/ 793 w 793"/>
                <a:gd name="T12" fmla="*/ 998 h 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3" h="998">
                  <a:moveTo>
                    <a:pt x="0" y="998"/>
                  </a:moveTo>
                  <a:cubicBezTo>
                    <a:pt x="283" y="945"/>
                    <a:pt x="567" y="892"/>
                    <a:pt x="680" y="726"/>
                  </a:cubicBezTo>
                  <a:cubicBezTo>
                    <a:pt x="793" y="560"/>
                    <a:pt x="736" y="280"/>
                    <a:pt x="6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3200" b="1">
                <a:latin typeface="Comic Sans MS" pitchFamily="66" charset="0"/>
              </a:endParaRPr>
            </a:p>
          </p:txBody>
        </p:sp>
        <p:sp>
          <p:nvSpPr>
            <p:cNvPr id="5136" name="Oval 19"/>
            <p:cNvSpPr>
              <a:spLocks noChangeArrowheads="1"/>
            </p:cNvSpPr>
            <p:nvPr/>
          </p:nvSpPr>
          <p:spPr bwMode="auto">
            <a:xfrm>
              <a:off x="4105" y="2523"/>
              <a:ext cx="272" cy="27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>
                  <a:latin typeface="Comic Sans MS" pitchFamily="66" charset="0"/>
                </a:rPr>
                <a:t>3</a:t>
              </a:r>
              <a:endParaRPr lang="ru-RU" sz="3200" b="1">
                <a:latin typeface="Comic Sans MS" pitchFamily="66" charset="0"/>
              </a:endParaRPr>
            </a:p>
          </p:txBody>
        </p:sp>
      </p:grpSp>
      <p:sp>
        <p:nvSpPr>
          <p:cNvPr id="5131" name="Text Box 26"/>
          <p:cNvSpPr txBox="1">
            <a:spLocks noChangeArrowheads="1"/>
          </p:cNvSpPr>
          <p:nvPr/>
        </p:nvSpPr>
        <p:spPr bwMode="auto">
          <a:xfrm>
            <a:off x="4932363" y="7245350"/>
            <a:ext cx="184731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 b="1">
              <a:latin typeface="Comic Sans MS" pitchFamily="66" charset="0"/>
            </a:endParaRP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3563938" y="4221163"/>
            <a:ext cx="1727200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1</a:t>
            </a:r>
            <a:endParaRPr lang="ru-RU" sz="3200" b="1">
              <a:latin typeface="Comic Sans MS" pitchFamily="66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1692275" y="2349500"/>
            <a:ext cx="1727200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2</a:t>
            </a:r>
            <a:endParaRPr lang="ru-RU" sz="3200" b="1">
              <a:latin typeface="Comic Sans MS" pitchFamily="66" charset="0"/>
            </a:endParaRP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5292725" y="2349500"/>
            <a:ext cx="1727200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1</a:t>
            </a:r>
            <a:endParaRPr lang="ru-RU" sz="32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56" grpId="0" animBg="1"/>
      <p:bldP spid="22560" grpId="0" animBg="1"/>
      <p:bldP spid="225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Алгоритм решения задачи: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773238"/>
            <a:ext cx="2314575" cy="3886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i="1" dirty="0" smtClean="0">
                <a:latin typeface="Comic Sans MS" pitchFamily="66" charset="0"/>
              </a:rPr>
              <a:t>ввод </a:t>
            </a:r>
            <a:r>
              <a:rPr lang="en-US" i="1" dirty="0" smtClean="0">
                <a:latin typeface="Comic Sans MS" pitchFamily="66" charset="0"/>
              </a:rPr>
              <a:t>X</a:t>
            </a:r>
            <a:r>
              <a:rPr lang="ru-RU" i="1" dirty="0" smtClean="0">
                <a:latin typeface="Comic Sans MS" pitchFamily="66" charset="0"/>
              </a:rPr>
              <a:t>,</a:t>
            </a:r>
            <a:r>
              <a:rPr lang="en-US" i="1" dirty="0" smtClean="0">
                <a:latin typeface="Comic Sans MS" pitchFamily="66" charset="0"/>
              </a:rPr>
              <a:t>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Z</a:t>
            </a:r>
            <a:r>
              <a:rPr lang="ru-RU" dirty="0" smtClean="0">
                <a:latin typeface="Comic Sans MS" pitchFamily="66" charset="0"/>
              </a:rPr>
              <a:t>:=</a:t>
            </a:r>
            <a:r>
              <a:rPr lang="en-US" i="1" dirty="0" smtClean="0">
                <a:latin typeface="Comic Sans MS" pitchFamily="66" charset="0"/>
              </a:rPr>
              <a:t>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X</a:t>
            </a:r>
            <a:r>
              <a:rPr lang="ru-RU" dirty="0" smtClean="0">
                <a:latin typeface="Comic Sans MS" pitchFamily="66" charset="0"/>
              </a:rPr>
              <a:t>:=</a:t>
            </a:r>
            <a:r>
              <a:rPr lang="en-US" i="1" dirty="0" smtClean="0">
                <a:latin typeface="Comic Sans MS" pitchFamily="66" charset="0"/>
              </a:rPr>
              <a:t>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Y</a:t>
            </a:r>
            <a:r>
              <a:rPr lang="ru-RU" dirty="0" smtClean="0">
                <a:latin typeface="Comic Sans MS" pitchFamily="66" charset="0"/>
              </a:rPr>
              <a:t>:=</a:t>
            </a:r>
            <a:r>
              <a:rPr lang="en-US" i="1" dirty="0" smtClean="0">
                <a:latin typeface="Comic Sans MS" pitchFamily="66" charset="0"/>
              </a:rPr>
              <a:t>Z</a:t>
            </a:r>
            <a:endParaRPr lang="ru-RU" i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i="1" dirty="0" smtClean="0">
                <a:latin typeface="Comic Sans MS" pitchFamily="66" charset="0"/>
              </a:rPr>
              <a:t>вывод </a:t>
            </a:r>
            <a:r>
              <a:rPr lang="en-US" i="1" dirty="0" smtClean="0">
                <a:latin typeface="Comic Sans MS" pitchFamily="66" charset="0"/>
              </a:rPr>
              <a:t>X</a:t>
            </a:r>
            <a:r>
              <a:rPr lang="ru-RU" i="1" dirty="0" smtClean="0">
                <a:latin typeface="Comic Sans MS" pitchFamily="66" charset="0"/>
              </a:rPr>
              <a:t>,</a:t>
            </a:r>
            <a:r>
              <a:rPr lang="en-US" i="1" dirty="0" smtClean="0">
                <a:latin typeface="Comic Sans MS" pitchFamily="66" charset="0"/>
              </a:rPr>
              <a:t>Y</a:t>
            </a:r>
            <a:endParaRPr lang="ru-RU" i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Comic Sans MS" pitchFamily="66" charset="0"/>
              </a:rPr>
              <a:t>Трассировочная таблица</a:t>
            </a:r>
          </a:p>
        </p:txBody>
      </p:sp>
      <p:graphicFrame>
        <p:nvGraphicFramePr>
          <p:cNvPr id="25649" name="Group 49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Команда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ввод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:=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:=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:=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вывод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50" name="Rectangle 50"/>
          <p:cNvSpPr>
            <a:spLocks noChangeArrowheads="1"/>
          </p:cNvSpPr>
          <p:nvPr/>
        </p:nvSpPr>
        <p:spPr bwMode="auto">
          <a:xfrm>
            <a:off x="2484438" y="2636838"/>
            <a:ext cx="2087562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1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4572000" y="2636838"/>
            <a:ext cx="2087563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2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6659563" y="2636838"/>
            <a:ext cx="2016125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-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92" name="Rectangle 92"/>
          <p:cNvSpPr>
            <a:spLocks noChangeArrowheads="1"/>
          </p:cNvSpPr>
          <p:nvPr/>
        </p:nvSpPr>
        <p:spPr bwMode="auto">
          <a:xfrm>
            <a:off x="2484438" y="3284538"/>
            <a:ext cx="2087562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1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93" name="Rectangle 93"/>
          <p:cNvSpPr>
            <a:spLocks noChangeArrowheads="1"/>
          </p:cNvSpPr>
          <p:nvPr/>
        </p:nvSpPr>
        <p:spPr bwMode="auto">
          <a:xfrm>
            <a:off x="2484438" y="3933825"/>
            <a:ext cx="2087562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2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94" name="Rectangle 94"/>
          <p:cNvSpPr>
            <a:spLocks noChangeArrowheads="1"/>
          </p:cNvSpPr>
          <p:nvPr/>
        </p:nvSpPr>
        <p:spPr bwMode="auto">
          <a:xfrm>
            <a:off x="2484438" y="4581525"/>
            <a:ext cx="2087562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2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95" name="Rectangle 95"/>
          <p:cNvSpPr>
            <a:spLocks noChangeArrowheads="1"/>
          </p:cNvSpPr>
          <p:nvPr/>
        </p:nvSpPr>
        <p:spPr bwMode="auto">
          <a:xfrm>
            <a:off x="2484438" y="5229225"/>
            <a:ext cx="2087562" cy="647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2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96" name="Rectangle 96"/>
          <p:cNvSpPr>
            <a:spLocks noChangeArrowheads="1"/>
          </p:cNvSpPr>
          <p:nvPr/>
        </p:nvSpPr>
        <p:spPr bwMode="auto">
          <a:xfrm>
            <a:off x="4572000" y="3284538"/>
            <a:ext cx="2087563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2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97" name="Rectangle 97"/>
          <p:cNvSpPr>
            <a:spLocks noChangeArrowheads="1"/>
          </p:cNvSpPr>
          <p:nvPr/>
        </p:nvSpPr>
        <p:spPr bwMode="auto">
          <a:xfrm>
            <a:off x="4572000" y="3933825"/>
            <a:ext cx="2087563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2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98" name="Rectangle 98"/>
          <p:cNvSpPr>
            <a:spLocks noChangeArrowheads="1"/>
          </p:cNvSpPr>
          <p:nvPr/>
        </p:nvSpPr>
        <p:spPr bwMode="auto">
          <a:xfrm>
            <a:off x="4572000" y="4581525"/>
            <a:ext cx="2087563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1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699" name="Rectangle 99"/>
          <p:cNvSpPr>
            <a:spLocks noChangeArrowheads="1"/>
          </p:cNvSpPr>
          <p:nvPr/>
        </p:nvSpPr>
        <p:spPr bwMode="auto">
          <a:xfrm>
            <a:off x="4572000" y="5229225"/>
            <a:ext cx="2087563" cy="647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1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700" name="Rectangle 100"/>
          <p:cNvSpPr>
            <a:spLocks noChangeArrowheads="1"/>
          </p:cNvSpPr>
          <p:nvPr/>
        </p:nvSpPr>
        <p:spPr bwMode="auto">
          <a:xfrm>
            <a:off x="6659563" y="3284538"/>
            <a:ext cx="2016125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1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702" name="Rectangle 102"/>
          <p:cNvSpPr>
            <a:spLocks noChangeArrowheads="1"/>
          </p:cNvSpPr>
          <p:nvPr/>
        </p:nvSpPr>
        <p:spPr bwMode="auto">
          <a:xfrm>
            <a:off x="6659563" y="3933825"/>
            <a:ext cx="2016125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1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703" name="Rectangle 103"/>
          <p:cNvSpPr>
            <a:spLocks noChangeArrowheads="1"/>
          </p:cNvSpPr>
          <p:nvPr/>
        </p:nvSpPr>
        <p:spPr bwMode="auto">
          <a:xfrm>
            <a:off x="6659563" y="4581525"/>
            <a:ext cx="2016125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1</a:t>
            </a:r>
            <a:endParaRPr lang="ru-RU" sz="3600">
              <a:latin typeface="Comic Sans MS" pitchFamily="66" charset="0"/>
            </a:endParaRPr>
          </a:p>
        </p:txBody>
      </p:sp>
      <p:sp>
        <p:nvSpPr>
          <p:cNvPr id="25704" name="Rectangle 104"/>
          <p:cNvSpPr>
            <a:spLocks noChangeArrowheads="1"/>
          </p:cNvSpPr>
          <p:nvPr/>
        </p:nvSpPr>
        <p:spPr bwMode="auto">
          <a:xfrm>
            <a:off x="6659563" y="5229225"/>
            <a:ext cx="2016125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Comic Sans MS" pitchFamily="66" charset="0"/>
              </a:rPr>
              <a:t>1</a:t>
            </a:r>
            <a:endParaRPr lang="ru-RU" sz="3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0" grpId="0" animBg="1"/>
      <p:bldP spid="25652" grpId="0" animBg="1"/>
      <p:bldP spid="25653" grpId="0" animBg="1"/>
      <p:bldP spid="25692" grpId="0" animBg="1"/>
      <p:bldP spid="25693" grpId="0" animBg="1"/>
      <p:bldP spid="25694" grpId="0" animBg="1"/>
      <p:bldP spid="25695" grpId="0" animBg="1"/>
      <p:bldP spid="25696" grpId="0" animBg="1"/>
      <p:bldP spid="25697" grpId="0" animBg="1"/>
      <p:bldP spid="25698" grpId="0" animBg="1"/>
      <p:bldP spid="25699" grpId="0" animBg="1"/>
      <p:bldP spid="25700" grpId="0" animBg="1"/>
      <p:bldP spid="25702" grpId="0" animBg="1"/>
      <p:bldP spid="25703" grpId="0" animBg="1"/>
      <p:bldP spid="257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Задача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2071678"/>
            <a:ext cx="8229600" cy="2357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Comic Sans MS" pitchFamily="66" charset="0"/>
                <a:ea typeface="+mj-ea"/>
                <a:cs typeface="+mj-cs"/>
              </a:rPr>
              <a:t>Даны две простые дроби. Получить дробь, являющуюся результатом деления одной на другую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348</Words>
  <Application>Microsoft Office PowerPoint</Application>
  <PresentationFormat>Экран (4:3)</PresentationFormat>
  <Paragraphs>131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Линейные вычислительные алгоритмы</vt:lpstr>
      <vt:lpstr>Задача</vt:lpstr>
      <vt:lpstr>Слайд 3</vt:lpstr>
      <vt:lpstr>Слайд 4</vt:lpstr>
      <vt:lpstr>Задача  обмен значениями двух переменных</vt:lpstr>
      <vt:lpstr>Слайд 6</vt:lpstr>
      <vt:lpstr>Алгоритм решения задачи:</vt:lpstr>
      <vt:lpstr>Трассировочная таблица</vt:lpstr>
      <vt:lpstr>Задача</vt:lpstr>
      <vt:lpstr>Числитель первой дроби умножить на знаменатель второй. 2. Знаменатель первой дроби умножить на числитель второй. 3. Записать дробь, числителем которой является результат выполнения пункта 1, а знаменателем – результат выполнения пункта .2  </vt:lpstr>
      <vt:lpstr>Алгоритм на АЯ</vt:lpstr>
      <vt:lpstr>Самостоятельная работа</vt:lpstr>
      <vt:lpstr>Определить тип алгоритма по блок - схеме</vt:lpstr>
      <vt:lpstr>Определить тип алгоритма по блок - схеме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Линейные вычислительные алгоритмы</dc:title>
  <dc:creator>александр</dc:creator>
  <cp:lastModifiedBy>александр</cp:lastModifiedBy>
  <cp:revision>6</cp:revision>
  <dcterms:created xsi:type="dcterms:W3CDTF">2012-04-18T21:48:32Z</dcterms:created>
  <dcterms:modified xsi:type="dcterms:W3CDTF">2012-04-18T22:31:52Z</dcterms:modified>
</cp:coreProperties>
</file>