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sldIdLst>
    <p:sldId id="281" r:id="rId2"/>
    <p:sldId id="276" r:id="rId3"/>
    <p:sldId id="283" r:id="rId4"/>
    <p:sldId id="258" r:id="rId5"/>
    <p:sldId id="285" r:id="rId6"/>
    <p:sldId id="282" r:id="rId7"/>
    <p:sldId id="259" r:id="rId8"/>
    <p:sldId id="256" r:id="rId9"/>
    <p:sldId id="261" r:id="rId10"/>
    <p:sldId id="287" r:id="rId11"/>
    <p:sldId id="286" r:id="rId12"/>
    <p:sldId id="277" r:id="rId13"/>
    <p:sldId id="278" r:id="rId14"/>
    <p:sldId id="279" r:id="rId15"/>
    <p:sldId id="290" r:id="rId16"/>
    <p:sldId id="272" r:id="rId17"/>
    <p:sldId id="291" r:id="rId18"/>
    <p:sldId id="275" r:id="rId19"/>
    <p:sldId id="292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286" autoAdjust="0"/>
    <p:restoredTop sz="94660"/>
  </p:normalViewPr>
  <p:slideViewPr>
    <p:cSldViewPr>
      <p:cViewPr>
        <p:scale>
          <a:sx n="60" d="100"/>
          <a:sy n="60" d="100"/>
        </p:scale>
        <p:origin x="-2514" y="-11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28921-A6B9-49AF-B2D7-474BDB145367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E56FE-7F39-4C96-BDCC-2AEF7E64B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0326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E56FE-7F39-4C96-BDCC-2AEF7E64BDF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6612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E56FE-7F39-4C96-BDCC-2AEF7E64BDF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6612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E56FE-7F39-4C96-BDCC-2AEF7E64BDF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6612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E56FE-7F39-4C96-BDCC-2AEF7E64BDF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6612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E56FE-7F39-4C96-BDCC-2AEF7E64BDF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6612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E56FE-7F39-4C96-BDCC-2AEF7E64BDF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6612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A466B3C-F1D0-43DF-A988-8FA18314D43D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8B776-4BE7-4810-802B-9E65F05EB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/>
              <a:t>Рулетики</a:t>
            </a:r>
            <a:r>
              <a:rPr lang="ru-RU" dirty="0" smtClean="0"/>
              <a:t> с вареньем</a:t>
            </a:r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44854" y="1511454"/>
            <a:ext cx="3398911" cy="203406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323528" y="3946710"/>
            <a:ext cx="3272849" cy="20340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736428" y="1547420"/>
            <a:ext cx="54075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Время приготовления </a:t>
            </a:r>
            <a:r>
              <a:rPr lang="ru-RU" sz="2400" b="1" dirty="0"/>
              <a:t>- 50 </a:t>
            </a:r>
            <a:r>
              <a:rPr lang="ru-RU" sz="2400" b="1" dirty="0" smtClean="0"/>
              <a:t>минут.</a:t>
            </a:r>
          </a:p>
          <a:p>
            <a:r>
              <a:rPr lang="ru-RU" sz="2400" b="1" dirty="0" smtClean="0"/>
              <a:t>Необходимые продукты:</a:t>
            </a:r>
          </a:p>
          <a:p>
            <a:r>
              <a:rPr lang="ru-RU" sz="2400" dirty="0" smtClean="0"/>
              <a:t>Молоко </a:t>
            </a:r>
            <a:r>
              <a:rPr lang="ru-RU" sz="2400" dirty="0"/>
              <a:t>– 250 г</a:t>
            </a:r>
          </a:p>
          <a:p>
            <a:r>
              <a:rPr lang="ru-RU" sz="2400" dirty="0"/>
              <a:t>Дрожжи – 20 г</a:t>
            </a:r>
          </a:p>
          <a:p>
            <a:r>
              <a:rPr lang="ru-RU" sz="2400" dirty="0"/>
              <a:t>Маргарин – 125 г</a:t>
            </a:r>
          </a:p>
          <a:p>
            <a:r>
              <a:rPr lang="ru-RU" sz="2400" dirty="0"/>
              <a:t>Сахар – 40 </a:t>
            </a:r>
            <a:r>
              <a:rPr lang="ru-RU" sz="2400" dirty="0" smtClean="0"/>
              <a:t>г (2 столовые ложки)</a:t>
            </a:r>
            <a:endParaRPr lang="ru-RU" sz="2400" dirty="0"/>
          </a:p>
          <a:p>
            <a:r>
              <a:rPr lang="ru-RU" sz="2400" dirty="0"/>
              <a:t>Яйца – 2 </a:t>
            </a:r>
            <a:r>
              <a:rPr lang="ru-RU" sz="2400" dirty="0" err="1"/>
              <a:t>шт</a:t>
            </a:r>
            <a:endParaRPr lang="ru-RU" sz="2400" dirty="0"/>
          </a:p>
          <a:p>
            <a:r>
              <a:rPr lang="ru-RU" sz="2400" dirty="0"/>
              <a:t>Мука пшеничная – 320 г</a:t>
            </a:r>
          </a:p>
          <a:p>
            <a:r>
              <a:rPr lang="ru-RU" sz="2400" dirty="0"/>
              <a:t>Соль – 3 </a:t>
            </a:r>
            <a:r>
              <a:rPr lang="ru-RU" sz="2400" dirty="0" smtClean="0"/>
              <a:t>г (</a:t>
            </a:r>
            <a:r>
              <a:rPr lang="ru-RU" sz="2400" dirty="0"/>
              <a:t>1\2 чайной ложки </a:t>
            </a:r>
            <a:r>
              <a:rPr lang="ru-RU" sz="2400" dirty="0" smtClean="0"/>
              <a:t>)</a:t>
            </a:r>
            <a:endParaRPr lang="ru-RU" sz="2400" dirty="0"/>
          </a:p>
          <a:p>
            <a:r>
              <a:rPr lang="ru-RU" sz="2400" dirty="0"/>
              <a:t>Варенье – 150 г</a:t>
            </a:r>
          </a:p>
          <a:p>
            <a:r>
              <a:rPr lang="ru-RU" sz="2400" dirty="0"/>
              <a:t>Масло для смазывания листа – 50 г</a:t>
            </a:r>
          </a:p>
          <a:p>
            <a:r>
              <a:rPr lang="ru-RU" sz="2400" dirty="0"/>
              <a:t>Сахарная пудра для посыпки – 15 г</a:t>
            </a:r>
          </a:p>
        </p:txBody>
      </p:sp>
    </p:spTree>
    <p:extLst>
      <p:ext uri="{BB962C8B-B14F-4D97-AF65-F5344CB8AC3E}">
        <p14:creationId xmlns:p14="http://schemas.microsoft.com/office/powerpoint/2010/main" xmlns="" val="352230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731519"/>
            <a:ext cx="9433048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8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Сообщения детей</a:t>
            </a:r>
            <a:endParaRPr lang="ru-RU" dirty="0"/>
          </a:p>
        </p:txBody>
      </p:sp>
      <p:pic>
        <p:nvPicPr>
          <p:cNvPr id="4" name="Рисунок 3" descr="F:\Новая папка\60_153_BnT\2\C145-08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143116"/>
            <a:ext cx="30670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337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843702" y="564962"/>
            <a:ext cx="4280644" cy="3474720"/>
          </a:xfrm>
        </p:spPr>
        <p:txBody>
          <a:bodyPr>
            <a:normAutofit fontScale="77500" lnSpcReduction="20000"/>
          </a:bodyPr>
          <a:lstStyle/>
          <a:p>
            <a:pPr marL="45720" indent="0" algn="ctr">
              <a:buNone/>
            </a:pPr>
            <a:endParaRPr lang="ru-RU" sz="4800" dirty="0" smtClean="0"/>
          </a:p>
          <a:p>
            <a:pPr marL="45720" indent="0" algn="ctr">
              <a:buNone/>
            </a:pPr>
            <a:r>
              <a:rPr lang="ru-RU" sz="6400" b="1" dirty="0" smtClean="0">
                <a:solidFill>
                  <a:srgbClr val="660066"/>
                </a:solidFill>
              </a:rPr>
              <a:t>Эталон килограмма</a:t>
            </a:r>
          </a:p>
          <a:p>
            <a:pPr marL="45720" indent="0" algn="ctr">
              <a:buNone/>
            </a:pPr>
            <a:endParaRPr lang="ru-RU" sz="5400" b="1" i="1" dirty="0" smtClean="0">
              <a:solidFill>
                <a:srgbClr val="660066"/>
              </a:solidFill>
            </a:endParaRPr>
          </a:p>
          <a:p>
            <a:pPr marL="45720" indent="0" algn="ctr">
              <a:buNone/>
            </a:pPr>
            <a:r>
              <a:rPr lang="ru-RU" sz="5400" b="1" i="1" dirty="0" smtClean="0">
                <a:solidFill>
                  <a:srgbClr val="660066"/>
                </a:solidFill>
              </a:rPr>
              <a:t>кг</a:t>
            </a:r>
            <a:endParaRPr lang="ru-RU" sz="5400" b="1" i="1" dirty="0">
              <a:solidFill>
                <a:srgbClr val="660066"/>
              </a:solidFill>
            </a:endParaRPr>
          </a:p>
        </p:txBody>
      </p:sp>
      <p:pic>
        <p:nvPicPr>
          <p:cNvPr id="2050" name="Picture 2" descr="F:\!. Кидай сюда!!!!!!!!\et_kg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5931"/>
            <a:ext cx="4683844" cy="599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4430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51620"/>
            <a:ext cx="6512511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Виды весов</a:t>
            </a: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3861048"/>
            <a:ext cx="2095698" cy="2095698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4563" y="3717032"/>
            <a:ext cx="2232248" cy="2077357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404664"/>
            <a:ext cx="871296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 smtClean="0"/>
              <a:t>Изучение нового материала</a:t>
            </a:r>
            <a:endParaRPr lang="ru-RU" sz="48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76365" y="1988840"/>
            <a:ext cx="6748644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5400" i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Электронные</a:t>
            </a:r>
            <a:endParaRPr lang="ru-RU" sz="5400" i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2" name="Объект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3861048"/>
            <a:ext cx="1896825" cy="209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653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51620"/>
            <a:ext cx="6512511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Виды весов</a:t>
            </a: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1210" y="3356992"/>
            <a:ext cx="1859665" cy="3096344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356992"/>
            <a:ext cx="2016224" cy="3128624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404664"/>
            <a:ext cx="871296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 smtClean="0"/>
              <a:t>Изучение нового материала</a:t>
            </a:r>
            <a:endParaRPr lang="ru-RU" sz="48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1988840"/>
            <a:ext cx="8280920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5400" i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Ручные пружинные</a:t>
            </a:r>
            <a:endParaRPr lang="ru-RU" sz="5400" i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2" name="Объект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3789040"/>
            <a:ext cx="2878786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727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51620"/>
            <a:ext cx="6512511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Виды весов</a:t>
            </a: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3284984"/>
            <a:ext cx="1859665" cy="1859665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3284984"/>
            <a:ext cx="1584176" cy="192044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404664"/>
            <a:ext cx="871296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 smtClean="0"/>
              <a:t>Изучение нового материала</a:t>
            </a:r>
            <a:endParaRPr lang="ru-RU" sz="48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1988840"/>
            <a:ext cx="8280920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5400" i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Рычажные весы</a:t>
            </a:r>
            <a:endParaRPr lang="ru-RU" sz="5400" i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2" name="Объект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5" y="3335854"/>
            <a:ext cx="1368152" cy="1867785"/>
          </a:xfrm>
          <a:prstGeom prst="rect">
            <a:avLst/>
          </a:prstGeom>
        </p:spPr>
      </p:pic>
      <p:pic>
        <p:nvPicPr>
          <p:cNvPr id="8" name="Объект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5198" y="3322921"/>
            <a:ext cx="1880717" cy="188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914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357166"/>
            <a:ext cx="725871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Arial Black" pitchFamily="34" charset="0"/>
              </a:rPr>
              <a:t>кило</a:t>
            </a:r>
            <a:r>
              <a:rPr lang="ru-RU" sz="8800" b="1" dirty="0" smtClean="0">
                <a:solidFill>
                  <a:srgbClr val="C00000"/>
                </a:solidFill>
                <a:latin typeface="Arial Black" pitchFamily="34" charset="0"/>
              </a:rPr>
              <a:t>грамм</a:t>
            </a:r>
            <a:endParaRPr lang="ru-RU" sz="8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2471" y="1860083"/>
            <a:ext cx="78870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Arial Black" pitchFamily="34" charset="0"/>
              </a:rPr>
              <a:t>«кило» </a:t>
            </a:r>
            <a:r>
              <a:rPr lang="ru-RU" sz="6600" b="1" dirty="0" smtClean="0">
                <a:solidFill>
                  <a:srgbClr val="002060"/>
                </a:solidFill>
                <a:latin typeface="Arial Black" pitchFamily="34" charset="0"/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6600" b="1" dirty="0" smtClean="0">
                <a:solidFill>
                  <a:srgbClr val="002060"/>
                </a:solidFill>
                <a:latin typeface="Arial Black" pitchFamily="34" charset="0"/>
              </a:rPr>
              <a:t>тысяча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814" y="2968079"/>
            <a:ext cx="91101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>
                <a:solidFill>
                  <a:srgbClr val="FF0000"/>
                </a:solidFill>
                <a:latin typeface="Arial Black" pitchFamily="34" charset="0"/>
              </a:rPr>
              <a:t>т</a:t>
            </a:r>
            <a:r>
              <a:rPr lang="ru-RU" sz="8800" b="1" dirty="0" smtClean="0">
                <a:solidFill>
                  <a:srgbClr val="FF0000"/>
                </a:solidFill>
                <a:latin typeface="Arial Black" pitchFamily="34" charset="0"/>
              </a:rPr>
              <a:t>ысяча </a:t>
            </a:r>
            <a:r>
              <a:rPr lang="ru-RU" sz="8800" b="1" dirty="0" smtClean="0">
                <a:solidFill>
                  <a:srgbClr val="C00000"/>
                </a:solidFill>
                <a:latin typeface="Arial Black" pitchFamily="34" charset="0"/>
              </a:rPr>
              <a:t>грамм</a:t>
            </a:r>
            <a:endParaRPr lang="ru-RU" sz="8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9907" y="4581128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8000" b="1" dirty="0">
                <a:solidFill>
                  <a:srgbClr val="002060"/>
                </a:solidFill>
                <a:latin typeface="Arial Black" pitchFamily="34" charset="0"/>
              </a:rPr>
              <a:t>1 кг = </a:t>
            </a:r>
            <a:r>
              <a:rPr lang="ru-RU" sz="8000" b="1" dirty="0" smtClean="0">
                <a:solidFill>
                  <a:srgbClr val="002060"/>
                </a:solidFill>
                <a:latin typeface="Arial Black" pitchFamily="34" charset="0"/>
              </a:rPr>
              <a:t>1000 г</a:t>
            </a:r>
            <a:endParaRPr lang="ru-RU" sz="8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059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71296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Работа с учебником</a:t>
            </a:r>
            <a:endParaRPr lang="ru-RU" sz="6600" dirty="0"/>
          </a:p>
        </p:txBody>
      </p:sp>
      <p:sp>
        <p:nvSpPr>
          <p:cNvPr id="4" name="Объект 4"/>
          <p:cNvSpPr>
            <a:spLocks noGrp="1"/>
          </p:cNvSpPr>
          <p:nvPr>
            <p:ph sz="quarter" idx="13"/>
          </p:nvPr>
        </p:nvSpPr>
        <p:spPr>
          <a:xfrm>
            <a:off x="395536" y="1988840"/>
            <a:ext cx="8748464" cy="2304256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Прочитайте самостоятельно текст 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на стр. 48 учебника.  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Ответьте на вопрос: какие бывают гири?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60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71296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Закрепление </a:t>
            </a:r>
            <a:endParaRPr lang="ru-RU" sz="6600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13"/>
          </p:nvPr>
        </p:nvSpPr>
        <p:spPr>
          <a:xfrm>
            <a:off x="1403648" y="2060848"/>
            <a:ext cx="6696744" cy="1785351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800" dirty="0" smtClean="0">
                <a:solidFill>
                  <a:srgbClr val="002060"/>
                </a:solidFill>
              </a:rPr>
              <a:t>стр. 48 № 1 (устно) </a:t>
            </a:r>
          </a:p>
        </p:txBody>
      </p:sp>
    </p:spTree>
    <p:extLst>
      <p:ext uri="{BB962C8B-B14F-4D97-AF65-F5344CB8AC3E}">
        <p14:creationId xmlns:p14="http://schemas.microsoft.com/office/powerpoint/2010/main" xmlns="" val="338441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71296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>
                <a:solidFill>
                  <a:schemeClr val="accent1">
                    <a:lumMod val="75000"/>
                  </a:schemeClr>
                </a:solidFill>
              </a:rPr>
              <a:t>Групповая работа </a:t>
            </a:r>
            <a:endParaRPr lang="ru-RU" sz="6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4"/>
          <p:cNvSpPr>
            <a:spLocks noGrp="1"/>
          </p:cNvSpPr>
          <p:nvPr>
            <p:ph sz="quarter" idx="13"/>
          </p:nvPr>
        </p:nvSpPr>
        <p:spPr>
          <a:xfrm>
            <a:off x="755576" y="2708920"/>
            <a:ext cx="7848872" cy="2016224"/>
          </a:xfrm>
        </p:spPr>
        <p:txBody>
          <a:bodyPr>
            <a:normAutofit/>
          </a:bodyPr>
          <a:lstStyle/>
          <a:p>
            <a:pPr marL="45720" lvl="0" indent="0">
              <a:buNone/>
            </a:pPr>
            <a:r>
              <a:rPr lang="ru-RU" dirty="0" smtClean="0"/>
              <a:t>  </a:t>
            </a:r>
            <a:endParaRPr lang="ru-RU" sz="46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1571612"/>
            <a:ext cx="8964488" cy="1584176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3200" b="1" dirty="0" smtClean="0"/>
              <a:t>1 и 2 группы - </a:t>
            </a:r>
            <a:r>
              <a:rPr lang="ru-RU" sz="3200" dirty="0" smtClean="0"/>
              <a:t>Задание: </a:t>
            </a:r>
            <a:r>
              <a:rPr lang="ru-RU" sz="3200" dirty="0" smtClean="0"/>
              <a:t>измерить </a:t>
            </a:r>
            <a:r>
              <a:rPr lang="ru-RU" sz="3200" dirty="0" smtClean="0"/>
              <a:t>свой вес,</a:t>
            </a:r>
          </a:p>
          <a:p>
            <a:pPr marL="45720" indent="0" algn="just">
              <a:buNone/>
            </a:pPr>
            <a:r>
              <a:rPr lang="ru-RU" sz="3200" dirty="0"/>
              <a:t> </a:t>
            </a:r>
            <a:r>
              <a:rPr lang="ru-RU" sz="3200" dirty="0" smtClean="0"/>
              <a:t>                       данные записать в таблицу.</a:t>
            </a:r>
          </a:p>
          <a:p>
            <a:pPr marL="45720" indent="0" algn="just">
              <a:buNone/>
            </a:pPr>
            <a:r>
              <a:rPr lang="ru-RU" sz="3200" b="1" dirty="0" smtClean="0"/>
              <a:t>3 группа - </a:t>
            </a:r>
            <a:r>
              <a:rPr lang="ru-RU" sz="3200" dirty="0" smtClean="0"/>
              <a:t>Задание: взвесить 2 груши, </a:t>
            </a:r>
          </a:p>
          <a:p>
            <a:pPr marL="45720" indent="0" algn="just">
              <a:buNone/>
            </a:pPr>
            <a:r>
              <a:rPr lang="ru-RU" sz="3200" dirty="0" smtClean="0"/>
              <a:t>       3   апельсина, 8 картофелин, сетку лука.           </a:t>
            </a:r>
          </a:p>
          <a:p>
            <a:pPr marL="45720" indent="0" algn="just">
              <a:buNone/>
            </a:pPr>
            <a:r>
              <a:rPr lang="ru-RU" sz="3200" b="1" dirty="0"/>
              <a:t>4</a:t>
            </a:r>
            <a:r>
              <a:rPr lang="ru-RU" sz="3200" b="1" dirty="0" smtClean="0"/>
              <a:t> группа – </a:t>
            </a:r>
            <a:r>
              <a:rPr lang="ru-RU" sz="3200" dirty="0" smtClean="0"/>
              <a:t>Задание: взвесить ластик,</a:t>
            </a:r>
          </a:p>
          <a:p>
            <a:pPr marL="45720" indent="0" algn="just">
              <a:buNone/>
            </a:pPr>
            <a:r>
              <a:rPr lang="ru-RU" sz="3200" dirty="0" smtClean="0"/>
              <a:t>        точилку, бутылочку с лаком для ногтей.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112603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Урок математики </a:t>
            </a:r>
            <a:br>
              <a:rPr lang="ru-RU" dirty="0" smtClean="0"/>
            </a:br>
            <a:r>
              <a:rPr lang="ru-RU" dirty="0" smtClean="0"/>
              <a:t>в 3 классе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951" y="2173667"/>
            <a:ext cx="2491866" cy="2479469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2276872"/>
            <a:ext cx="2304256" cy="2304256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211992" y="4653136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/>
              <a:t>Тема: «Меры массы. Килограмм. Грамм».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839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44824"/>
            <a:ext cx="7344816" cy="2007096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dirty="0" smtClean="0"/>
              <a:t>Спасибо за урок!</a:t>
            </a:r>
            <a:endParaRPr lang="ru-RU" sz="8000" dirty="0"/>
          </a:p>
        </p:txBody>
      </p:sp>
      <p:sp>
        <p:nvSpPr>
          <p:cNvPr id="6" name="Объект 4"/>
          <p:cNvSpPr>
            <a:spLocks noGrp="1"/>
          </p:cNvSpPr>
          <p:nvPr>
            <p:ph sz="quarter" idx="13"/>
          </p:nvPr>
        </p:nvSpPr>
        <p:spPr>
          <a:xfrm>
            <a:off x="827584" y="5589240"/>
            <a:ext cx="7848872" cy="936104"/>
          </a:xfrm>
        </p:spPr>
        <p:txBody>
          <a:bodyPr>
            <a:normAutofit/>
          </a:bodyPr>
          <a:lstStyle/>
          <a:p>
            <a:pPr marL="45720" lvl="0" indent="0">
              <a:buNone/>
            </a:pPr>
            <a:endParaRPr lang="ru-RU" sz="4600" dirty="0"/>
          </a:p>
        </p:txBody>
      </p:sp>
    </p:spTree>
    <p:extLst>
      <p:ext uri="{BB962C8B-B14F-4D97-AF65-F5344CB8AC3E}">
        <p14:creationId xmlns:p14="http://schemas.microsoft.com/office/powerpoint/2010/main" xmlns="" val="415691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1772816"/>
            <a:ext cx="7704856" cy="212141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6000" b="1" dirty="0" smtClean="0"/>
              <a:t>Классная работа.</a:t>
            </a:r>
            <a:endParaRPr lang="ru-RU" sz="6000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516216" y="1052736"/>
            <a:ext cx="2987824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b="1" dirty="0" smtClean="0"/>
              <a:t>09.04.13.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77100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85852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Повторение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251520" y="980728"/>
            <a:ext cx="8408002" cy="864096"/>
          </a:xfrm>
        </p:spPr>
        <p:txBody>
          <a:bodyPr>
            <a:normAutofit fontScale="47500" lnSpcReduction="20000"/>
          </a:bodyPr>
          <a:lstStyle/>
          <a:p>
            <a:pPr marL="45720" indent="0">
              <a:buNone/>
            </a:pPr>
            <a:r>
              <a:rPr lang="ru-RU" sz="11200" dirty="0"/>
              <a:t> </a:t>
            </a:r>
            <a:r>
              <a:rPr lang="ru-RU" sz="5100" b="1" dirty="0" smtClean="0"/>
              <a:t>Напиши в тетради число, в котором:</a:t>
            </a:r>
          </a:p>
          <a:p>
            <a:pPr marL="45720" indent="0">
              <a:buNone/>
            </a:pP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4791" y="1667617"/>
            <a:ext cx="5753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2 сотни 4 десятка 1 единица;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1804" y="2256383"/>
            <a:ext cx="3687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5 сотен 3 </a:t>
            </a:r>
            <a:r>
              <a:rPr lang="ru-RU" sz="3200" dirty="0" smtClean="0"/>
              <a:t>десятка;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4791" y="2864589"/>
            <a:ext cx="42306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7 десятков 9 единиц;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4944" y="3449364"/>
            <a:ext cx="57470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1 сотня 8 десятков </a:t>
            </a:r>
            <a:r>
              <a:rPr lang="ru-RU" sz="3200" dirty="0" smtClean="0"/>
              <a:t>5 единиц;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31" y="4034139"/>
            <a:ext cx="35942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3 сотни 7 единиц;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1431" y="4618914"/>
            <a:ext cx="83210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Рост мальчика 1 м 27 см. Сколько </a:t>
            </a:r>
            <a:r>
              <a:rPr lang="ru-RU" sz="3200" dirty="0" smtClean="0"/>
              <a:t>это сантиметров? </a:t>
            </a:r>
          </a:p>
          <a:p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91804" y="5649965"/>
            <a:ext cx="89508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Ширина окна 150 см. Сколько это дециметров?</a:t>
            </a:r>
          </a:p>
        </p:txBody>
      </p:sp>
    </p:spTree>
    <p:extLst>
      <p:ext uri="{BB962C8B-B14F-4D97-AF65-F5344CB8AC3E}">
        <p14:creationId xmlns:p14="http://schemas.microsoft.com/office/powerpoint/2010/main" xmlns="" val="863083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89180" y="-9939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Проверь!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251520" y="1772816"/>
            <a:ext cx="8496944" cy="1944216"/>
          </a:xfrm>
        </p:spPr>
        <p:txBody>
          <a:bodyPr>
            <a:normAutofit fontScale="32500" lnSpcReduction="20000"/>
          </a:bodyPr>
          <a:lstStyle/>
          <a:p>
            <a:pPr marL="45720" indent="0" algn="ctr">
              <a:buNone/>
            </a:pPr>
            <a:r>
              <a:rPr lang="ru-RU" sz="11200" dirty="0"/>
              <a:t> </a:t>
            </a:r>
            <a:r>
              <a:rPr lang="ru-RU" sz="16600" b="1" dirty="0" smtClean="0">
                <a:solidFill>
                  <a:srgbClr val="660066"/>
                </a:solidFill>
              </a:rPr>
              <a:t>241, 530, 79, 185, 307, </a:t>
            </a:r>
          </a:p>
          <a:p>
            <a:pPr marL="45720" indent="0" algn="ctr">
              <a:buNone/>
            </a:pPr>
            <a:r>
              <a:rPr lang="ru-RU" sz="16600" b="1" dirty="0" smtClean="0">
                <a:solidFill>
                  <a:srgbClr val="660066"/>
                </a:solidFill>
              </a:rPr>
              <a:t>127 см, 15 дм.</a:t>
            </a:r>
          </a:p>
          <a:p>
            <a:pPr marL="45720" indent="0" algn="ctr">
              <a:buNone/>
            </a:pPr>
            <a:endParaRPr lang="ru-RU" sz="16600" b="1" dirty="0" smtClean="0">
              <a:solidFill>
                <a:srgbClr val="660066"/>
              </a:solidFill>
            </a:endParaRPr>
          </a:p>
          <a:p>
            <a:pPr marL="4572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168027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Повторение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755576" y="1916832"/>
            <a:ext cx="7848872" cy="1584176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3600" dirty="0" smtClean="0"/>
              <a:t>Тройка лошадей пробежала 20 км. Сколько км пробежала каждая лошадь?</a:t>
            </a:r>
            <a:endParaRPr lang="ru-RU" sz="3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3645024"/>
            <a:ext cx="2817782" cy="2116467"/>
          </a:xfrm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755576" y="4221088"/>
            <a:ext cx="4824536" cy="129614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Ответ: 20 км.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4913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Повторение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11560" y="1916832"/>
            <a:ext cx="8136904" cy="1584176"/>
          </a:xfrm>
        </p:spPr>
        <p:txBody>
          <a:bodyPr>
            <a:normAutofit fontScale="77500" lnSpcReduction="20000"/>
          </a:bodyPr>
          <a:lstStyle/>
          <a:p>
            <a:pPr marL="45720" lvl="0" indent="0">
              <a:buNone/>
            </a:pPr>
            <a:r>
              <a:rPr lang="ru-RU" sz="3600" dirty="0" smtClean="0"/>
              <a:t>У продавца есть гири массой 1 кг, 2 кг и 4 кг.</a:t>
            </a:r>
            <a:r>
              <a:rPr lang="ru-RU" sz="3600" dirty="0"/>
              <a:t> Какой вес он может взвесить с помощью этих гирь, если гири  он кладет только на одну чашу весов?</a:t>
            </a:r>
          </a:p>
          <a:p>
            <a:pPr marL="45720" indent="0">
              <a:buNone/>
            </a:pPr>
            <a:endParaRPr lang="ru-RU" sz="3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534" y="3507257"/>
            <a:ext cx="3024336" cy="3024336"/>
          </a:xfrm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3401870" y="5091433"/>
            <a:ext cx="3717114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Ответ: 1 кг,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092454" y="3918465"/>
            <a:ext cx="826796" cy="1008112"/>
            <a:chOff x="3895230" y="3429000"/>
            <a:chExt cx="826796" cy="100811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3895230" y="3429000"/>
              <a:ext cx="826796" cy="1008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948588" y="3910014"/>
              <a:ext cx="720080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/>
                <a:t>1 кг</a:t>
              </a:r>
              <a:endParaRPr lang="ru-RU" sz="2000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6008355" y="3685723"/>
            <a:ext cx="993718" cy="1211640"/>
            <a:chOff x="4874426" y="3256047"/>
            <a:chExt cx="993718" cy="1211640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4874426" y="3256047"/>
              <a:ext cx="993718" cy="1211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5011245" y="3910014"/>
              <a:ext cx="720080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/>
                <a:t>2 кг</a:t>
              </a:r>
              <a:endParaRPr lang="ru-RU" sz="2000" dirty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7118984" y="3273075"/>
            <a:ext cx="1332148" cy="1624288"/>
            <a:chOff x="6120172" y="2891546"/>
            <a:chExt cx="1332148" cy="1624288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6120172" y="2891546"/>
              <a:ext cx="1332148" cy="1624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6426206" y="3856958"/>
              <a:ext cx="720080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/>
                <a:t>4 кг</a:t>
              </a:r>
              <a:endParaRPr lang="ru-RU" sz="2000" dirty="0"/>
            </a:p>
          </p:txBody>
        </p:sp>
      </p:grpSp>
      <p:sp>
        <p:nvSpPr>
          <p:cNvPr id="16" name="Заголовок 3"/>
          <p:cNvSpPr txBox="1">
            <a:spLocks/>
          </p:cNvSpPr>
          <p:nvPr/>
        </p:nvSpPr>
        <p:spPr>
          <a:xfrm>
            <a:off x="6932854" y="5106026"/>
            <a:ext cx="1518278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2кг,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Заголовок 3"/>
          <p:cNvSpPr txBox="1">
            <a:spLocks/>
          </p:cNvSpPr>
          <p:nvPr/>
        </p:nvSpPr>
        <p:spPr>
          <a:xfrm>
            <a:off x="2815037" y="5811513"/>
            <a:ext cx="1518278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3кг,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8" name="Заголовок 3"/>
          <p:cNvSpPr txBox="1">
            <a:spLocks/>
          </p:cNvSpPr>
          <p:nvPr/>
        </p:nvSpPr>
        <p:spPr>
          <a:xfrm>
            <a:off x="4049698" y="5811513"/>
            <a:ext cx="1518278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4кг,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9" name="Заголовок 3"/>
          <p:cNvSpPr txBox="1">
            <a:spLocks/>
          </p:cNvSpPr>
          <p:nvPr/>
        </p:nvSpPr>
        <p:spPr>
          <a:xfrm>
            <a:off x="5281102" y="5811677"/>
            <a:ext cx="1518278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5кг,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0" name="Заголовок 3"/>
          <p:cNvSpPr txBox="1">
            <a:spLocks/>
          </p:cNvSpPr>
          <p:nvPr/>
        </p:nvSpPr>
        <p:spPr>
          <a:xfrm>
            <a:off x="6505214" y="5811513"/>
            <a:ext cx="1518278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6кг,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1" name="Заголовок 3"/>
          <p:cNvSpPr txBox="1">
            <a:spLocks/>
          </p:cNvSpPr>
          <p:nvPr/>
        </p:nvSpPr>
        <p:spPr>
          <a:xfrm>
            <a:off x="7701406" y="5829496"/>
            <a:ext cx="1518278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7кг.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083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Повторение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755576" y="1916832"/>
            <a:ext cx="7848872" cy="15841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sz="3600" dirty="0" smtClean="0"/>
              <a:t>Что тяжелее: 1 кг железа или     1 кг ваты?</a:t>
            </a:r>
            <a:endParaRPr lang="ru-RU" sz="3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7211" y="3717131"/>
            <a:ext cx="1476811" cy="2016125"/>
          </a:xfrm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179512" y="3356992"/>
            <a:ext cx="4824536" cy="129614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Ответ: вес одинаковый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.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713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Повторение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755576" y="1916832"/>
            <a:ext cx="7848872" cy="1584176"/>
          </a:xfrm>
        </p:spPr>
        <p:txBody>
          <a:bodyPr>
            <a:normAutofit lnSpcReduction="10000"/>
          </a:bodyPr>
          <a:lstStyle/>
          <a:p>
            <a:pPr marL="45720" lv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sz="3600" dirty="0"/>
              <a:t>Масса тигра 270 кг, масса льва 210 кг. На сколько кг тигр тяжелее льва?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3573016"/>
            <a:ext cx="3160768" cy="2523566"/>
          </a:xfrm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2950245" y="3789040"/>
            <a:ext cx="2557859" cy="14041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Ответ: на 60 кг тяжелее.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6" name="Объект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573016"/>
            <a:ext cx="2680591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0493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</p:bldLst>
  </p:timing>
</p:sld>
</file>

<file path=ppt/theme/theme1.xml><?xml version="1.0" encoding="utf-8"?>
<a:theme xmlns:a="http://schemas.openxmlformats.org/drawingml/2006/main" name="Открытый урок. Меры массы.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Открытый урок. Меры массы.</Template>
  <TotalTime>468</TotalTime>
  <Words>418</Words>
  <Application>Microsoft Office PowerPoint</Application>
  <PresentationFormat>Экран (4:3)</PresentationFormat>
  <Paragraphs>89</Paragraphs>
  <Slides>20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Открытый урок. Меры массы.</vt:lpstr>
      <vt:lpstr>Рулетики с вареньем</vt:lpstr>
      <vt:lpstr>Урок математики  в 3 классе</vt:lpstr>
      <vt:lpstr>Слайд 3</vt:lpstr>
      <vt:lpstr>Повторение</vt:lpstr>
      <vt:lpstr>Проверь!</vt:lpstr>
      <vt:lpstr>Повторение</vt:lpstr>
      <vt:lpstr>Повторение</vt:lpstr>
      <vt:lpstr>Повторение</vt:lpstr>
      <vt:lpstr>Повторение</vt:lpstr>
      <vt:lpstr>Слайд 10</vt:lpstr>
      <vt:lpstr>Слайд 11</vt:lpstr>
      <vt:lpstr>Виды весов</vt:lpstr>
      <vt:lpstr>Виды весов</vt:lpstr>
      <vt:lpstr>Виды весов</vt:lpstr>
      <vt:lpstr>Слайд 15</vt:lpstr>
      <vt:lpstr>Работа с учебником</vt:lpstr>
      <vt:lpstr>Закрепление </vt:lpstr>
      <vt:lpstr>Групповая работа </vt:lpstr>
      <vt:lpstr>Слайд 19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</dc:creator>
  <cp:lastModifiedBy>Анатолий</cp:lastModifiedBy>
  <cp:revision>39</cp:revision>
  <dcterms:created xsi:type="dcterms:W3CDTF">2013-04-08T10:16:02Z</dcterms:created>
  <dcterms:modified xsi:type="dcterms:W3CDTF">2013-04-08T19:22:32Z</dcterms:modified>
</cp:coreProperties>
</file>