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1" r:id="rId2"/>
    <p:sldId id="256" r:id="rId3"/>
    <p:sldId id="257"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8D9D3F19-C306-4289-AD7D-733718FACDD0}" type="datetimeFigureOut">
              <a:rPr lang="ru-RU" smtClean="0"/>
              <a:t>04.05.2011</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F783EF41-8D8B-4AE0-8B15-A1D207CF84DF}"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D9D3F19-C306-4289-AD7D-733718FACDD0}" type="datetimeFigureOut">
              <a:rPr lang="ru-RU" smtClean="0"/>
              <a:t>04.05.2011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783EF41-8D8B-4AE0-8B15-A1D207CF84DF}"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D9D3F19-C306-4289-AD7D-733718FACDD0}" type="datetimeFigureOut">
              <a:rPr lang="ru-RU" smtClean="0"/>
              <a:t>04.05.2011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783EF41-8D8B-4AE0-8B15-A1D207CF84DF}"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D9D3F19-C306-4289-AD7D-733718FACDD0}" type="datetimeFigureOut">
              <a:rPr lang="ru-RU" smtClean="0"/>
              <a:t>04.05.2011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783EF41-8D8B-4AE0-8B15-A1D207CF84DF}"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8D9D3F19-C306-4289-AD7D-733718FACDD0}" type="datetimeFigureOut">
              <a:rPr lang="ru-RU" smtClean="0"/>
              <a:t>04.05.2011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783EF41-8D8B-4AE0-8B15-A1D207CF84DF}"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D9D3F19-C306-4289-AD7D-733718FACDD0}" type="datetimeFigureOut">
              <a:rPr lang="ru-RU" smtClean="0"/>
              <a:t>04.05.2011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783EF41-8D8B-4AE0-8B15-A1D207CF84DF}"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D9D3F19-C306-4289-AD7D-733718FACDD0}" type="datetimeFigureOut">
              <a:rPr lang="ru-RU" smtClean="0"/>
              <a:t>04.05.2011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F783EF41-8D8B-4AE0-8B15-A1D207CF84DF}"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8D9D3F19-C306-4289-AD7D-733718FACDD0}" type="datetimeFigureOut">
              <a:rPr lang="ru-RU" smtClean="0"/>
              <a:t>04.05.2011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F783EF41-8D8B-4AE0-8B15-A1D207CF84DF}"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8D9D3F19-C306-4289-AD7D-733718FACDD0}" type="datetimeFigureOut">
              <a:rPr lang="ru-RU" smtClean="0"/>
              <a:t>04.05.2011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F783EF41-8D8B-4AE0-8B15-A1D207CF84DF}"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D9D3F19-C306-4289-AD7D-733718FACDD0}" type="datetimeFigureOut">
              <a:rPr lang="ru-RU" smtClean="0"/>
              <a:t>04.05.2011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783EF41-8D8B-4AE0-8B15-A1D207CF84DF}"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8D9D3F19-C306-4289-AD7D-733718FACDD0}" type="datetimeFigureOut">
              <a:rPr lang="ru-RU" smtClean="0"/>
              <a:t>04.05.2011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783EF41-8D8B-4AE0-8B15-A1D207CF84DF}"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D9D3F19-C306-4289-AD7D-733718FACDD0}" type="datetimeFigureOut">
              <a:rPr lang="ru-RU" smtClean="0"/>
              <a:t>04.05.2011</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783EF41-8D8B-4AE0-8B15-A1D207CF84DF}"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7chydessveta.com/visyachiesadi/1.html"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7chydessveta.com/visyachiesadi/5.html"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7chydessveta.com/aleksandriiskimay/1.html"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7chydessveta.com/aleksandriiskimay/2.html" TargetMode="External"/><Relationship Id="rId1" Type="http://schemas.openxmlformats.org/officeDocument/2006/relationships/slideLayout" Target="../slideLayouts/slideLayout4.xml"/><Relationship Id="rId5" Type="http://schemas.openxmlformats.org/officeDocument/2006/relationships/image" Target="../media/image16.jpeg"/><Relationship Id="rId4" Type="http://schemas.openxmlformats.org/officeDocument/2006/relationships/hyperlink" Target="http://7chydessveta.com/aleksandriiskimay/3.html"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7chydessveta.com/aleksandriiskimay/5.html"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7chydessveta.com/aleksandriiskimay/4.html" TargetMode="External"/><Relationship Id="rId1" Type="http://schemas.openxmlformats.org/officeDocument/2006/relationships/slideLayout" Target="../slideLayouts/slideLayout4.xml"/><Relationship Id="rId5" Type="http://schemas.openxmlformats.org/officeDocument/2006/relationships/image" Target="../media/image19.jpeg"/><Relationship Id="rId4" Type="http://schemas.openxmlformats.org/officeDocument/2006/relationships/hyperlink" Target="http://7chydessveta.com/aleksandriiskimay/6.html"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7chydessveta.com/statyazevsa/1.html"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hyperlink" Target="http://7chydessveta.com/statyazevsa/4.html"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7chydessveta.com/egipetskie/1.html" TargetMode="Externa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7chydessveta.com/statyazevsa/3.html"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hyperlink" Target="http://7chydessveta.com/galikarnasski/3.html" TargetMode="Externa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hyperlink" Target="http://7chydessveta.com/galikarnasski/4.html" TargetMode="External"/><Relationship Id="rId1" Type="http://schemas.openxmlformats.org/officeDocument/2006/relationships/slideLayout" Target="../slideLayouts/slideLayout4.xml"/><Relationship Id="rId5" Type="http://schemas.openxmlformats.org/officeDocument/2006/relationships/image" Target="../media/image25.jpeg"/><Relationship Id="rId4" Type="http://schemas.openxmlformats.org/officeDocument/2006/relationships/hyperlink" Target="http://7chydessveta.com/galikarnasski/2.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hyperlink" Target="http://7chydessveta.com/galikarnasski/1.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7chydessveta.com/egipetskie/3.html"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7chydessveta.com/egipetskie/4.html" TargetMode="External"/><Relationship Id="rId1" Type="http://schemas.openxmlformats.org/officeDocument/2006/relationships/slideLayout" Target="../slideLayouts/slideLayout4.xml"/><Relationship Id="rId5" Type="http://schemas.openxmlformats.org/officeDocument/2006/relationships/image" Target="../media/image5.jpeg"/><Relationship Id="rId4" Type="http://schemas.openxmlformats.org/officeDocument/2006/relationships/hyperlink" Target="http://7chydessveta.com/egipetskie/5.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7chydessveta.com/hramartemidi/1.html"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7chydessveta.com/hramartemidi/4.html"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7chydessveta.com/hramartemidi/2.html" TargetMode="External"/><Relationship Id="rId1" Type="http://schemas.openxmlformats.org/officeDocument/2006/relationships/slideLayout" Target="../slideLayouts/slideLayout4.xml"/><Relationship Id="rId5" Type="http://schemas.openxmlformats.org/officeDocument/2006/relationships/image" Target="../media/image9.jpeg"/><Relationship Id="rId4" Type="http://schemas.openxmlformats.org/officeDocument/2006/relationships/hyperlink" Target="http://7chydessveta.com/hramartemidi/5.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7chydessveta.com/koloss/4.html"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7chydessveta.com/koloss/5.html"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400" b="1" dirty="0" smtClean="0"/>
              <a:t>Филиал МОУ «</a:t>
            </a:r>
            <a:r>
              <a:rPr lang="ru-RU" sz="2400" b="1" dirty="0" err="1" smtClean="0"/>
              <a:t>Новокленская</a:t>
            </a:r>
            <a:r>
              <a:rPr lang="ru-RU" sz="2400" b="1" dirty="0" smtClean="0"/>
              <a:t> СОШ» в селе </a:t>
            </a:r>
            <a:r>
              <a:rPr lang="ru-RU" sz="2400" b="1" dirty="0" err="1" smtClean="0"/>
              <a:t>Старокленское</a:t>
            </a:r>
            <a:endParaRPr lang="ru-RU" sz="2400" b="1" dirty="0"/>
          </a:p>
        </p:txBody>
      </p:sp>
      <p:sp>
        <p:nvSpPr>
          <p:cNvPr id="3" name="Содержимое 2"/>
          <p:cNvSpPr>
            <a:spLocks noGrp="1"/>
          </p:cNvSpPr>
          <p:nvPr>
            <p:ph sz="half" idx="1"/>
          </p:nvPr>
        </p:nvSpPr>
        <p:spPr/>
        <p:txBody>
          <a:bodyPr/>
          <a:lstStyle/>
          <a:p>
            <a:r>
              <a:rPr lang="ru-RU" dirty="0" smtClean="0"/>
              <a:t> </a:t>
            </a:r>
            <a:endParaRPr lang="ru-RU" dirty="0" smtClean="0"/>
          </a:p>
          <a:p>
            <a:endParaRPr lang="ru-RU" dirty="0" smtClean="0"/>
          </a:p>
          <a:p>
            <a:endParaRPr lang="ru-RU" dirty="0" smtClean="0"/>
          </a:p>
          <a:p>
            <a:endParaRPr lang="ru-RU" dirty="0" smtClean="0"/>
          </a:p>
          <a:p>
            <a:endParaRPr lang="ru-RU" dirty="0" smtClean="0"/>
          </a:p>
          <a:p>
            <a:r>
              <a:rPr lang="ru-RU" dirty="0" smtClean="0"/>
              <a:t>Работу выполнили</a:t>
            </a:r>
          </a:p>
          <a:p>
            <a:r>
              <a:rPr lang="ru-RU" dirty="0" smtClean="0"/>
              <a:t>о</a:t>
            </a:r>
            <a:r>
              <a:rPr lang="ru-RU" dirty="0" smtClean="0"/>
              <a:t>бучающиеся 5 класса:</a:t>
            </a:r>
          </a:p>
          <a:p>
            <a:r>
              <a:rPr lang="ru-RU" dirty="0" err="1" smtClean="0"/>
              <a:t>Наседкин</a:t>
            </a:r>
            <a:r>
              <a:rPr lang="ru-RU" dirty="0" smtClean="0"/>
              <a:t> Михаил</a:t>
            </a:r>
            <a:endParaRPr lang="ru-RU" dirty="0"/>
          </a:p>
        </p:txBody>
      </p:sp>
      <p:sp>
        <p:nvSpPr>
          <p:cNvPr id="6" name="Содержимое 5"/>
          <p:cNvSpPr>
            <a:spLocks noGrp="1"/>
          </p:cNvSpPr>
          <p:nvPr>
            <p:ph sz="half" idx="2"/>
          </p:nvPr>
        </p:nvSpPr>
        <p:spPr/>
        <p:txBody>
          <a:bodyPr/>
          <a:lstStyle/>
          <a:p>
            <a:endParaRPr lang="ru-RU" dirty="0" smtClean="0"/>
          </a:p>
          <a:p>
            <a:endParaRPr lang="ru-RU" dirty="0" smtClean="0"/>
          </a:p>
          <a:p>
            <a:endParaRPr lang="ru-RU" dirty="0" smtClean="0"/>
          </a:p>
          <a:p>
            <a:endParaRPr lang="ru-RU" dirty="0" smtClean="0"/>
          </a:p>
          <a:p>
            <a:endParaRPr lang="ru-RU" dirty="0" smtClean="0"/>
          </a:p>
          <a:p>
            <a:r>
              <a:rPr lang="ru-RU" dirty="0" smtClean="0"/>
              <a:t>Михалев Илья</a:t>
            </a:r>
          </a:p>
          <a:p>
            <a:r>
              <a:rPr lang="ru-RU" dirty="0" smtClean="0"/>
              <a:t>Дрожжин Илья</a:t>
            </a:r>
          </a:p>
          <a:p>
            <a:r>
              <a:rPr lang="ru-RU" dirty="0" smtClean="0"/>
              <a:t>Саенко Сергей</a:t>
            </a:r>
          </a:p>
          <a:p>
            <a:r>
              <a:rPr lang="ru-RU" dirty="0" smtClean="0"/>
              <a:t>Умрихин Алексей</a:t>
            </a:r>
            <a:endParaRPr lang="ru-RU" dirty="0"/>
          </a:p>
        </p:txBody>
      </p:sp>
      <p:sp>
        <p:nvSpPr>
          <p:cNvPr id="5" name="Прямоугольник 4"/>
          <p:cNvSpPr/>
          <p:nvPr/>
        </p:nvSpPr>
        <p:spPr>
          <a:xfrm>
            <a:off x="1344450" y="1785926"/>
            <a:ext cx="7442392" cy="1754326"/>
          </a:xfrm>
          <a:prstGeom prst="rect">
            <a:avLst/>
          </a:prstGeom>
          <a:noFill/>
        </p:spPr>
        <p:txBody>
          <a:bodyPr wrap="square" lIns="91440" tIns="45720" rIns="91440" bIns="45720">
            <a:spAutoFit/>
          </a:bodyPr>
          <a:lstStyle/>
          <a:p>
            <a:pPr algn="ctr"/>
            <a:r>
              <a:rPr lang="ru-RU"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ru-RU"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Семь</a:t>
            </a:r>
          </a:p>
          <a:p>
            <a:pPr algn="ctr"/>
            <a:r>
              <a:rPr lang="ru-RU"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чудес света</a:t>
            </a:r>
            <a:endParaRPr lang="ru-RU"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anim calcmode="lin" valueType="num">
                                      <p:cBhvr>
                                        <p:cTn id="8" dur="3000" fill="hold"/>
                                        <p:tgtEl>
                                          <p:spTgt spid="2"/>
                                        </p:tgtEl>
                                        <p:attrNameLst>
                                          <p:attrName>ppt_x</p:attrName>
                                        </p:attrNameLst>
                                      </p:cBhvr>
                                      <p:tavLst>
                                        <p:tav tm="0">
                                          <p:val>
                                            <p:strVal val="#ppt_x"/>
                                          </p:val>
                                        </p:tav>
                                        <p:tav tm="100000">
                                          <p:val>
                                            <p:strVal val="#ppt_x"/>
                                          </p:val>
                                        </p:tav>
                                      </p:tavLst>
                                    </p:anim>
                                    <p:anim calcmode="lin" valueType="num">
                                      <p:cBhvr>
                                        <p:cTn id="9" dur="3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8" presetClass="entr" presetSubtype="0" accel="50000" fill="hold" nodeType="clickEffect">
                                  <p:stCondLst>
                                    <p:cond delay="0"/>
                                  </p:stCondLst>
                                  <p:iterate type="lt">
                                    <p:tmPct val="50000"/>
                                  </p:iterate>
                                  <p:childTnLst>
                                    <p:set>
                                      <p:cBhvr>
                                        <p:cTn id="13" dur="1" fill="hold">
                                          <p:stCondLst>
                                            <p:cond delay="0"/>
                                          </p:stCondLst>
                                        </p:cTn>
                                        <p:tgtEl>
                                          <p:spTgt spid="5">
                                            <p:txEl>
                                              <p:pRg st="0" end="0"/>
                                            </p:txEl>
                                          </p:spTgt>
                                        </p:tgtEl>
                                        <p:attrNameLst>
                                          <p:attrName>style.visibility</p:attrName>
                                        </p:attrNameLst>
                                      </p:cBhvr>
                                      <p:to>
                                        <p:strVal val="visible"/>
                                      </p:to>
                                    </p:set>
                                    <p:set>
                                      <p:cBhvr>
                                        <p:cTn id="14" dur="455" fill="hold">
                                          <p:stCondLst>
                                            <p:cond delay="0"/>
                                          </p:stCondLst>
                                        </p:cTn>
                                        <p:tgtEl>
                                          <p:spTgt spid="5">
                                            <p:txEl>
                                              <p:pRg st="0" end="0"/>
                                            </p:txEl>
                                          </p:spTgt>
                                        </p:tgtEl>
                                        <p:attrNameLst>
                                          <p:attrName>style.rotation</p:attrName>
                                        </p:attrNameLst>
                                      </p:cBhvr>
                                      <p:to>
                                        <p:strVal val="-45.0"/>
                                      </p:to>
                                    </p:set>
                                    <p:anim calcmode="lin" valueType="num">
                                      <p:cBhvr>
                                        <p:cTn id="15" dur="455" fill="hold">
                                          <p:stCondLst>
                                            <p:cond delay="455"/>
                                          </p:stCondLst>
                                        </p:cTn>
                                        <p:tgtEl>
                                          <p:spTgt spid="5">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6" dur="455" fill="hold">
                                          <p:stCondLst>
                                            <p:cond delay="0"/>
                                          </p:stCondLst>
                                        </p:cTn>
                                        <p:tgtEl>
                                          <p:spTgt spid="5">
                                            <p:txEl>
                                              <p:pRg st="0" end="0"/>
                                            </p:txEl>
                                          </p:spTgt>
                                        </p:tgtEl>
                                        <p:attrNameLst>
                                          <p:attrName>ppt_y</p:attrName>
                                        </p:attrNameLst>
                                      </p:cBhvr>
                                      <p:tavLst>
                                        <p:tav tm="0">
                                          <p:val>
                                            <p:strVal val="#ppt_y-1"/>
                                          </p:val>
                                        </p:tav>
                                        <p:tav tm="100000">
                                          <p:val>
                                            <p:strVal val="#ppt_y-(0.354*#ppt_w-0.172*#ppt_h)"/>
                                          </p:val>
                                        </p:tav>
                                      </p:tavLst>
                                    </p:anim>
                                    <p:anim calcmode="lin" valueType="num">
                                      <p:cBhvr>
                                        <p:cTn id="17" dur="156" decel="50000" autoRev="1" fill="hold">
                                          <p:stCondLst>
                                            <p:cond delay="455"/>
                                          </p:stCondLst>
                                        </p:cTn>
                                        <p:tgtEl>
                                          <p:spTgt spid="5">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8" dur="136" fill="hold">
                                          <p:stCondLst>
                                            <p:cond delay="864"/>
                                          </p:stCondLst>
                                        </p:cTn>
                                        <p:tgtEl>
                                          <p:spTgt spid="5">
                                            <p:txEl>
                                              <p:pRg st="0" end="0"/>
                                            </p:txEl>
                                          </p:spTgt>
                                        </p:tgtEl>
                                        <p:attrNameLst>
                                          <p:attrName>ppt_y</p:attrName>
                                        </p:attrNameLst>
                                      </p:cBhvr>
                                      <p:tavLst>
                                        <p:tav tm="0">
                                          <p:val>
                                            <p:strVal val="#ppt_y-(0.354*#ppt_w-0.172*#ppt_h)"/>
                                          </p:val>
                                        </p:tav>
                                        <p:tav tm="100000">
                                          <p:val>
                                            <p:strVal val="#ppt_y"/>
                                          </p:val>
                                        </p:tav>
                                      </p:tavLst>
                                    </p:anim>
                                  </p:childTnLst>
                                </p:cTn>
                              </p:par>
                              <p:par>
                                <p:cTn id="19" presetID="38" presetClass="entr" presetSubtype="0" accel="50000" fill="hold" nodeType="withEffect">
                                  <p:stCondLst>
                                    <p:cond delay="0"/>
                                  </p:stCondLst>
                                  <p:iterate type="lt">
                                    <p:tmPct val="50000"/>
                                  </p:iterate>
                                  <p:childTnLst>
                                    <p:set>
                                      <p:cBhvr>
                                        <p:cTn id="20" dur="1" fill="hold">
                                          <p:stCondLst>
                                            <p:cond delay="0"/>
                                          </p:stCondLst>
                                        </p:cTn>
                                        <p:tgtEl>
                                          <p:spTgt spid="5">
                                            <p:txEl>
                                              <p:pRg st="1" end="1"/>
                                            </p:txEl>
                                          </p:spTgt>
                                        </p:tgtEl>
                                        <p:attrNameLst>
                                          <p:attrName>style.visibility</p:attrName>
                                        </p:attrNameLst>
                                      </p:cBhvr>
                                      <p:to>
                                        <p:strVal val="visible"/>
                                      </p:to>
                                    </p:set>
                                    <p:set>
                                      <p:cBhvr>
                                        <p:cTn id="21" dur="455" fill="hold">
                                          <p:stCondLst>
                                            <p:cond delay="0"/>
                                          </p:stCondLst>
                                        </p:cTn>
                                        <p:tgtEl>
                                          <p:spTgt spid="5">
                                            <p:txEl>
                                              <p:pRg st="1" end="1"/>
                                            </p:txEl>
                                          </p:spTgt>
                                        </p:tgtEl>
                                        <p:attrNameLst>
                                          <p:attrName>style.rotation</p:attrName>
                                        </p:attrNameLst>
                                      </p:cBhvr>
                                      <p:to>
                                        <p:strVal val="-45.0"/>
                                      </p:to>
                                    </p:set>
                                    <p:anim calcmode="lin" valueType="num">
                                      <p:cBhvr>
                                        <p:cTn id="22" dur="455" fill="hold">
                                          <p:stCondLst>
                                            <p:cond delay="455"/>
                                          </p:stCondLst>
                                        </p:cTn>
                                        <p:tgtEl>
                                          <p:spTgt spid="5">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23" dur="455" fill="hold">
                                          <p:stCondLst>
                                            <p:cond delay="0"/>
                                          </p:stCondLst>
                                        </p:cTn>
                                        <p:tgtEl>
                                          <p:spTgt spid="5">
                                            <p:txEl>
                                              <p:pRg st="1" end="1"/>
                                            </p:txEl>
                                          </p:spTgt>
                                        </p:tgtEl>
                                        <p:attrNameLst>
                                          <p:attrName>ppt_y</p:attrName>
                                        </p:attrNameLst>
                                      </p:cBhvr>
                                      <p:tavLst>
                                        <p:tav tm="0">
                                          <p:val>
                                            <p:strVal val="#ppt_y-1"/>
                                          </p:val>
                                        </p:tav>
                                        <p:tav tm="100000">
                                          <p:val>
                                            <p:strVal val="#ppt_y-(0.354*#ppt_w-0.172*#ppt_h)"/>
                                          </p:val>
                                        </p:tav>
                                      </p:tavLst>
                                    </p:anim>
                                    <p:anim calcmode="lin" valueType="num">
                                      <p:cBhvr>
                                        <p:cTn id="24" dur="156" decel="50000" autoRev="1" fill="hold">
                                          <p:stCondLst>
                                            <p:cond delay="455"/>
                                          </p:stCondLst>
                                        </p:cTn>
                                        <p:tgtEl>
                                          <p:spTgt spid="5">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5" dur="136" fill="hold">
                                          <p:stCondLst>
                                            <p:cond delay="864"/>
                                          </p:stCondLst>
                                        </p:cTn>
                                        <p:tgtEl>
                                          <p:spTgt spid="5">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26"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barn(inHorizontal)">
                                      <p:cBhvr>
                                        <p:cTn id="30" dur="3000"/>
                                        <p:tgtEl>
                                          <p:spTgt spid="3">
                                            <p:txEl>
                                              <p:pRg st="5" end="5"/>
                                            </p:txEl>
                                          </p:spTgt>
                                        </p:tgtEl>
                                      </p:cBhvr>
                                    </p:animEffect>
                                  </p:childTnLst>
                                </p:cTn>
                              </p:par>
                              <p:par>
                                <p:cTn id="31" presetID="16" presetClass="entr" presetSubtype="26"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barn(inHorizontal)">
                                      <p:cBhvr>
                                        <p:cTn id="33" dur="3000"/>
                                        <p:tgtEl>
                                          <p:spTgt spid="3">
                                            <p:txEl>
                                              <p:pRg st="6" end="6"/>
                                            </p:txEl>
                                          </p:spTgt>
                                        </p:tgtEl>
                                      </p:cBhvr>
                                    </p:animEffect>
                                  </p:childTnLst>
                                </p:cTn>
                              </p:par>
                              <p:par>
                                <p:cTn id="34" presetID="16" presetClass="entr" presetSubtype="26"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barn(inHorizontal)">
                                      <p:cBhvr>
                                        <p:cTn id="36" dur="30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6" fill="hold" nodeType="clickEffect">
                                  <p:stCondLst>
                                    <p:cond delay="0"/>
                                  </p:stCondLst>
                                  <p:childTnLst>
                                    <p:set>
                                      <p:cBhvr>
                                        <p:cTn id="40" dur="1" fill="hold">
                                          <p:stCondLst>
                                            <p:cond delay="0"/>
                                          </p:stCondLst>
                                        </p:cTn>
                                        <p:tgtEl>
                                          <p:spTgt spid="6">
                                            <p:txEl>
                                              <p:pRg st="5" end="5"/>
                                            </p:txEl>
                                          </p:spTgt>
                                        </p:tgtEl>
                                        <p:attrNameLst>
                                          <p:attrName>style.visibility</p:attrName>
                                        </p:attrNameLst>
                                      </p:cBhvr>
                                      <p:to>
                                        <p:strVal val="visible"/>
                                      </p:to>
                                    </p:set>
                                    <p:animEffect transition="in" filter="barn(inHorizontal)">
                                      <p:cBhvr>
                                        <p:cTn id="41" dur="3000"/>
                                        <p:tgtEl>
                                          <p:spTgt spid="6">
                                            <p:txEl>
                                              <p:pRg st="5" end="5"/>
                                            </p:txEl>
                                          </p:spTgt>
                                        </p:tgtEl>
                                      </p:cBhvr>
                                    </p:animEffect>
                                  </p:childTnLst>
                                </p:cTn>
                              </p:par>
                              <p:par>
                                <p:cTn id="42" presetID="16" presetClass="entr" presetSubtype="26" fill="hold" nodeType="withEffect">
                                  <p:stCondLst>
                                    <p:cond delay="0"/>
                                  </p:stCondLst>
                                  <p:childTnLst>
                                    <p:set>
                                      <p:cBhvr>
                                        <p:cTn id="43" dur="1" fill="hold">
                                          <p:stCondLst>
                                            <p:cond delay="0"/>
                                          </p:stCondLst>
                                        </p:cTn>
                                        <p:tgtEl>
                                          <p:spTgt spid="6">
                                            <p:txEl>
                                              <p:pRg st="6" end="6"/>
                                            </p:txEl>
                                          </p:spTgt>
                                        </p:tgtEl>
                                        <p:attrNameLst>
                                          <p:attrName>style.visibility</p:attrName>
                                        </p:attrNameLst>
                                      </p:cBhvr>
                                      <p:to>
                                        <p:strVal val="visible"/>
                                      </p:to>
                                    </p:set>
                                    <p:animEffect transition="in" filter="barn(inHorizontal)">
                                      <p:cBhvr>
                                        <p:cTn id="44" dur="3000"/>
                                        <p:tgtEl>
                                          <p:spTgt spid="6">
                                            <p:txEl>
                                              <p:pRg st="6" end="6"/>
                                            </p:txEl>
                                          </p:spTgt>
                                        </p:tgtEl>
                                      </p:cBhvr>
                                    </p:animEffect>
                                  </p:childTnLst>
                                </p:cTn>
                              </p:par>
                              <p:par>
                                <p:cTn id="45" presetID="16" presetClass="entr" presetSubtype="26" fill="hold" nodeType="with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arn(inHorizontal)">
                                      <p:cBhvr>
                                        <p:cTn id="47" dur="3000"/>
                                        <p:tgtEl>
                                          <p:spTgt spid="6">
                                            <p:txEl>
                                              <p:pRg st="7" end="7"/>
                                            </p:txEl>
                                          </p:spTgt>
                                        </p:tgtEl>
                                      </p:cBhvr>
                                    </p:animEffect>
                                  </p:childTnLst>
                                </p:cTn>
                              </p:par>
                              <p:par>
                                <p:cTn id="48" presetID="16" presetClass="entr" presetSubtype="26" fill="hold" nodeType="withEffect">
                                  <p:stCondLst>
                                    <p:cond delay="0"/>
                                  </p:stCondLst>
                                  <p:childTnLst>
                                    <p:set>
                                      <p:cBhvr>
                                        <p:cTn id="49" dur="1" fill="hold">
                                          <p:stCondLst>
                                            <p:cond delay="0"/>
                                          </p:stCondLst>
                                        </p:cTn>
                                        <p:tgtEl>
                                          <p:spTgt spid="6">
                                            <p:txEl>
                                              <p:pRg st="8" end="8"/>
                                            </p:txEl>
                                          </p:spTgt>
                                        </p:tgtEl>
                                        <p:attrNameLst>
                                          <p:attrName>style.visibility</p:attrName>
                                        </p:attrNameLst>
                                      </p:cBhvr>
                                      <p:to>
                                        <p:strVal val="visible"/>
                                      </p:to>
                                    </p:set>
                                    <p:animEffect transition="in" filter="barn(inHorizontal)">
                                      <p:cBhvr>
                                        <p:cTn id="50" dur="30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i="1" cap="all" dirty="0" smtClean="0"/>
              <a:t>КОЛОСС РОДОССКИЙ</a:t>
            </a:r>
            <a:r>
              <a:rPr lang="ru-RU" b="1" i="1" dirty="0" smtClean="0"/>
              <a:t/>
            </a:r>
            <a:br>
              <a:rPr lang="ru-RU" b="1" i="1" dirty="0" smtClean="0"/>
            </a:b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        Это было большой опасностью – построить статую так, чтобы её ноги могли выдержать неимоверный вес. Антигон (382-301 годы до н.э.), один из двух приемников Александра, думал, что он должен контролировать Родос, поэтому он послал своего сына </a:t>
            </a:r>
            <a:r>
              <a:rPr lang="ru-RU" dirty="0" err="1" smtClean="0"/>
              <a:t>Деметрия</a:t>
            </a:r>
            <a:r>
              <a:rPr lang="ru-RU" dirty="0" smtClean="0"/>
              <a:t> (известного своей осадой в 337-283 годах до н.э.) с армией, превышающей численность населения Родоса. Жители острова Родос были находчивыми и удачливыми. Они затопили площади за стенами столицы острова (также Родос) и продержали захватчиков загнанными в заливе на протяжении года, пока им на помощь из Египта не пришли корабли Птолемея. Затем захватчики отступили, бросив многое из военного снаряжения. </a:t>
            </a:r>
            <a:br>
              <a:rPr lang="ru-RU" dirty="0" smtClean="0"/>
            </a:br>
            <a:r>
              <a:rPr lang="ru-RU" dirty="0" smtClean="0"/>
              <a:t/>
            </a:r>
            <a:br>
              <a:rPr lang="ru-RU" dirty="0" smtClean="0"/>
            </a:br>
            <a:endParaRPr lang="ru-RU" dirty="0"/>
          </a:p>
        </p:txBody>
      </p:sp>
    </p:spTree>
  </p:cSld>
  <p:clrMapOvr>
    <a:masterClrMapping/>
  </p:clrMapOvr>
  <p:transition spd="med">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8" presetClass="entr" presetSubtype="0" accel="50000" fill="hold" grpId="0" nodeType="clickEffect">
                                  <p:stCondLst>
                                    <p:cond delay="0"/>
                                  </p:stCondLst>
                                  <p:iterate type="lt">
                                    <p:tmPct val="50000"/>
                                  </p:iterate>
                                  <p:childTnLst>
                                    <p:set>
                                      <p:cBhvr>
                                        <p:cTn id="13" dur="1" fill="hold">
                                          <p:stCondLst>
                                            <p:cond delay="0"/>
                                          </p:stCondLst>
                                        </p:cTn>
                                        <p:tgtEl>
                                          <p:spTgt spid="2"/>
                                        </p:tgtEl>
                                        <p:attrNameLst>
                                          <p:attrName>style.visibility</p:attrName>
                                        </p:attrNameLst>
                                      </p:cBhvr>
                                      <p:to>
                                        <p:strVal val="visible"/>
                                      </p:to>
                                    </p:set>
                                    <p:set>
                                      <p:cBhvr>
                                        <p:cTn id="14" dur="455" fill="hold">
                                          <p:stCondLst>
                                            <p:cond delay="0"/>
                                          </p:stCondLst>
                                        </p:cTn>
                                        <p:tgtEl>
                                          <p:spTgt spid="2"/>
                                        </p:tgtEl>
                                        <p:attrNameLst>
                                          <p:attrName>style.rotation</p:attrName>
                                        </p:attrNameLst>
                                      </p:cBhvr>
                                      <p:to>
                                        <p:strVal val="-45.0"/>
                                      </p:to>
                                    </p:set>
                                    <p:anim calcmode="lin" valueType="num">
                                      <p:cBhvr>
                                        <p:cTn id="15"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16"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7"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8"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pPr algn="ctr"/>
            <a:r>
              <a:rPr lang="ru-RU" b="1" i="1" cap="all" dirty="0" smtClean="0"/>
              <a:t>КОЛОСС РОДОССКИЙ</a:t>
            </a:r>
            <a:endParaRPr lang="ru-RU" dirty="0"/>
          </a:p>
        </p:txBody>
      </p:sp>
      <p:sp>
        <p:nvSpPr>
          <p:cNvPr id="6" name="Содержимое 5"/>
          <p:cNvSpPr>
            <a:spLocks noGrp="1"/>
          </p:cNvSpPr>
          <p:nvPr>
            <p:ph idx="1"/>
          </p:nvPr>
        </p:nvSpPr>
        <p:spPr/>
        <p:txBody>
          <a:bodyPr>
            <a:normAutofit fontScale="92500"/>
          </a:bodyPr>
          <a:lstStyle/>
          <a:p>
            <a:r>
              <a:rPr lang="ru-RU" dirty="0" smtClean="0"/>
              <a:t>Даже разрушенную статую любили так, что её огромные фрагменты пролежали почти 900 лет. Даже в руинах на земле она настолько впечатляющая, что много людей приходило посмотреть на неё. Плиний Старший заметил, что немногие могут обхватить руками большой палец разрушенной статуи, а остальные пальцы были гораздо больше, чем пальцы большинства статуй. </a:t>
            </a:r>
          </a:p>
          <a:p>
            <a:endParaRPr lang="ru-RU"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2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6">
                                            <p:txEl>
                                              <p:pRg st="0" end="0"/>
                                            </p:txEl>
                                          </p:spTgt>
                                        </p:tgtEl>
                                        <p:attrNameLst>
                                          <p:attrName>style.rotation</p:attrName>
                                        </p:attrNameLst>
                                      </p:cBhvr>
                                      <p:tavLst>
                                        <p:tav tm="0">
                                          <p:val>
                                            <p:fltVal val="360"/>
                                          </p:val>
                                        </p:tav>
                                        <p:tav tm="100000">
                                          <p:val>
                                            <p:fltVal val="0"/>
                                          </p:val>
                                        </p:tav>
                                      </p:tavLst>
                                    </p:anim>
                                    <p:animEffect transition="in" filter="fade">
                                      <p:cBhvr>
                                        <p:cTn id="10" dur="20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8" presetClass="entr" presetSubtype="0" accel="50000" fill="hold" grpId="0" nodeType="clickEffect">
                                  <p:stCondLst>
                                    <p:cond delay="0"/>
                                  </p:stCondLst>
                                  <p:iterate type="lt">
                                    <p:tmPct val="50000"/>
                                  </p:iterate>
                                  <p:childTnLst>
                                    <p:set>
                                      <p:cBhvr>
                                        <p:cTn id="14" dur="1" fill="hold">
                                          <p:stCondLst>
                                            <p:cond delay="0"/>
                                          </p:stCondLst>
                                        </p:cTn>
                                        <p:tgtEl>
                                          <p:spTgt spid="5"/>
                                        </p:tgtEl>
                                        <p:attrNameLst>
                                          <p:attrName>style.visibility</p:attrName>
                                        </p:attrNameLst>
                                      </p:cBhvr>
                                      <p:to>
                                        <p:strVal val="visible"/>
                                      </p:to>
                                    </p:set>
                                    <p:set>
                                      <p:cBhvr>
                                        <p:cTn id="15" dur="455" fill="hold">
                                          <p:stCondLst>
                                            <p:cond delay="0"/>
                                          </p:stCondLst>
                                        </p:cTn>
                                        <p:tgtEl>
                                          <p:spTgt spid="5"/>
                                        </p:tgtEl>
                                        <p:attrNameLst>
                                          <p:attrName>style.rotation</p:attrName>
                                        </p:attrNameLst>
                                      </p:cBhvr>
                                      <p:to>
                                        <p:strVal val="-45.0"/>
                                      </p:to>
                                    </p:set>
                                    <p:anim calcmode="lin" valueType="num">
                                      <p:cBhvr>
                                        <p:cTn id="16" dur="455" fill="hold">
                                          <p:stCondLst>
                                            <p:cond delay="455"/>
                                          </p:stCondLst>
                                        </p:cTn>
                                        <p:tgtEl>
                                          <p:spTgt spid="5"/>
                                        </p:tgtEl>
                                        <p:attrNameLst>
                                          <p:attrName>style.rotation</p:attrName>
                                        </p:attrNameLst>
                                      </p:cBhvr>
                                      <p:tavLst>
                                        <p:tav tm="0">
                                          <p:val>
                                            <p:fltVal val="-45"/>
                                          </p:val>
                                        </p:tav>
                                        <p:tav tm="69900">
                                          <p:val>
                                            <p:fltVal val="45"/>
                                          </p:val>
                                        </p:tav>
                                        <p:tav tm="100000">
                                          <p:val>
                                            <p:fltVal val="0"/>
                                          </p:val>
                                        </p:tav>
                                      </p:tavLst>
                                    </p:anim>
                                    <p:anim calcmode="lin" valueType="num">
                                      <p:cBhvr>
                                        <p:cTn id="17" dur="455" fill="hold">
                                          <p:stCondLst>
                                            <p:cond delay="0"/>
                                          </p:stCondLst>
                                        </p:cTn>
                                        <p:tgtEl>
                                          <p:spTgt spid="5"/>
                                        </p:tgtEl>
                                        <p:attrNameLst>
                                          <p:attrName>ppt_y</p:attrName>
                                        </p:attrNameLst>
                                      </p:cBhvr>
                                      <p:tavLst>
                                        <p:tav tm="0">
                                          <p:val>
                                            <p:strVal val="#ppt_y-1"/>
                                          </p:val>
                                        </p:tav>
                                        <p:tav tm="100000">
                                          <p:val>
                                            <p:strVal val="#ppt_y-(0.354*#ppt_w-0.172*#ppt_h)"/>
                                          </p:val>
                                        </p:tav>
                                      </p:tavLst>
                                    </p:anim>
                                    <p:anim calcmode="lin" valueType="num">
                                      <p:cBhvr>
                                        <p:cTn id="18" dur="156" decel="50000" autoRev="1" fill="hold">
                                          <p:stCondLst>
                                            <p:cond delay="455"/>
                                          </p:stCondLst>
                                        </p:cTn>
                                        <p:tgtEl>
                                          <p:spTgt spid="5"/>
                                        </p:tgtEl>
                                        <p:attrNameLst>
                                          <p:attrName>ppt_y</p:attrName>
                                        </p:attrNameLst>
                                      </p:cBhvr>
                                      <p:tavLst>
                                        <p:tav tm="0">
                                          <p:val>
                                            <p:strVal val="#ppt_y-(0.354*#ppt_w-0.172*#ppt_h)"/>
                                          </p:val>
                                        </p:tav>
                                        <p:tav tm="100000">
                                          <p:val>
                                            <p:strVal val="#ppt_y-(0.354*#ppt_w-0.172*#ppt_h)-#ppt_h/2"/>
                                          </p:val>
                                        </p:tav>
                                      </p:tavLst>
                                    </p:anim>
                                    <p:anim calcmode="lin" valueType="num">
                                      <p:cBhvr>
                                        <p:cTn id="19" dur="136" fill="hold">
                                          <p:stCondLst>
                                            <p:cond delay="864"/>
                                          </p:stCondLst>
                                        </p:cTn>
                                        <p:tgtEl>
                                          <p:spTgt spid="5"/>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357290" y="285728"/>
            <a:ext cx="7498080" cy="1143000"/>
          </a:xfrm>
        </p:spPr>
        <p:txBody>
          <a:bodyPr>
            <a:normAutofit fontScale="90000"/>
          </a:bodyPr>
          <a:lstStyle/>
          <a:p>
            <a:r>
              <a:rPr lang="ru-RU" b="1" cap="all" dirty="0" smtClean="0"/>
              <a:t>ВИСЯЧИЕ САДЫ СЕМИРАМИДЫ</a:t>
            </a:r>
            <a:r>
              <a:rPr lang="ru-RU" dirty="0" smtClean="0"/>
              <a:t/>
            </a:r>
            <a:br>
              <a:rPr lang="ru-RU" dirty="0" smtClean="0"/>
            </a:br>
            <a:endParaRPr lang="ru-RU" dirty="0"/>
          </a:p>
        </p:txBody>
      </p:sp>
      <p:sp>
        <p:nvSpPr>
          <p:cNvPr id="6" name="Содержимое 5"/>
          <p:cNvSpPr>
            <a:spLocks noGrp="1"/>
          </p:cNvSpPr>
          <p:nvPr>
            <p:ph sz="half" idx="2"/>
          </p:nvPr>
        </p:nvSpPr>
        <p:spPr>
          <a:xfrm>
            <a:off x="5276088" y="928670"/>
            <a:ext cx="3657600" cy="5500726"/>
          </a:xfrm>
        </p:spPr>
        <p:txBody>
          <a:bodyPr>
            <a:normAutofit fontScale="92500" lnSpcReduction="10000"/>
          </a:bodyPr>
          <a:lstStyle/>
          <a:p>
            <a:r>
              <a:rPr lang="ru-RU" dirty="0" smtClean="0"/>
              <a:t>Завораживающий райский сад, говорят, был построен в 7 веке до н.э. посреди пустыни в Месопотамии. Висячие Сады свидетельствовали о могуществе человека против всех законов природы создать прекрасный ботанический оазис посреди безликого ландшафта пустыни.</a:t>
            </a:r>
            <a:endParaRPr lang="ru-RU" dirty="0"/>
          </a:p>
        </p:txBody>
      </p:sp>
      <p:pic>
        <p:nvPicPr>
          <p:cNvPr id="7" name="Содержимое 6" descr="ВИСЯЧИЕ  САДЫ СЕМИРАМИДЫ">
            <a:hlinkClick r:id="rId2"/>
          </p:cNvPr>
          <p:cNvPicPr>
            <a:picLocks noGrp="1"/>
          </p:cNvPicPr>
          <p:nvPr>
            <p:ph sz="half" idx="1"/>
          </p:nvPr>
        </p:nvPicPr>
        <p:blipFill>
          <a:blip r:embed="rId3"/>
          <a:srcRect/>
          <a:stretch>
            <a:fillRect/>
          </a:stretch>
        </p:blipFill>
        <p:spPr bwMode="auto">
          <a:xfrm>
            <a:off x="1214414" y="1071546"/>
            <a:ext cx="3857652" cy="5286412"/>
          </a:xfrm>
          <a:prstGeom prst="rect">
            <a:avLst/>
          </a:prstGeom>
          <a:ln>
            <a:noFill/>
          </a:ln>
          <a:effectLst>
            <a:softEdge rad="112500"/>
          </a:effectLst>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style.rotation</p:attrName>
                                        </p:attrNameLst>
                                      </p:cBhvr>
                                      <p:tavLst>
                                        <p:tav tm="0">
                                          <p:val>
                                            <p:fltVal val="360"/>
                                          </p:val>
                                        </p:tav>
                                        <p:tav tm="100000">
                                          <p:val>
                                            <p:fltVal val="0"/>
                                          </p:val>
                                        </p:tav>
                                      </p:tavLst>
                                    </p:anim>
                                    <p:animEffect transition="in" filter="fade">
                                      <p:cBhvr>
                                        <p:cTn id="10" dur="2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2000" fill="hold"/>
                                        <p:tgtEl>
                                          <p:spTgt spid="7"/>
                                        </p:tgtEl>
                                        <p:attrNameLst>
                                          <p:attrName>ppt_w</p:attrName>
                                        </p:attrNameLst>
                                      </p:cBhvr>
                                      <p:tavLst>
                                        <p:tav tm="0">
                                          <p:val>
                                            <p:fltVal val="0"/>
                                          </p:val>
                                        </p:tav>
                                        <p:tav tm="100000">
                                          <p:val>
                                            <p:strVal val="#ppt_w"/>
                                          </p:val>
                                        </p:tav>
                                      </p:tavLst>
                                    </p:anim>
                                    <p:anim calcmode="lin" valueType="num">
                                      <p:cBhvr>
                                        <p:cTn id="16" dur="2000" fill="hold"/>
                                        <p:tgtEl>
                                          <p:spTgt spid="7"/>
                                        </p:tgtEl>
                                        <p:attrNameLst>
                                          <p:attrName>ppt_h</p:attrName>
                                        </p:attrNameLst>
                                      </p:cBhvr>
                                      <p:tavLst>
                                        <p:tav tm="0">
                                          <p:val>
                                            <p:fltVal val="0"/>
                                          </p:val>
                                        </p:tav>
                                        <p:tav tm="100000">
                                          <p:val>
                                            <p:strVal val="#ppt_h"/>
                                          </p:val>
                                        </p:tav>
                                      </p:tavLst>
                                    </p:anim>
                                    <p:anim calcmode="lin" valueType="num">
                                      <p:cBhvr>
                                        <p:cTn id="17" dur="2000" fill="hold"/>
                                        <p:tgtEl>
                                          <p:spTgt spid="7"/>
                                        </p:tgtEl>
                                        <p:attrNameLst>
                                          <p:attrName>style.rotation</p:attrName>
                                        </p:attrNameLst>
                                      </p:cBhvr>
                                      <p:tavLst>
                                        <p:tav tm="0">
                                          <p:val>
                                            <p:fltVal val="360"/>
                                          </p:val>
                                        </p:tav>
                                        <p:tav tm="100000">
                                          <p:val>
                                            <p:fltVal val="0"/>
                                          </p:val>
                                        </p:tav>
                                      </p:tavLst>
                                    </p:anim>
                                    <p:animEffect transition="in" filter="fade">
                                      <p:cBhvr>
                                        <p:cTn id="18" dur="2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 calcmode="lin" valueType="num">
                                      <p:cBhvr>
                                        <p:cTn id="23" dur="2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4" dur="2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25" dur="2000" fill="hold"/>
                                        <p:tgtEl>
                                          <p:spTgt spid="6">
                                            <p:txEl>
                                              <p:pRg st="0" end="0"/>
                                            </p:txEl>
                                          </p:spTgt>
                                        </p:tgtEl>
                                        <p:attrNameLst>
                                          <p:attrName>style.rotation</p:attrName>
                                        </p:attrNameLst>
                                      </p:cBhvr>
                                      <p:tavLst>
                                        <p:tav tm="0">
                                          <p:val>
                                            <p:fltVal val="360"/>
                                          </p:val>
                                        </p:tav>
                                        <p:tav tm="100000">
                                          <p:val>
                                            <p:fltVal val="0"/>
                                          </p:val>
                                        </p:tav>
                                      </p:tavLst>
                                    </p:anim>
                                    <p:animEffect transition="in" filter="fade">
                                      <p:cBhvr>
                                        <p:cTn id="26"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9700" y="274320"/>
            <a:ext cx="7523988" cy="1143000"/>
          </a:xfrm>
        </p:spPr>
        <p:txBody>
          <a:bodyPr>
            <a:normAutofit fontScale="90000"/>
          </a:bodyPr>
          <a:lstStyle/>
          <a:p>
            <a:r>
              <a:rPr lang="ru-RU" b="1" cap="all" dirty="0" smtClean="0"/>
              <a:t>ВИСЯЧИЕ САДЫ СЕМИРАМИДЫ</a:t>
            </a:r>
            <a:endParaRPr lang="ru-RU" dirty="0"/>
          </a:p>
        </p:txBody>
      </p:sp>
      <p:sp>
        <p:nvSpPr>
          <p:cNvPr id="4" name="Содержимое 3"/>
          <p:cNvSpPr>
            <a:spLocks noGrp="1"/>
          </p:cNvSpPr>
          <p:nvPr>
            <p:ph sz="half" idx="1"/>
          </p:nvPr>
        </p:nvSpPr>
        <p:spPr>
          <a:xfrm>
            <a:off x="1435608" y="1214422"/>
            <a:ext cx="3657600" cy="5286412"/>
          </a:xfrm>
        </p:spPr>
        <p:txBody>
          <a:bodyPr>
            <a:normAutofit fontScale="77500" lnSpcReduction="20000"/>
          </a:bodyPr>
          <a:lstStyle/>
          <a:p>
            <a:r>
              <a:rPr lang="ru-RU" dirty="0" smtClean="0"/>
              <a:t>        Висячие Сады, вероятно, в действительности не свисали, в смысле этого слова, по верёвкам. Название получилось из неточного перевода с греческого </a:t>
            </a:r>
            <a:r>
              <a:rPr lang="ru-RU" dirty="0" err="1" smtClean="0"/>
              <a:t>kremastos</a:t>
            </a:r>
            <a:r>
              <a:rPr lang="ru-RU" dirty="0" smtClean="0"/>
              <a:t> или латинского </a:t>
            </a:r>
            <a:r>
              <a:rPr lang="ru-RU" dirty="0" err="1" smtClean="0"/>
              <a:t>pensilis</a:t>
            </a:r>
            <a:r>
              <a:rPr lang="ru-RU" dirty="0" smtClean="0"/>
              <a:t>, что означает не просто «висячий», а «свисающий», как допустим с террасы или балкона. Сады были окружены городскими стенами, а нехватка воды за стенами заставляла захватчиков брать его приступом.</a:t>
            </a:r>
            <a:endParaRPr lang="ru-RU" dirty="0"/>
          </a:p>
        </p:txBody>
      </p:sp>
      <p:pic>
        <p:nvPicPr>
          <p:cNvPr id="6" name="Содержимое 5" descr="ВИСЯЧИЕ  САДЫ СЕМИРАМИДЫ">
            <a:hlinkClick r:id="rId2"/>
          </p:cNvPr>
          <p:cNvPicPr>
            <a:picLocks noGrp="1"/>
          </p:cNvPicPr>
          <p:nvPr>
            <p:ph sz="half" idx="2"/>
          </p:nvPr>
        </p:nvPicPr>
        <p:blipFill>
          <a:blip r:embed="rId3"/>
          <a:srcRect/>
          <a:stretch>
            <a:fillRect/>
          </a:stretch>
        </p:blipFill>
        <p:spPr bwMode="auto">
          <a:xfrm>
            <a:off x="5072066" y="1285860"/>
            <a:ext cx="3857652" cy="5072098"/>
          </a:xfrm>
          <a:prstGeom prst="rect">
            <a:avLst/>
          </a:prstGeom>
          <a:ln>
            <a:noFill/>
          </a:ln>
          <a:effectLst>
            <a:softEdge rad="112500"/>
          </a:effectLst>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10" dur="1000" fill="hold"/>
                                        <p:tgtEl>
                                          <p:spTgt spid="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p:cTn id="19" dur="1000" decel="50000" fill="hold">
                                          <p:stCondLst>
                                            <p:cond delay="0"/>
                                          </p:stCondLst>
                                        </p:cTn>
                                        <p:tgtEl>
                                          <p:spTgt spid="4">
                                            <p:txEl>
                                              <p:pRg st="0" end="0"/>
                                            </p:txEl>
                                          </p:spTgt>
                                        </p:tgtEl>
                                        <p:attrNameLst>
                                          <p:attrName>style.rotation</p:attrName>
                                        </p:attrNameLst>
                                      </p:cBhvr>
                                      <p:tavLst>
                                        <p:tav tm="0">
                                          <p:val>
                                            <p:fltVal val="-90"/>
                                          </p:val>
                                        </p:tav>
                                        <p:tav tm="100000">
                                          <p:val>
                                            <p:fltVal val="0"/>
                                          </p:val>
                                        </p:tav>
                                      </p:tavLst>
                                    </p:anim>
                                    <p:anim calcmode="lin" valueType="num">
                                      <p:cBhvr>
                                        <p:cTn id="20" dur="1000" decel="50000" fill="hold">
                                          <p:stCondLst>
                                            <p:cond delay="0"/>
                                          </p:stCondLst>
                                        </p:cTn>
                                        <p:tgtEl>
                                          <p:spTgt spid="4">
                                            <p:txEl>
                                              <p:pRg st="0" end="0"/>
                                            </p:txEl>
                                          </p:spTgt>
                                        </p:tgtEl>
                                        <p:attrNameLst>
                                          <p:attrName>ppt_w</p:attrName>
                                        </p:attrNameLst>
                                      </p:cBhvr>
                                      <p:tavLst>
                                        <p:tav tm="0">
                                          <p:val>
                                            <p:strVal val="#ppt_w"/>
                                          </p:val>
                                        </p:tav>
                                        <p:tav tm="100000">
                                          <p:val>
                                            <p:strVal val="#ppt_w*.05"/>
                                          </p:val>
                                        </p:tav>
                                      </p:tavLst>
                                    </p:anim>
                                    <p:anim calcmode="lin" valueType="num">
                                      <p:cBhvr>
                                        <p:cTn id="21" dur="1000" accel="50000" fill="hold">
                                          <p:stCondLst>
                                            <p:cond delay="1000"/>
                                          </p:stCondLst>
                                        </p:cTn>
                                        <p:tgtEl>
                                          <p:spTgt spid="4">
                                            <p:txEl>
                                              <p:pRg st="0" end="0"/>
                                            </p:txEl>
                                          </p:spTgt>
                                        </p:tgtEl>
                                        <p:attrNameLst>
                                          <p:attrName>ppt_w</p:attrName>
                                        </p:attrNameLst>
                                      </p:cBhvr>
                                      <p:tavLst>
                                        <p:tav tm="0">
                                          <p:val>
                                            <p:strVal val="#ppt_w*.05"/>
                                          </p:val>
                                        </p:tav>
                                        <p:tav tm="100000">
                                          <p:val>
                                            <p:strVal val="#ppt_w"/>
                                          </p:val>
                                        </p:tav>
                                      </p:tavLst>
                                    </p:anim>
                                    <p:anim calcmode="lin" valueType="num">
                                      <p:cBhvr>
                                        <p:cTn id="22" dur="20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23" dur="1000" decel="50000" fill="hold">
                                          <p:stCondLst>
                                            <p:cond delay="0"/>
                                          </p:stCondLst>
                                        </p:cTn>
                                        <p:tgtEl>
                                          <p:spTgt spid="4">
                                            <p:txEl>
                                              <p:pRg st="0" end="0"/>
                                            </p:txEl>
                                          </p:spTgt>
                                        </p:tgtEl>
                                        <p:attrNameLst>
                                          <p:attrName>ppt_x</p:attrName>
                                        </p:attrNameLst>
                                      </p:cBhvr>
                                      <p:tavLst>
                                        <p:tav tm="0">
                                          <p:val>
                                            <p:strVal val="#ppt_x+.4"/>
                                          </p:val>
                                        </p:tav>
                                        <p:tav tm="100000">
                                          <p:val>
                                            <p:strVal val="#ppt_x"/>
                                          </p:val>
                                        </p:tav>
                                      </p:tavLst>
                                    </p:anim>
                                    <p:anim calcmode="lin" valueType="num">
                                      <p:cBhvr>
                                        <p:cTn id="24" dur="1000" decel="50000" fill="hold">
                                          <p:stCondLst>
                                            <p:cond delay="0"/>
                                          </p:stCondLst>
                                        </p:cTn>
                                        <p:tgtEl>
                                          <p:spTgt spid="4">
                                            <p:txEl>
                                              <p:pRg st="0" end="0"/>
                                            </p:txEl>
                                          </p:spTgt>
                                        </p:tgtEl>
                                        <p:attrNameLst>
                                          <p:attrName>ppt_y</p:attrName>
                                        </p:attrNameLst>
                                      </p:cBhvr>
                                      <p:tavLst>
                                        <p:tav tm="0">
                                          <p:val>
                                            <p:strVal val="#ppt_y-.2"/>
                                          </p:val>
                                        </p:tav>
                                        <p:tav tm="100000">
                                          <p:val>
                                            <p:strVal val="#ppt_y+.1"/>
                                          </p:val>
                                        </p:tav>
                                      </p:tavLst>
                                    </p:anim>
                                    <p:anim calcmode="lin" valueType="num">
                                      <p:cBhvr>
                                        <p:cTn id="25" dur="1000" accel="50000" fill="hold">
                                          <p:stCondLst>
                                            <p:cond delay="1000"/>
                                          </p:stCondLst>
                                        </p:cTn>
                                        <p:tgtEl>
                                          <p:spTgt spid="4">
                                            <p:txEl>
                                              <p:pRg st="0" end="0"/>
                                            </p:txEl>
                                          </p:spTgt>
                                        </p:tgtEl>
                                        <p:attrNameLst>
                                          <p:attrName>ppt_y</p:attrName>
                                        </p:attrNameLst>
                                      </p:cBhvr>
                                      <p:tavLst>
                                        <p:tav tm="0">
                                          <p:val>
                                            <p:strVal val="#ppt_y+.1"/>
                                          </p:val>
                                        </p:tav>
                                        <p:tav tm="100000">
                                          <p:val>
                                            <p:strVal val="#ppt_y"/>
                                          </p:val>
                                        </p:tav>
                                      </p:tavLst>
                                    </p:anim>
                                    <p:animEffect transition="in" filter="fade">
                                      <p:cBhvr>
                                        <p:cTn id="26" dur="2000" decel="50000">
                                          <p:stCondLst>
                                            <p:cond delay="0"/>
                                          </p:stCondLst>
                                        </p:cTn>
                                        <p:tgtEl>
                                          <p:spTgt spid="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p:cTn id="31"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34" dur="1000" fill="hold"/>
                                        <p:tgtEl>
                                          <p:spTgt spid="2"/>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pPr algn="ctr"/>
            <a:r>
              <a:rPr lang="ru-RU" b="1" i="1" cap="all" dirty="0" smtClean="0"/>
              <a:t>АЛЕКСАНДРИЙСКИЙ МАЯК</a:t>
            </a:r>
            <a:r>
              <a:rPr lang="ru-RU" i="1" dirty="0" smtClean="0"/>
              <a:t/>
            </a:r>
            <a:br>
              <a:rPr lang="ru-RU" i="1" dirty="0" smtClean="0"/>
            </a:br>
            <a:endParaRPr lang="ru-RU" i="1" dirty="0"/>
          </a:p>
        </p:txBody>
      </p:sp>
      <p:sp>
        <p:nvSpPr>
          <p:cNvPr id="6" name="Содержимое 5"/>
          <p:cNvSpPr>
            <a:spLocks noGrp="1"/>
          </p:cNvSpPr>
          <p:nvPr>
            <p:ph sz="half" idx="2"/>
          </p:nvPr>
        </p:nvSpPr>
        <p:spPr>
          <a:xfrm>
            <a:off x="4929190" y="928670"/>
            <a:ext cx="3657600" cy="5643602"/>
          </a:xfrm>
        </p:spPr>
        <p:txBody>
          <a:bodyPr>
            <a:normAutofit fontScale="92500" lnSpcReduction="10000"/>
          </a:bodyPr>
          <a:lstStyle/>
          <a:p>
            <a:r>
              <a:rPr lang="ru-RU" dirty="0" smtClean="0"/>
              <a:t>        Построенный, чтобы направлять корабли по лабиринту песчаных отмелей, опасных для торговых судов, пытающихся попасть в порт Александрия в Египте, Александрийский Маяк или </a:t>
            </a:r>
            <a:r>
              <a:rPr lang="ru-RU" dirty="0" err="1" smtClean="0"/>
              <a:t>Фарос</a:t>
            </a:r>
            <a:r>
              <a:rPr lang="ru-RU" dirty="0" smtClean="0"/>
              <a:t>, был единственным из древних чудес, который служил практической цели.</a:t>
            </a:r>
            <a:endParaRPr lang="ru-RU" dirty="0"/>
          </a:p>
        </p:txBody>
      </p:sp>
      <p:pic>
        <p:nvPicPr>
          <p:cNvPr id="7" name="Содержимое 6" descr="АЛЕКСАНДРИЙСКИЙ МАЯК">
            <a:hlinkClick r:id="rId2"/>
          </p:cNvPr>
          <p:cNvPicPr>
            <a:picLocks noGrp="1"/>
          </p:cNvPicPr>
          <p:nvPr>
            <p:ph sz="half" idx="1"/>
          </p:nvPr>
        </p:nvPicPr>
        <p:blipFill>
          <a:blip r:embed="rId3"/>
          <a:srcRect/>
          <a:stretch>
            <a:fillRect/>
          </a:stretch>
        </p:blipFill>
        <p:spPr bwMode="auto">
          <a:xfrm>
            <a:off x="1000100" y="785794"/>
            <a:ext cx="4000528" cy="5857916"/>
          </a:xfrm>
          <a:prstGeom prst="rect">
            <a:avLst/>
          </a:prstGeom>
          <a:ln>
            <a:noFill/>
          </a:ln>
          <a:effectLst>
            <a:softEdge rad="112500"/>
          </a:effectLst>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2000" fill="hold"/>
                                        <p:tgtEl>
                                          <p:spTgt spid="7"/>
                                        </p:tgtEl>
                                        <p:attrNameLst>
                                          <p:attrName>ppt_w</p:attrName>
                                        </p:attrNameLst>
                                      </p:cBhvr>
                                      <p:tavLst>
                                        <p:tav tm="0">
                                          <p:val>
                                            <p:fltVal val="0"/>
                                          </p:val>
                                        </p:tav>
                                        <p:tav tm="100000">
                                          <p:val>
                                            <p:strVal val="#ppt_w"/>
                                          </p:val>
                                        </p:tav>
                                      </p:tavLst>
                                    </p:anim>
                                    <p:anim calcmode="lin" valueType="num">
                                      <p:cBhvr>
                                        <p:cTn id="8" dur="2000" fill="hold"/>
                                        <p:tgtEl>
                                          <p:spTgt spid="7"/>
                                        </p:tgtEl>
                                        <p:attrNameLst>
                                          <p:attrName>ppt_h</p:attrName>
                                        </p:attrNameLst>
                                      </p:cBhvr>
                                      <p:tavLst>
                                        <p:tav tm="0">
                                          <p:val>
                                            <p:fltVal val="0"/>
                                          </p:val>
                                        </p:tav>
                                        <p:tav tm="100000">
                                          <p:val>
                                            <p:strVal val="#ppt_h"/>
                                          </p:val>
                                        </p:tav>
                                      </p:tavLst>
                                    </p:anim>
                                    <p:anim calcmode="lin" valueType="num">
                                      <p:cBhvr>
                                        <p:cTn id="9" dur="2000" fill="hold"/>
                                        <p:tgtEl>
                                          <p:spTgt spid="7"/>
                                        </p:tgtEl>
                                        <p:attrNameLst>
                                          <p:attrName>style.rotation</p:attrName>
                                        </p:attrNameLst>
                                      </p:cBhvr>
                                      <p:tavLst>
                                        <p:tav tm="0">
                                          <p:val>
                                            <p:fltVal val="360"/>
                                          </p:val>
                                        </p:tav>
                                        <p:tav tm="100000">
                                          <p:val>
                                            <p:fltVal val="0"/>
                                          </p:val>
                                        </p:tav>
                                      </p:tavLst>
                                    </p:anim>
                                    <p:animEffect transition="in" filter="fade">
                                      <p:cBhvr>
                                        <p:cTn id="10" dur="2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 calcmode="lin" valueType="num">
                                      <p:cBhvr>
                                        <p:cTn id="15" dur="2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6">
                                            <p:txEl>
                                              <p:pRg st="0" end="0"/>
                                            </p:txEl>
                                          </p:spTgt>
                                        </p:tgtEl>
                                        <p:attrNameLst>
                                          <p:attrName>style.rotation</p:attrName>
                                        </p:attrNameLst>
                                      </p:cBhvr>
                                      <p:tavLst>
                                        <p:tav tm="0">
                                          <p:val>
                                            <p:fltVal val="360"/>
                                          </p:val>
                                        </p:tav>
                                        <p:tav tm="100000">
                                          <p:val>
                                            <p:fltVal val="0"/>
                                          </p:val>
                                        </p:tav>
                                      </p:tavLst>
                                    </p:anim>
                                    <p:animEffect transition="in" filter="fade">
                                      <p:cBhvr>
                                        <p:cTn id="18" dur="2000"/>
                                        <p:tgtEl>
                                          <p:spTgt spid="6">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5"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26" dur="1000" fill="hold"/>
                                        <p:tgtEl>
                                          <p:spTgt spid="4"/>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pPr algn="ctr"/>
            <a:r>
              <a:rPr lang="ru-RU" b="1" i="1" cap="all" dirty="0" smtClean="0"/>
              <a:t>АЛЕКСАНДРИЙСКИЙ МАЯК</a:t>
            </a:r>
            <a:r>
              <a:rPr lang="ru-RU" i="1" dirty="0" smtClean="0"/>
              <a:t/>
            </a:r>
            <a:br>
              <a:rPr lang="ru-RU" i="1" dirty="0" smtClean="0"/>
            </a:br>
            <a:endParaRPr lang="ru-RU" dirty="0"/>
          </a:p>
        </p:txBody>
      </p:sp>
      <p:pic>
        <p:nvPicPr>
          <p:cNvPr id="7" name="Содержимое 6" descr="АЛЕКСАНДРИЙСКИЙ МАЯК">
            <a:hlinkClick r:id="rId2"/>
          </p:cNvPr>
          <p:cNvPicPr>
            <a:picLocks noGrp="1"/>
          </p:cNvPicPr>
          <p:nvPr>
            <p:ph sz="half" idx="1"/>
          </p:nvPr>
        </p:nvPicPr>
        <p:blipFill>
          <a:blip r:embed="rId3"/>
          <a:srcRect/>
          <a:stretch>
            <a:fillRect/>
          </a:stretch>
        </p:blipFill>
        <p:spPr bwMode="auto">
          <a:xfrm>
            <a:off x="1142976" y="1000108"/>
            <a:ext cx="3571900" cy="5357850"/>
          </a:xfrm>
          <a:prstGeom prst="rect">
            <a:avLst/>
          </a:prstGeom>
          <a:ln>
            <a:noFill/>
          </a:ln>
          <a:effectLst>
            <a:softEdge rad="112500"/>
          </a:effectLst>
        </p:spPr>
      </p:pic>
      <p:pic>
        <p:nvPicPr>
          <p:cNvPr id="8" name="Содержимое 7" descr="АЛЕКСАНДРИЙСКИЙ МАЯК">
            <a:hlinkClick r:id="rId4"/>
          </p:cNvPr>
          <p:cNvPicPr>
            <a:picLocks noGrp="1"/>
          </p:cNvPicPr>
          <p:nvPr>
            <p:ph sz="half" idx="2"/>
          </p:nvPr>
        </p:nvPicPr>
        <p:blipFill>
          <a:blip r:embed="rId5"/>
          <a:srcRect/>
          <a:stretch>
            <a:fillRect/>
          </a:stretch>
        </p:blipFill>
        <p:spPr bwMode="auto">
          <a:xfrm>
            <a:off x="4929190" y="1000108"/>
            <a:ext cx="4005260" cy="5357849"/>
          </a:xfrm>
          <a:prstGeom prst="rect">
            <a:avLst/>
          </a:prstGeom>
          <a:ln>
            <a:noFill/>
          </a:ln>
          <a:effectLst>
            <a:softEdge rad="112500"/>
          </a:effectLst>
        </p:spPr>
      </p:pic>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4"/>
                                        </p:tgtEl>
                                        <p:attrNameLst>
                                          <p:attrName>ppt_w</p:attrName>
                                        </p:attrNameLst>
                                      </p:cBhvr>
                                      <p:tavLst>
                                        <p:tav tm="0">
                                          <p:val>
                                            <p:strVal val="#ppt_w*.05"/>
                                          </p:val>
                                        </p:tav>
                                        <p:tav tm="100000">
                                          <p:val>
                                            <p:strVal val="#ppt_w"/>
                                          </p:val>
                                        </p:tav>
                                      </p:tavLst>
                                    </p:anim>
                                    <p:anim calcmode="lin" valueType="num">
                                      <p:cBhvr>
                                        <p:cTn id="10" dur="2000" fill="hold"/>
                                        <p:tgtEl>
                                          <p:spTgt spid="4"/>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4"/>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21600000">
                                      <p:cBhvr>
                                        <p:cTn id="18" dur="2000" fill="hold"/>
                                        <p:tgtEl>
                                          <p:spTgt spid="7"/>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2000" fill="hold"/>
                                        <p:tgtEl>
                                          <p:spTgt spid="8"/>
                                        </p:tgtEl>
                                        <p:attrNameLst>
                                          <p:attrName>ppt_w</p:attrName>
                                        </p:attrNameLst>
                                      </p:cBhvr>
                                      <p:tavLst>
                                        <p:tav tm="0">
                                          <p:val>
                                            <p:fltVal val="0"/>
                                          </p:val>
                                        </p:tav>
                                        <p:tav tm="100000">
                                          <p:val>
                                            <p:strVal val="#ppt_w"/>
                                          </p:val>
                                        </p:tav>
                                      </p:tavLst>
                                    </p:anim>
                                    <p:anim calcmode="lin" valueType="num">
                                      <p:cBhvr>
                                        <p:cTn id="24" dur="2000" fill="hold"/>
                                        <p:tgtEl>
                                          <p:spTgt spid="8"/>
                                        </p:tgtEl>
                                        <p:attrNameLst>
                                          <p:attrName>ppt_h</p:attrName>
                                        </p:attrNameLst>
                                      </p:cBhvr>
                                      <p:tavLst>
                                        <p:tav tm="0">
                                          <p:val>
                                            <p:fltVal val="0"/>
                                          </p:val>
                                        </p:tav>
                                        <p:tav tm="100000">
                                          <p:val>
                                            <p:strVal val="#ppt_h"/>
                                          </p:val>
                                        </p:tav>
                                      </p:tavLst>
                                    </p:anim>
                                    <p:anim calcmode="lin" valueType="num">
                                      <p:cBhvr>
                                        <p:cTn id="25" dur="2000" fill="hold"/>
                                        <p:tgtEl>
                                          <p:spTgt spid="8"/>
                                        </p:tgtEl>
                                        <p:attrNameLst>
                                          <p:attrName>style.rotation</p:attrName>
                                        </p:attrNameLst>
                                      </p:cBhvr>
                                      <p:tavLst>
                                        <p:tav tm="0">
                                          <p:val>
                                            <p:fltVal val="360"/>
                                          </p:val>
                                        </p:tav>
                                        <p:tav tm="100000">
                                          <p:val>
                                            <p:fltVal val="0"/>
                                          </p:val>
                                        </p:tav>
                                      </p:tavLst>
                                    </p:anim>
                                    <p:animEffect transition="in" filter="fade">
                                      <p:cBhvr>
                                        <p:cTn id="2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endParaRPr lang="ru-RU" dirty="0"/>
          </a:p>
        </p:txBody>
      </p:sp>
      <p:sp>
        <p:nvSpPr>
          <p:cNvPr id="6" name="Содержимое 5"/>
          <p:cNvSpPr>
            <a:spLocks noGrp="1"/>
          </p:cNvSpPr>
          <p:nvPr>
            <p:ph sz="half" idx="2"/>
          </p:nvPr>
        </p:nvSpPr>
        <p:spPr/>
        <p:txBody>
          <a:bodyPr/>
          <a:lstStyle/>
          <a:p>
            <a:endParaRPr lang="ru-RU"/>
          </a:p>
        </p:txBody>
      </p:sp>
      <p:pic>
        <p:nvPicPr>
          <p:cNvPr id="7" name="Содержимое 6" descr="АЛЕКСАНДРИЙСКИЙ МАЯК">
            <a:hlinkClick r:id="rId2"/>
          </p:cNvPr>
          <p:cNvPicPr>
            <a:picLocks noGrp="1"/>
          </p:cNvPicPr>
          <p:nvPr>
            <p:ph sz="half" idx="1"/>
          </p:nvPr>
        </p:nvPicPr>
        <p:blipFill>
          <a:blip r:embed="rId3"/>
          <a:srcRect/>
          <a:stretch>
            <a:fillRect/>
          </a:stretch>
        </p:blipFill>
        <p:spPr bwMode="auto">
          <a:xfrm>
            <a:off x="1428728" y="285728"/>
            <a:ext cx="7358114" cy="628654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pPr algn="ctr"/>
            <a:r>
              <a:rPr lang="ru-RU" b="1" i="1" cap="all" dirty="0" smtClean="0"/>
              <a:t>АЛЕКСАНДРИЙСКИЙ МАЯК</a:t>
            </a:r>
            <a:r>
              <a:rPr lang="ru-RU" i="1" dirty="0" smtClean="0"/>
              <a:t/>
            </a:r>
            <a:br>
              <a:rPr lang="ru-RU" i="1" dirty="0" smtClean="0"/>
            </a:br>
            <a:endParaRPr lang="ru-RU" dirty="0"/>
          </a:p>
        </p:txBody>
      </p:sp>
      <p:pic>
        <p:nvPicPr>
          <p:cNvPr id="7" name="Содержимое 6" descr="АЛЕКСАНДРИЙСКИЙ МАЯК">
            <a:hlinkClick r:id="rId2"/>
          </p:cNvPr>
          <p:cNvPicPr>
            <a:picLocks noGrp="1"/>
          </p:cNvPicPr>
          <p:nvPr>
            <p:ph sz="half" idx="1"/>
          </p:nvPr>
        </p:nvPicPr>
        <p:blipFill>
          <a:blip r:embed="rId3"/>
          <a:srcRect/>
          <a:stretch>
            <a:fillRect/>
          </a:stretch>
        </p:blipFill>
        <p:spPr bwMode="auto">
          <a:xfrm>
            <a:off x="1357290" y="1643050"/>
            <a:ext cx="3643338" cy="4786346"/>
          </a:xfrm>
          <a:prstGeom prst="rect">
            <a:avLst/>
          </a:prstGeom>
          <a:noFill/>
          <a:ln w="9525">
            <a:noFill/>
            <a:miter lim="800000"/>
            <a:headEnd/>
            <a:tailEnd/>
          </a:ln>
        </p:spPr>
      </p:pic>
      <p:pic>
        <p:nvPicPr>
          <p:cNvPr id="8" name="Содержимое 7" descr="АЛЕКСАНДРИЙСКИЙ МАЯК">
            <a:hlinkClick r:id="rId4"/>
          </p:cNvPr>
          <p:cNvPicPr>
            <a:picLocks noGrp="1"/>
          </p:cNvPicPr>
          <p:nvPr>
            <p:ph sz="half" idx="2"/>
          </p:nvPr>
        </p:nvPicPr>
        <p:blipFill>
          <a:blip r:embed="rId5"/>
          <a:srcRect/>
          <a:stretch>
            <a:fillRect/>
          </a:stretch>
        </p:blipFill>
        <p:spPr bwMode="auto">
          <a:xfrm>
            <a:off x="5276850" y="1643050"/>
            <a:ext cx="3657600" cy="4714908"/>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ppt_x</p:attrName>
                                        </p:attrNameLst>
                                      </p:cBhvr>
                                      <p:tavLst>
                                        <p:tav tm="0">
                                          <p:val>
                                            <p:strVal val="#ppt_x"/>
                                          </p:val>
                                        </p:tav>
                                        <p:tav tm="100000">
                                          <p:val>
                                            <p:strVal val="#ppt_x"/>
                                          </p:val>
                                        </p:tav>
                                      </p:tavLst>
                                    </p:anim>
                                    <p:anim calcmode="lin" valueType="num">
                                      <p:cBhvr>
                                        <p:cTn id="9" dur="2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3000"/>
                                        <p:tgtEl>
                                          <p:spTgt spid="8"/>
                                        </p:tgtEl>
                                      </p:cBhvr>
                                    </p:animEffect>
                                    <p:anim calcmode="lin" valueType="num">
                                      <p:cBhvr>
                                        <p:cTn id="15" dur="3000" fill="hold"/>
                                        <p:tgtEl>
                                          <p:spTgt spid="8"/>
                                        </p:tgtEl>
                                        <p:attrNameLst>
                                          <p:attrName>ppt_x</p:attrName>
                                        </p:attrNameLst>
                                      </p:cBhvr>
                                      <p:tavLst>
                                        <p:tav tm="0">
                                          <p:val>
                                            <p:strVal val="#ppt_x"/>
                                          </p:val>
                                        </p:tav>
                                        <p:tav tm="100000">
                                          <p:val>
                                            <p:strVal val="#ppt_x"/>
                                          </p:val>
                                        </p:tav>
                                      </p:tavLst>
                                    </p:anim>
                                    <p:anim calcmode="lin" valueType="num">
                                      <p:cBhvr>
                                        <p:cTn id="16" dur="3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5"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22"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23"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24" dur="1000" fill="hold"/>
                                        <p:tgtEl>
                                          <p:spTgt spid="4"/>
                                        </p:tgtEl>
                                        <p:attrNameLst>
                                          <p:attrName>ppt_h</p:attrName>
                                        </p:attrNameLst>
                                      </p:cBhvr>
                                      <p:tavLst>
                                        <p:tav tm="0">
                                          <p:val>
                                            <p:strVal val="#ppt_h"/>
                                          </p:val>
                                        </p:tav>
                                        <p:tav tm="100000">
                                          <p:val>
                                            <p:strVal val="#ppt_h"/>
                                          </p:val>
                                        </p:tav>
                                      </p:tavLst>
                                    </p:anim>
                                    <p:anim calcmode="lin" valueType="num">
                                      <p:cBhvr>
                                        <p:cTn id="25"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26"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27"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28"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pPr algn="ctr"/>
            <a:r>
              <a:rPr lang="ru-RU" b="1" cap="all" dirty="0" smtClean="0"/>
              <a:t>СТАТУЯ ЗЕВСА ОЛИМПИЙСКОГО</a:t>
            </a:r>
            <a:endParaRPr lang="ru-RU" dirty="0"/>
          </a:p>
        </p:txBody>
      </p:sp>
      <p:sp>
        <p:nvSpPr>
          <p:cNvPr id="6" name="Содержимое 5"/>
          <p:cNvSpPr>
            <a:spLocks noGrp="1"/>
          </p:cNvSpPr>
          <p:nvPr>
            <p:ph sz="half" idx="2"/>
          </p:nvPr>
        </p:nvSpPr>
        <p:spPr>
          <a:xfrm>
            <a:off x="5276088" y="1357298"/>
            <a:ext cx="3657600" cy="5286412"/>
          </a:xfrm>
        </p:spPr>
        <p:txBody>
          <a:bodyPr>
            <a:normAutofit fontScale="47500" lnSpcReduction="20000"/>
          </a:bodyPr>
          <a:lstStyle/>
          <a:p>
            <a:endParaRPr lang="ru-RU" dirty="0" smtClean="0"/>
          </a:p>
          <a:p>
            <a:endParaRPr lang="ru-RU" dirty="0" smtClean="0"/>
          </a:p>
          <a:p>
            <a:r>
              <a:rPr lang="ru-RU" sz="3400" dirty="0" smtClean="0"/>
              <a:t>Эта </a:t>
            </a:r>
            <a:r>
              <a:rPr lang="ru-RU" sz="3400" dirty="0" smtClean="0"/>
              <a:t>позолоченная и украшенная драгоценностями статуя была заказана примерно в 438 году до н.э. Советом Олимпии, чтобы выказать своё уважение Зевсу, правителю Олимпа и самому могущественному богу. Величавая статуя была работой афинского скульптора </a:t>
            </a:r>
            <a:r>
              <a:rPr lang="ru-RU" sz="3400" dirty="0" err="1" smtClean="0"/>
              <a:t>Фидиаса</a:t>
            </a:r>
            <a:r>
              <a:rPr lang="ru-RU" sz="3400" dirty="0" smtClean="0"/>
              <a:t> и была построена внутри Парфенона, большого храма с фасадом на город. Фигура в сидячей позе занимала всю ширину крыла храма, который был построен вокруг неё. Согласно источникам тех времён она была 12 метров (37 футов) высотой. «Создавалось впечатление, что если бы Зевсу пришлось встать, – записал географ </a:t>
            </a:r>
            <a:r>
              <a:rPr lang="ru-RU" sz="3400" dirty="0" err="1" smtClean="0"/>
              <a:t>Страбон</a:t>
            </a:r>
            <a:r>
              <a:rPr lang="ru-RU" sz="3400" dirty="0" smtClean="0"/>
              <a:t> в начале 1 века до н.э. – он разрушил бы крышу храма». </a:t>
            </a:r>
            <a:br>
              <a:rPr lang="ru-RU" sz="3400" dirty="0" smtClean="0"/>
            </a:br>
            <a:endParaRPr lang="ru-RU" sz="3400" dirty="0"/>
          </a:p>
        </p:txBody>
      </p:sp>
      <p:pic>
        <p:nvPicPr>
          <p:cNvPr id="7" name="Содержимое 6" descr="СТАТУЯ ЗЕВСА ОЛИМПИЙСКОГО">
            <a:hlinkClick r:id="rId2"/>
          </p:cNvPr>
          <p:cNvPicPr>
            <a:picLocks noGrp="1"/>
          </p:cNvPicPr>
          <p:nvPr>
            <p:ph sz="half" idx="1"/>
          </p:nvPr>
        </p:nvPicPr>
        <p:blipFill>
          <a:blip r:embed="rId3"/>
          <a:srcRect/>
          <a:stretch>
            <a:fillRect/>
          </a:stretch>
        </p:blipFill>
        <p:spPr bwMode="auto">
          <a:xfrm>
            <a:off x="1357290" y="1428736"/>
            <a:ext cx="3643338" cy="5072097"/>
          </a:xfrm>
          <a:prstGeom prst="rect">
            <a:avLst/>
          </a:prstGeom>
          <a:ln>
            <a:noFill/>
          </a:ln>
          <a:effectLst>
            <a:softEdge rad="112500"/>
          </a:effectLst>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4"/>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5"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2"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3"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14" dur="1000" fill="hold"/>
                                        <p:tgtEl>
                                          <p:spTgt spid="7"/>
                                        </p:tgtEl>
                                        <p:attrNameLst>
                                          <p:attrName>ppt_h</p:attrName>
                                        </p:attrNameLst>
                                      </p:cBhvr>
                                      <p:tavLst>
                                        <p:tav tm="0">
                                          <p:val>
                                            <p:strVal val="#ppt_h"/>
                                          </p:val>
                                        </p:tav>
                                        <p:tav tm="100000">
                                          <p:val>
                                            <p:strVal val="#ppt_h"/>
                                          </p:val>
                                        </p:tav>
                                      </p:tavLst>
                                    </p:anim>
                                    <p:anim calcmode="lin" valueType="num">
                                      <p:cBhvr>
                                        <p:cTn id="15"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6"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7"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18" dur="1000" decel="50000">
                                          <p:stCondLst>
                                            <p:cond delay="0"/>
                                          </p:stCondLst>
                                        </p:cTn>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fade">
                                      <p:cBhvr>
                                        <p:cTn id="23" dur="2000"/>
                                        <p:tgtEl>
                                          <p:spTgt spid="6">
                                            <p:txEl>
                                              <p:pRg st="2" end="2"/>
                                            </p:txEl>
                                          </p:spTgt>
                                        </p:tgtEl>
                                      </p:cBhvr>
                                    </p:animEffect>
                                    <p:anim calcmode="lin" valueType="num">
                                      <p:cBhvr>
                                        <p:cTn id="24"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5" dur="2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pPr algn="ctr"/>
            <a:r>
              <a:rPr lang="ru-RU" b="1" cap="all" dirty="0" smtClean="0"/>
              <a:t>СТАТУЯ ЗЕВСА ОЛИМПИЙСКОГО</a:t>
            </a:r>
            <a:endParaRPr lang="ru-RU" dirty="0"/>
          </a:p>
        </p:txBody>
      </p:sp>
      <p:sp>
        <p:nvSpPr>
          <p:cNvPr id="6" name="Содержимое 5"/>
          <p:cNvSpPr>
            <a:spLocks noGrp="1"/>
          </p:cNvSpPr>
          <p:nvPr>
            <p:ph sz="half" idx="2"/>
          </p:nvPr>
        </p:nvSpPr>
        <p:spPr>
          <a:xfrm>
            <a:off x="5276088" y="1357298"/>
            <a:ext cx="3657600" cy="5072098"/>
          </a:xfrm>
        </p:spPr>
        <p:txBody>
          <a:bodyPr>
            <a:normAutofit fontScale="77500" lnSpcReduction="20000"/>
          </a:bodyPr>
          <a:lstStyle/>
          <a:p>
            <a:r>
              <a:rPr lang="ru-RU" dirty="0" smtClean="0"/>
              <a:t>        Зевс был покрыт слоновой костью (слоновая кость, пропитывалась жидкостью, что делало её более пластичной, при необходимости могла почти и покрывать и придавать форму), а затем наносился слой золота. Зевс сидел на великолепном троне из кедра, обложенного слоновой костью, золотом, эбонитом и драгоценными камнями</a:t>
            </a:r>
            <a:endParaRPr lang="ru-RU" dirty="0"/>
          </a:p>
        </p:txBody>
      </p:sp>
      <p:pic>
        <p:nvPicPr>
          <p:cNvPr id="7" name="Содержимое 6" descr="СТАТУЯ ЗЕВСА ОЛИМПИЙСКОГО">
            <a:hlinkClick r:id="rId2"/>
          </p:cNvPr>
          <p:cNvPicPr>
            <a:picLocks noGrp="1"/>
          </p:cNvPicPr>
          <p:nvPr>
            <p:ph sz="half" idx="1"/>
          </p:nvPr>
        </p:nvPicPr>
        <p:blipFill>
          <a:blip r:embed="rId3"/>
          <a:srcRect/>
          <a:stretch>
            <a:fillRect/>
          </a:stretch>
        </p:blipFill>
        <p:spPr bwMode="auto">
          <a:xfrm>
            <a:off x="1285852" y="1500174"/>
            <a:ext cx="3786214" cy="4714908"/>
          </a:xfrm>
          <a:prstGeom prst="rect">
            <a:avLst/>
          </a:prstGeom>
          <a:ln>
            <a:noFill/>
          </a:ln>
          <a:effectLst>
            <a:softEdge rad="112500"/>
          </a:effectLst>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7"/>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5"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12"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13"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4" dur="1000" fill="hold"/>
                                        <p:tgtEl>
                                          <p:spTgt spid="4"/>
                                        </p:tgtEl>
                                        <p:attrNameLst>
                                          <p:attrName>ppt_h</p:attrName>
                                        </p:attrNameLst>
                                      </p:cBhvr>
                                      <p:tavLst>
                                        <p:tav tm="0">
                                          <p:val>
                                            <p:strVal val="#ppt_h"/>
                                          </p:val>
                                        </p:tav>
                                        <p:tav tm="100000">
                                          <p:val>
                                            <p:strVal val="#ppt_h"/>
                                          </p:val>
                                        </p:tav>
                                      </p:tavLst>
                                    </p:anim>
                                    <p:anim calcmode="lin" valueType="num">
                                      <p:cBhvr>
                                        <p:cTn id="15"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6"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7"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8" dur="1000" decel="50000">
                                          <p:stCondLst>
                                            <p:cond delay="0"/>
                                          </p:stCondLst>
                                        </p:cTn>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5" presetClass="entr" presetSubtype="0"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 calcmode="lin" valueType="num">
                                      <p:cBhvr>
                                        <p:cTn id="23" dur="1000" decel="50000" fill="hold">
                                          <p:stCondLst>
                                            <p:cond delay="0"/>
                                          </p:stCondLst>
                                        </p:cTn>
                                        <p:tgtEl>
                                          <p:spTgt spid="6">
                                            <p:txEl>
                                              <p:pRg st="0" end="0"/>
                                            </p:txEl>
                                          </p:spTgt>
                                        </p:tgtEl>
                                        <p:attrNameLst>
                                          <p:attrName>style.rotation</p:attrName>
                                        </p:attrNameLst>
                                      </p:cBhvr>
                                      <p:tavLst>
                                        <p:tav tm="0">
                                          <p:val>
                                            <p:fltVal val="-90"/>
                                          </p:val>
                                        </p:tav>
                                        <p:tav tm="100000">
                                          <p:val>
                                            <p:fltVal val="0"/>
                                          </p:val>
                                        </p:tav>
                                      </p:tavLst>
                                    </p:anim>
                                    <p:anim calcmode="lin" valueType="num">
                                      <p:cBhvr>
                                        <p:cTn id="24" dur="1000" decel="50000" fill="hold">
                                          <p:stCondLst>
                                            <p:cond delay="0"/>
                                          </p:stCondLst>
                                        </p:cTn>
                                        <p:tgtEl>
                                          <p:spTgt spid="6">
                                            <p:txEl>
                                              <p:pRg st="0" end="0"/>
                                            </p:txEl>
                                          </p:spTgt>
                                        </p:tgtEl>
                                        <p:attrNameLst>
                                          <p:attrName>ppt_w</p:attrName>
                                        </p:attrNameLst>
                                      </p:cBhvr>
                                      <p:tavLst>
                                        <p:tav tm="0">
                                          <p:val>
                                            <p:strVal val="#ppt_w"/>
                                          </p:val>
                                        </p:tav>
                                        <p:tav tm="100000">
                                          <p:val>
                                            <p:strVal val="#ppt_w*.05"/>
                                          </p:val>
                                        </p:tav>
                                      </p:tavLst>
                                    </p:anim>
                                    <p:anim calcmode="lin" valueType="num">
                                      <p:cBhvr>
                                        <p:cTn id="25" dur="1000" accel="50000" fill="hold">
                                          <p:stCondLst>
                                            <p:cond delay="1000"/>
                                          </p:stCondLst>
                                        </p:cTn>
                                        <p:tgtEl>
                                          <p:spTgt spid="6">
                                            <p:txEl>
                                              <p:pRg st="0" end="0"/>
                                            </p:txEl>
                                          </p:spTgt>
                                        </p:tgtEl>
                                        <p:attrNameLst>
                                          <p:attrName>ppt_w</p:attrName>
                                        </p:attrNameLst>
                                      </p:cBhvr>
                                      <p:tavLst>
                                        <p:tav tm="0">
                                          <p:val>
                                            <p:strVal val="#ppt_w*.05"/>
                                          </p:val>
                                        </p:tav>
                                        <p:tav tm="100000">
                                          <p:val>
                                            <p:strVal val="#ppt_w"/>
                                          </p:val>
                                        </p:tav>
                                      </p:tavLst>
                                    </p:anim>
                                    <p:anim calcmode="lin" valueType="num">
                                      <p:cBhvr>
                                        <p:cTn id="26" dur="2000" fill="hold"/>
                                        <p:tgtEl>
                                          <p:spTgt spid="6">
                                            <p:txEl>
                                              <p:pRg st="0" end="0"/>
                                            </p:txEl>
                                          </p:spTgt>
                                        </p:tgtEl>
                                        <p:attrNameLst>
                                          <p:attrName>ppt_h</p:attrName>
                                        </p:attrNameLst>
                                      </p:cBhvr>
                                      <p:tavLst>
                                        <p:tav tm="0">
                                          <p:val>
                                            <p:strVal val="#ppt_h"/>
                                          </p:val>
                                        </p:tav>
                                        <p:tav tm="100000">
                                          <p:val>
                                            <p:strVal val="#ppt_h"/>
                                          </p:val>
                                        </p:tav>
                                      </p:tavLst>
                                    </p:anim>
                                    <p:anim calcmode="lin" valueType="num">
                                      <p:cBhvr>
                                        <p:cTn id="27" dur="1000" decel="50000" fill="hold">
                                          <p:stCondLst>
                                            <p:cond delay="0"/>
                                          </p:stCondLst>
                                        </p:cTn>
                                        <p:tgtEl>
                                          <p:spTgt spid="6">
                                            <p:txEl>
                                              <p:pRg st="0" end="0"/>
                                            </p:txEl>
                                          </p:spTgt>
                                        </p:tgtEl>
                                        <p:attrNameLst>
                                          <p:attrName>ppt_x</p:attrName>
                                        </p:attrNameLst>
                                      </p:cBhvr>
                                      <p:tavLst>
                                        <p:tav tm="0">
                                          <p:val>
                                            <p:strVal val="#ppt_x+.4"/>
                                          </p:val>
                                        </p:tav>
                                        <p:tav tm="100000">
                                          <p:val>
                                            <p:strVal val="#ppt_x"/>
                                          </p:val>
                                        </p:tav>
                                      </p:tavLst>
                                    </p:anim>
                                    <p:anim calcmode="lin" valueType="num">
                                      <p:cBhvr>
                                        <p:cTn id="28" dur="1000" decel="50000" fill="hold">
                                          <p:stCondLst>
                                            <p:cond delay="0"/>
                                          </p:stCondLst>
                                        </p:cTn>
                                        <p:tgtEl>
                                          <p:spTgt spid="6">
                                            <p:txEl>
                                              <p:pRg st="0" end="0"/>
                                            </p:txEl>
                                          </p:spTgt>
                                        </p:tgtEl>
                                        <p:attrNameLst>
                                          <p:attrName>ppt_y</p:attrName>
                                        </p:attrNameLst>
                                      </p:cBhvr>
                                      <p:tavLst>
                                        <p:tav tm="0">
                                          <p:val>
                                            <p:strVal val="#ppt_y-.2"/>
                                          </p:val>
                                        </p:tav>
                                        <p:tav tm="100000">
                                          <p:val>
                                            <p:strVal val="#ppt_y+.1"/>
                                          </p:val>
                                        </p:tav>
                                      </p:tavLst>
                                    </p:anim>
                                    <p:anim calcmode="lin" valueType="num">
                                      <p:cBhvr>
                                        <p:cTn id="29" dur="1000" accel="50000" fill="hold">
                                          <p:stCondLst>
                                            <p:cond delay="1000"/>
                                          </p:stCondLst>
                                        </p:cTn>
                                        <p:tgtEl>
                                          <p:spTgt spid="6">
                                            <p:txEl>
                                              <p:pRg st="0" end="0"/>
                                            </p:txEl>
                                          </p:spTgt>
                                        </p:tgtEl>
                                        <p:attrNameLst>
                                          <p:attrName>ppt_y</p:attrName>
                                        </p:attrNameLst>
                                      </p:cBhvr>
                                      <p:tavLst>
                                        <p:tav tm="0">
                                          <p:val>
                                            <p:strVal val="#ppt_y+.1"/>
                                          </p:val>
                                        </p:tav>
                                        <p:tav tm="100000">
                                          <p:val>
                                            <p:strVal val="#ppt_y"/>
                                          </p:val>
                                        </p:tav>
                                      </p:tavLst>
                                    </p:anim>
                                    <p:animEffect transition="in" filter="fade">
                                      <p:cBhvr>
                                        <p:cTn id="30" dur="2000" decel="50000">
                                          <p:stCondLst>
                                            <p:cond delay="0"/>
                                          </p:stCondLst>
                                        </p:cTn>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cap="all" dirty="0" smtClean="0"/>
              <a:t>ЕГИПЕТСКИЕ ПИРАМИДЫ</a:t>
            </a:r>
            <a:r>
              <a:rPr lang="ru-RU" dirty="0" smtClean="0"/>
              <a:t/>
            </a:r>
            <a:br>
              <a:rPr lang="ru-RU" dirty="0" smtClean="0"/>
            </a:br>
            <a:endParaRPr lang="ru-RU" dirty="0"/>
          </a:p>
        </p:txBody>
      </p:sp>
      <p:sp>
        <p:nvSpPr>
          <p:cNvPr id="5" name="Содержимое 4"/>
          <p:cNvSpPr>
            <a:spLocks noGrp="1"/>
          </p:cNvSpPr>
          <p:nvPr>
            <p:ph sz="half" idx="2"/>
          </p:nvPr>
        </p:nvSpPr>
        <p:spPr>
          <a:xfrm>
            <a:off x="5276088" y="1000108"/>
            <a:ext cx="3657600" cy="5572164"/>
          </a:xfrm>
        </p:spPr>
        <p:txBody>
          <a:bodyPr>
            <a:normAutofit fontScale="70000" lnSpcReduction="20000"/>
          </a:bodyPr>
          <a:lstStyle/>
          <a:p>
            <a:r>
              <a:rPr lang="ru-RU" dirty="0" smtClean="0"/>
              <a:t>        Египетские пирамиды (гробницы фараонов) – одно из общеизвестных 7 чудес, выбранные Ф. Византийским в 200 г. до н.э. Единственный сохранившийся шедевр, Египетские Пирамиды явили собой феноменальное достижение в проектировании и строительстве египтян. Построенные в промежутке 2600-2500 гг. до н.э., три пирамиды в Гизе состоят более чем из 5 миллионов блоков известняка, которые были привезены на деревянных повозках, и которые закатили на вершину.</a:t>
            </a:r>
            <a:endParaRPr lang="ru-RU" dirty="0"/>
          </a:p>
        </p:txBody>
      </p:sp>
      <p:pic>
        <p:nvPicPr>
          <p:cNvPr id="6" name="Содержимое 5" descr="ЕГИПЕТСКИЕ ПИРАМИДЫ">
            <a:hlinkClick r:id="rId2"/>
          </p:cNvPr>
          <p:cNvPicPr>
            <a:picLocks noGrp="1"/>
          </p:cNvPicPr>
          <p:nvPr>
            <p:ph sz="half" idx="1"/>
          </p:nvPr>
        </p:nvPicPr>
        <p:blipFill>
          <a:blip r:embed="rId3"/>
          <a:srcRect/>
          <a:stretch>
            <a:fillRect/>
          </a:stretch>
        </p:blipFill>
        <p:spPr bwMode="auto">
          <a:xfrm>
            <a:off x="1214414" y="1142984"/>
            <a:ext cx="3878286" cy="5286412"/>
          </a:xfrm>
          <a:prstGeom prst="rect">
            <a:avLst/>
          </a:prstGeom>
          <a:ln>
            <a:noFill/>
          </a:ln>
          <a:effectLst>
            <a:softEdge rad="112500"/>
          </a:effectLst>
        </p:spPr>
      </p:pic>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Horizontal)">
                                      <p:cBhvr>
                                        <p:cTn id="7" dur="3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400" decel="100000"/>
                                        <p:tgtEl>
                                          <p:spTgt spid="2"/>
                                        </p:tgtEl>
                                      </p:cBhvr>
                                    </p:animEffect>
                                    <p:anim calcmode="lin" valueType="num">
                                      <p:cBhvr>
                                        <p:cTn id="13" dur="2400" decel="100000" fill="hold"/>
                                        <p:tgtEl>
                                          <p:spTgt spid="2"/>
                                        </p:tgtEl>
                                        <p:attrNameLst>
                                          <p:attrName>style.rotation</p:attrName>
                                        </p:attrNameLst>
                                      </p:cBhvr>
                                      <p:tavLst>
                                        <p:tav tm="0">
                                          <p:val>
                                            <p:fltVal val="-90"/>
                                          </p:val>
                                        </p:tav>
                                        <p:tav tm="100000">
                                          <p:val>
                                            <p:fltVal val="0"/>
                                          </p:val>
                                        </p:tav>
                                      </p:tavLst>
                                    </p:anim>
                                    <p:anim calcmode="lin" valueType="num">
                                      <p:cBhvr>
                                        <p:cTn id="14" dur="2400" decel="100000" fill="hold"/>
                                        <p:tgtEl>
                                          <p:spTgt spid="2"/>
                                        </p:tgtEl>
                                        <p:attrNameLst>
                                          <p:attrName>ppt_x</p:attrName>
                                        </p:attrNameLst>
                                      </p:cBhvr>
                                      <p:tavLst>
                                        <p:tav tm="0">
                                          <p:val>
                                            <p:strVal val="#ppt_x+0.4"/>
                                          </p:val>
                                        </p:tav>
                                        <p:tav tm="100000">
                                          <p:val>
                                            <p:strVal val="#ppt_x-0.05"/>
                                          </p:val>
                                        </p:tav>
                                      </p:tavLst>
                                    </p:anim>
                                    <p:anim calcmode="lin" valueType="num">
                                      <p:cBhvr>
                                        <p:cTn id="15" dur="2400" decel="100000" fill="hold"/>
                                        <p:tgtEl>
                                          <p:spTgt spid="2"/>
                                        </p:tgtEl>
                                        <p:attrNameLst>
                                          <p:attrName>ppt_y</p:attrName>
                                        </p:attrNameLst>
                                      </p:cBhvr>
                                      <p:tavLst>
                                        <p:tav tm="0">
                                          <p:val>
                                            <p:strVal val="#ppt_y-0.4"/>
                                          </p:val>
                                        </p:tav>
                                        <p:tav tm="100000">
                                          <p:val>
                                            <p:strVal val="#ppt_y+0.1"/>
                                          </p:val>
                                        </p:tav>
                                      </p:tavLst>
                                    </p:anim>
                                    <p:anim calcmode="lin" valueType="num">
                                      <p:cBhvr>
                                        <p:cTn id="16" dur="600" accel="100000" fill="hold">
                                          <p:stCondLst>
                                            <p:cond delay="2400"/>
                                          </p:stCondLst>
                                        </p:cTn>
                                        <p:tgtEl>
                                          <p:spTgt spid="2"/>
                                        </p:tgtEl>
                                        <p:attrNameLst>
                                          <p:attrName>ppt_x</p:attrName>
                                        </p:attrNameLst>
                                      </p:cBhvr>
                                      <p:tavLst>
                                        <p:tav tm="0">
                                          <p:val>
                                            <p:strVal val="#ppt_x-0.05"/>
                                          </p:val>
                                        </p:tav>
                                        <p:tav tm="100000">
                                          <p:val>
                                            <p:strVal val="#ppt_x"/>
                                          </p:val>
                                        </p:tav>
                                      </p:tavLst>
                                    </p:anim>
                                    <p:anim calcmode="lin" valueType="num">
                                      <p:cBhvr>
                                        <p:cTn id="17" dur="600" accel="100000" fill="hold">
                                          <p:stCondLst>
                                            <p:cond delay="24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5"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1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23" dur="1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24" dur="1500" accel="50000" fill="hold">
                                          <p:stCondLst>
                                            <p:cond delay="1500"/>
                                          </p:stCondLst>
                                        </p:cTn>
                                        <p:tgtEl>
                                          <p:spTgt spid="6"/>
                                        </p:tgtEl>
                                        <p:attrNameLst>
                                          <p:attrName>ppt_w</p:attrName>
                                        </p:attrNameLst>
                                      </p:cBhvr>
                                      <p:tavLst>
                                        <p:tav tm="0">
                                          <p:val>
                                            <p:strVal val="#ppt_w*.05"/>
                                          </p:val>
                                        </p:tav>
                                        <p:tav tm="100000">
                                          <p:val>
                                            <p:strVal val="#ppt_w"/>
                                          </p:val>
                                        </p:tav>
                                      </p:tavLst>
                                    </p:anim>
                                    <p:anim calcmode="lin" valueType="num">
                                      <p:cBhvr>
                                        <p:cTn id="25" dur="3000" fill="hold"/>
                                        <p:tgtEl>
                                          <p:spTgt spid="6"/>
                                        </p:tgtEl>
                                        <p:attrNameLst>
                                          <p:attrName>ppt_h</p:attrName>
                                        </p:attrNameLst>
                                      </p:cBhvr>
                                      <p:tavLst>
                                        <p:tav tm="0">
                                          <p:val>
                                            <p:strVal val="#ppt_h"/>
                                          </p:val>
                                        </p:tav>
                                        <p:tav tm="100000">
                                          <p:val>
                                            <p:strVal val="#ppt_h"/>
                                          </p:val>
                                        </p:tav>
                                      </p:tavLst>
                                    </p:anim>
                                    <p:anim calcmode="lin" valueType="num">
                                      <p:cBhvr>
                                        <p:cTn id="26" dur="1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27" dur="1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28" dur="1500" accel="50000" fill="hold">
                                          <p:stCondLst>
                                            <p:cond delay="1500"/>
                                          </p:stCondLst>
                                        </p:cTn>
                                        <p:tgtEl>
                                          <p:spTgt spid="6"/>
                                        </p:tgtEl>
                                        <p:attrNameLst>
                                          <p:attrName>ppt_y</p:attrName>
                                        </p:attrNameLst>
                                      </p:cBhvr>
                                      <p:tavLst>
                                        <p:tav tm="0">
                                          <p:val>
                                            <p:strVal val="#ppt_y+.1"/>
                                          </p:val>
                                        </p:tav>
                                        <p:tav tm="100000">
                                          <p:val>
                                            <p:strVal val="#ppt_y"/>
                                          </p:val>
                                        </p:tav>
                                      </p:tavLst>
                                    </p:anim>
                                    <p:animEffect transition="in" filter="fade">
                                      <p:cBhvr>
                                        <p:cTn id="29" dur="3000" decel="50000">
                                          <p:stCondLst>
                                            <p:cond delay="0"/>
                                          </p:stCondLst>
                                        </p:cTn>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cap="all" dirty="0" smtClean="0"/>
              <a:t>СТАТУЯ ЗЕВСА ОЛИМПИЙСКОГО</a:t>
            </a:r>
            <a:endParaRPr lang="ru-RU" dirty="0"/>
          </a:p>
        </p:txBody>
      </p:sp>
      <p:sp>
        <p:nvSpPr>
          <p:cNvPr id="4" name="Содержимое 3"/>
          <p:cNvSpPr>
            <a:spLocks noGrp="1"/>
          </p:cNvSpPr>
          <p:nvPr>
            <p:ph sz="half" idx="2"/>
          </p:nvPr>
        </p:nvSpPr>
        <p:spPr>
          <a:xfrm>
            <a:off x="5276088" y="1285860"/>
            <a:ext cx="3657600" cy="4901580"/>
          </a:xfrm>
        </p:spPr>
        <p:txBody>
          <a:bodyPr>
            <a:normAutofit fontScale="70000" lnSpcReduction="20000"/>
          </a:bodyPr>
          <a:lstStyle/>
          <a:p>
            <a:r>
              <a:rPr lang="ru-RU" dirty="0" smtClean="0"/>
              <a:t>Статуя Зевса позднее была сломана при невыясненных обстоятельствах. Некоторые учёные спорят, что она была разрушена вместе с храмом то ли в 170 г. до н.э., то ли в 5 веке н.э., другие утверждают, что она была увезена в Константинополь, где она погибла в большом пожаре в </a:t>
            </a:r>
            <a:r>
              <a:rPr lang="ru-RU" dirty="0" err="1" smtClean="0"/>
              <a:t>Лаусейоне</a:t>
            </a:r>
            <a:r>
              <a:rPr lang="ru-RU" dirty="0" smtClean="0"/>
              <a:t>. Однако в том, что фигура была грандиозна и поражала своими размерами, соглашаются все те, кто исследовал ее и видел ее параметры. </a:t>
            </a:r>
          </a:p>
          <a:p>
            <a:endParaRPr lang="ru-RU" dirty="0"/>
          </a:p>
        </p:txBody>
      </p:sp>
      <p:pic>
        <p:nvPicPr>
          <p:cNvPr id="5" name="Содержимое 4" descr="СТАТУЯ ЗЕВСА ОЛИМПИЙСКОГО">
            <a:hlinkClick r:id="rId2"/>
          </p:cNvPr>
          <p:cNvPicPr>
            <a:picLocks noGrp="1"/>
          </p:cNvPicPr>
          <p:nvPr>
            <p:ph sz="half" idx="1"/>
          </p:nvPr>
        </p:nvPicPr>
        <p:blipFill>
          <a:blip r:embed="rId3"/>
          <a:srcRect/>
          <a:stretch>
            <a:fillRect/>
          </a:stretch>
        </p:blipFill>
        <p:spPr bwMode="auto">
          <a:xfrm>
            <a:off x="1214414" y="1500174"/>
            <a:ext cx="3786214" cy="4786346"/>
          </a:xfrm>
          <a:prstGeom prst="rect">
            <a:avLst/>
          </a:prstGeom>
          <a:ln>
            <a:noFill/>
          </a:ln>
          <a:effectLst>
            <a:softEdge rad="112500"/>
          </a:effectLst>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9" presetClass="entr" presetSubtype="0" decel="10000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2000" fill="hold"/>
                                        <p:tgtEl>
                                          <p:spTgt spid="5"/>
                                        </p:tgtEl>
                                        <p:attrNameLst>
                                          <p:attrName>ppt_w</p:attrName>
                                        </p:attrNameLst>
                                      </p:cBhvr>
                                      <p:tavLst>
                                        <p:tav tm="0">
                                          <p:val>
                                            <p:fltVal val="0"/>
                                          </p:val>
                                        </p:tav>
                                        <p:tav tm="100000">
                                          <p:val>
                                            <p:strVal val="#ppt_w"/>
                                          </p:val>
                                        </p:tav>
                                      </p:tavLst>
                                    </p:anim>
                                    <p:anim calcmode="lin" valueType="num">
                                      <p:cBhvr>
                                        <p:cTn id="20" dur="2000" fill="hold"/>
                                        <p:tgtEl>
                                          <p:spTgt spid="5"/>
                                        </p:tgtEl>
                                        <p:attrNameLst>
                                          <p:attrName>ppt_h</p:attrName>
                                        </p:attrNameLst>
                                      </p:cBhvr>
                                      <p:tavLst>
                                        <p:tav tm="0">
                                          <p:val>
                                            <p:fltVal val="0"/>
                                          </p:val>
                                        </p:tav>
                                        <p:tav tm="100000">
                                          <p:val>
                                            <p:strVal val="#ppt_h"/>
                                          </p:val>
                                        </p:tav>
                                      </p:tavLst>
                                    </p:anim>
                                    <p:anim calcmode="lin" valueType="num">
                                      <p:cBhvr>
                                        <p:cTn id="21" dur="2000" fill="hold"/>
                                        <p:tgtEl>
                                          <p:spTgt spid="5"/>
                                        </p:tgtEl>
                                        <p:attrNameLst>
                                          <p:attrName>style.rotation</p:attrName>
                                        </p:attrNameLst>
                                      </p:cBhvr>
                                      <p:tavLst>
                                        <p:tav tm="0">
                                          <p:val>
                                            <p:fltVal val="360"/>
                                          </p:val>
                                        </p:tav>
                                        <p:tav tm="100000">
                                          <p:val>
                                            <p:fltVal val="0"/>
                                          </p:val>
                                        </p:tav>
                                      </p:tavLst>
                                    </p:anim>
                                    <p:animEffect transition="in" filter="fade">
                                      <p:cBhvr>
                                        <p:cTn id="22" dur="2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50" presetClass="entr" presetSubtype="0" decel="10000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p:cTn id="27" dur="2000" fill="hold"/>
                                        <p:tgtEl>
                                          <p:spTgt spid="4">
                                            <p:txEl>
                                              <p:pRg st="0" end="0"/>
                                            </p:txEl>
                                          </p:spTgt>
                                        </p:tgtEl>
                                        <p:attrNameLst>
                                          <p:attrName>ppt_w</p:attrName>
                                        </p:attrNameLst>
                                      </p:cBhvr>
                                      <p:tavLst>
                                        <p:tav tm="0">
                                          <p:val>
                                            <p:strVal val="#ppt_w+.3"/>
                                          </p:val>
                                        </p:tav>
                                        <p:tav tm="100000">
                                          <p:val>
                                            <p:strVal val="#ppt_w"/>
                                          </p:val>
                                        </p:tav>
                                      </p:tavLst>
                                    </p:anim>
                                    <p:anim calcmode="lin" valueType="num">
                                      <p:cBhvr>
                                        <p:cTn id="28" dur="2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29"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normAutofit fontScale="90000"/>
          </a:bodyPr>
          <a:lstStyle/>
          <a:p>
            <a:pPr algn="ctr"/>
            <a:r>
              <a:rPr lang="ru-RU" b="1" cap="all" dirty="0" smtClean="0"/>
              <a:t>ГАЛИКАРНАССКИЙ МАВЗОЛЕЙ</a:t>
            </a:r>
            <a:r>
              <a:rPr lang="ru-RU" dirty="0" smtClean="0"/>
              <a:t/>
            </a:r>
            <a:br>
              <a:rPr lang="ru-RU" dirty="0" smtClean="0"/>
            </a:br>
            <a:endParaRPr lang="ru-RU" dirty="0"/>
          </a:p>
        </p:txBody>
      </p:sp>
      <p:sp>
        <p:nvSpPr>
          <p:cNvPr id="7" name="Содержимое 6"/>
          <p:cNvSpPr>
            <a:spLocks noGrp="1"/>
          </p:cNvSpPr>
          <p:nvPr>
            <p:ph sz="half" idx="2"/>
          </p:nvPr>
        </p:nvSpPr>
        <p:spPr>
          <a:xfrm>
            <a:off x="5276088" y="1000108"/>
            <a:ext cx="3657600" cy="5187332"/>
          </a:xfrm>
        </p:spPr>
        <p:txBody>
          <a:bodyPr>
            <a:normAutofit fontScale="92500" lnSpcReduction="10000"/>
          </a:bodyPr>
          <a:lstStyle/>
          <a:p>
            <a:r>
              <a:rPr lang="ru-RU" dirty="0" smtClean="0"/>
              <a:t>. Построенная в 370-350 </a:t>
            </a:r>
            <a:r>
              <a:rPr lang="ru-RU" dirty="0" err="1" smtClean="0"/>
              <a:t>гг</a:t>
            </a:r>
            <a:r>
              <a:rPr lang="ru-RU" dirty="0" smtClean="0"/>
              <a:t> до н.э. эта монументальная из белого мрамора могила была посвящена Царю </a:t>
            </a:r>
            <a:r>
              <a:rPr lang="ru-RU" dirty="0" err="1" smtClean="0"/>
              <a:t>Мавзолу</a:t>
            </a:r>
            <a:r>
              <a:rPr lang="ru-RU" dirty="0" smtClean="0"/>
              <a:t> его скорбящей женой (а согласно некоторым источникам, сестрой) Царицей </a:t>
            </a:r>
            <a:r>
              <a:rPr lang="ru-RU" dirty="0" err="1" smtClean="0"/>
              <a:t>Артемизией</a:t>
            </a:r>
            <a:r>
              <a:rPr lang="ru-RU" dirty="0" smtClean="0"/>
              <a:t> II Карийской, как памятник их великой любви.</a:t>
            </a:r>
            <a:endParaRPr lang="ru-RU" dirty="0"/>
          </a:p>
        </p:txBody>
      </p:sp>
      <p:pic>
        <p:nvPicPr>
          <p:cNvPr id="8" name="Содержимое 7" descr="ГАЛИКАРНАССКИЙ МАВЗОЛЕЙ">
            <a:hlinkClick r:id="rId2"/>
          </p:cNvPr>
          <p:cNvPicPr>
            <a:picLocks noGrp="1"/>
          </p:cNvPicPr>
          <p:nvPr>
            <p:ph sz="half" idx="1"/>
          </p:nvPr>
        </p:nvPicPr>
        <p:blipFill>
          <a:blip r:embed="rId3"/>
          <a:srcRect/>
          <a:stretch>
            <a:fillRect/>
          </a:stretch>
        </p:blipFill>
        <p:spPr bwMode="auto">
          <a:xfrm>
            <a:off x="1285852" y="1000108"/>
            <a:ext cx="3643338" cy="5286412"/>
          </a:xfrm>
          <a:prstGeom prst="rect">
            <a:avLst/>
          </a:prstGeom>
          <a:ln>
            <a:noFill/>
          </a:ln>
          <a:effectLst>
            <a:softEdge rad="112500"/>
          </a:effectLst>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0"/>
                                        <p:tgtEl>
                                          <p:spTgt spid="8"/>
                                        </p:tgtEl>
                                      </p:cBhvr>
                                    </p:animEffect>
                                    <p:anim calcmode="lin" valueType="num">
                                      <p:cBhvr>
                                        <p:cTn id="8" dur="3000" fill="hold"/>
                                        <p:tgtEl>
                                          <p:spTgt spid="8"/>
                                        </p:tgtEl>
                                        <p:attrNameLst>
                                          <p:attrName>ppt_x</p:attrName>
                                        </p:attrNameLst>
                                      </p:cBhvr>
                                      <p:tavLst>
                                        <p:tav tm="0">
                                          <p:val>
                                            <p:strVal val="#ppt_x"/>
                                          </p:val>
                                        </p:tav>
                                        <p:tav tm="100000">
                                          <p:val>
                                            <p:strVal val="#ppt_x"/>
                                          </p:val>
                                        </p:tav>
                                      </p:tavLst>
                                    </p:anim>
                                    <p:anim calcmode="lin" valueType="num">
                                      <p:cBhvr>
                                        <p:cTn id="9" dur="3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2000" fill="hold"/>
                                        <p:tgtEl>
                                          <p:spTgt spid="5"/>
                                        </p:tgtEl>
                                        <p:attrNameLst>
                                          <p:attrName>ppt_w</p:attrName>
                                        </p:attrNameLst>
                                      </p:cBhvr>
                                      <p:tavLst>
                                        <p:tav tm="0">
                                          <p:val>
                                            <p:strVal val="#ppt_w+.3"/>
                                          </p:val>
                                        </p:tav>
                                        <p:tav tm="100000">
                                          <p:val>
                                            <p:strVal val="#ppt_w"/>
                                          </p:val>
                                        </p:tav>
                                      </p:tavLst>
                                    </p:anim>
                                    <p:anim calcmode="lin" valueType="num">
                                      <p:cBhvr>
                                        <p:cTn id="15" dur="2000" fill="hold"/>
                                        <p:tgtEl>
                                          <p:spTgt spid="5"/>
                                        </p:tgtEl>
                                        <p:attrNameLst>
                                          <p:attrName>ppt_h</p:attrName>
                                        </p:attrNameLst>
                                      </p:cBhvr>
                                      <p:tavLst>
                                        <p:tav tm="0">
                                          <p:val>
                                            <p:strVal val="#ppt_h"/>
                                          </p:val>
                                        </p:tav>
                                        <p:tav tm="100000">
                                          <p:val>
                                            <p:strVal val="#ppt_h"/>
                                          </p:val>
                                        </p:tav>
                                      </p:tavLst>
                                    </p:anim>
                                    <p:animEffect transition="in" filter="fade">
                                      <p:cBhvr>
                                        <p:cTn id="16" dur="2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 calcmode="lin" valueType="num">
                                      <p:cBhvr>
                                        <p:cTn id="21" dur="2000" fill="hold"/>
                                        <p:tgtEl>
                                          <p:spTgt spid="7">
                                            <p:txEl>
                                              <p:pRg st="0" end="0"/>
                                            </p:txEl>
                                          </p:spTgt>
                                        </p:tgtEl>
                                        <p:attrNameLst>
                                          <p:attrName>ppt_w</p:attrName>
                                        </p:attrNameLst>
                                      </p:cBhvr>
                                      <p:tavLst>
                                        <p:tav tm="0">
                                          <p:val>
                                            <p:strVal val="#ppt_w+.3"/>
                                          </p:val>
                                        </p:tav>
                                        <p:tav tm="100000">
                                          <p:val>
                                            <p:strVal val="#ppt_w"/>
                                          </p:val>
                                        </p:tav>
                                      </p:tavLst>
                                    </p:anim>
                                    <p:anim calcmode="lin" valueType="num">
                                      <p:cBhvr>
                                        <p:cTn id="22" dur="2000" fill="hold"/>
                                        <p:tgtEl>
                                          <p:spTgt spid="7">
                                            <p:txEl>
                                              <p:pRg st="0" end="0"/>
                                            </p:txEl>
                                          </p:spTgt>
                                        </p:tgtEl>
                                        <p:attrNameLst>
                                          <p:attrName>ppt_h</p:attrName>
                                        </p:attrNameLst>
                                      </p:cBhvr>
                                      <p:tavLst>
                                        <p:tav tm="0">
                                          <p:val>
                                            <p:strVal val="#ppt_h"/>
                                          </p:val>
                                        </p:tav>
                                        <p:tav tm="100000">
                                          <p:val>
                                            <p:strVal val="#ppt_h"/>
                                          </p:val>
                                        </p:tav>
                                      </p:tavLst>
                                    </p:anim>
                                    <p:animEffect transition="in" filter="fade">
                                      <p:cBhvr>
                                        <p:cTn id="23"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cap="all" dirty="0" smtClean="0"/>
              <a:t>ГАЛИКАРНАССКИЙ МАВЗОЛЕЙ</a:t>
            </a:r>
            <a:endParaRPr lang="ru-RU" dirty="0"/>
          </a:p>
        </p:txBody>
      </p:sp>
      <p:pic>
        <p:nvPicPr>
          <p:cNvPr id="5" name="Содержимое 4" descr="ГАЛИКАРНАССКИЙ МАВЗОЛЕЙ">
            <a:hlinkClick r:id="rId2"/>
          </p:cNvPr>
          <p:cNvPicPr>
            <a:picLocks noGrp="1"/>
          </p:cNvPicPr>
          <p:nvPr>
            <p:ph sz="half" idx="1"/>
          </p:nvPr>
        </p:nvPicPr>
        <p:blipFill>
          <a:blip r:embed="rId3"/>
          <a:srcRect/>
          <a:stretch>
            <a:fillRect/>
          </a:stretch>
        </p:blipFill>
        <p:spPr bwMode="auto">
          <a:xfrm>
            <a:off x="1214414" y="1142984"/>
            <a:ext cx="4000527" cy="5500726"/>
          </a:xfrm>
          <a:prstGeom prst="rect">
            <a:avLst/>
          </a:prstGeom>
          <a:ln>
            <a:noFill/>
          </a:ln>
          <a:effectLst>
            <a:softEdge rad="112500"/>
          </a:effectLst>
        </p:spPr>
      </p:pic>
      <p:pic>
        <p:nvPicPr>
          <p:cNvPr id="6" name="Содержимое 5" descr="ГАЛИКАРНАССКИЙ МАВЗОЛЕЙ">
            <a:hlinkClick r:id="rId4"/>
          </p:cNvPr>
          <p:cNvPicPr>
            <a:picLocks noGrp="1"/>
          </p:cNvPicPr>
          <p:nvPr>
            <p:ph sz="half" idx="2"/>
          </p:nvPr>
        </p:nvPicPr>
        <p:blipFill>
          <a:blip r:embed="rId5"/>
          <a:srcRect/>
          <a:stretch>
            <a:fillRect/>
          </a:stretch>
        </p:blipFill>
        <p:spPr bwMode="auto">
          <a:xfrm>
            <a:off x="5214942" y="1214422"/>
            <a:ext cx="3571900" cy="5286411"/>
          </a:xfrm>
          <a:prstGeom prst="rect">
            <a:avLst/>
          </a:prstGeom>
          <a:ln>
            <a:noFill/>
          </a:ln>
          <a:effectLst>
            <a:softEdge rad="112500"/>
          </a:effectLst>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0"/>
                                        <p:tgtEl>
                                          <p:spTgt spid="5"/>
                                        </p:tgtEl>
                                      </p:cBhvr>
                                    </p:animEffect>
                                    <p:anim calcmode="lin" valueType="num">
                                      <p:cBhvr>
                                        <p:cTn id="8" dur="3000" fill="hold"/>
                                        <p:tgtEl>
                                          <p:spTgt spid="5"/>
                                        </p:tgtEl>
                                        <p:attrNameLst>
                                          <p:attrName>ppt_x</p:attrName>
                                        </p:attrNameLst>
                                      </p:cBhvr>
                                      <p:tavLst>
                                        <p:tav tm="0">
                                          <p:val>
                                            <p:strVal val="#ppt_x"/>
                                          </p:val>
                                        </p:tav>
                                        <p:tav tm="100000">
                                          <p:val>
                                            <p:strVal val="#ppt_x"/>
                                          </p:val>
                                        </p:tav>
                                      </p:tavLst>
                                    </p:anim>
                                    <p:anim calcmode="lin" valueType="num">
                                      <p:cBhvr>
                                        <p:cTn id="9" dur="3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8" presetClass="emph" presetSubtype="0" fill="hold" grpId="0" nodeType="clickEffect">
                                  <p:stCondLst>
                                    <p:cond delay="0"/>
                                  </p:stCondLst>
                                  <p:childTnLst>
                                    <p:animRot by="21600000">
                                      <p:cBhvr>
                                        <p:cTn id="13" dur="2000" fill="hold"/>
                                        <p:tgtEl>
                                          <p:spTgt spid="2"/>
                                        </p:tgtEl>
                                        <p:attrNameLst>
                                          <p:attrName>r</p:attrName>
                                        </p:attrNameLst>
                                      </p:cBhvr>
                                    </p:animRo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3000"/>
                                        <p:tgtEl>
                                          <p:spTgt spid="6"/>
                                        </p:tgtEl>
                                      </p:cBhvr>
                                    </p:animEffect>
                                    <p:anim calcmode="lin" valueType="num">
                                      <p:cBhvr>
                                        <p:cTn id="19" dur="3000" fill="hold"/>
                                        <p:tgtEl>
                                          <p:spTgt spid="6"/>
                                        </p:tgtEl>
                                        <p:attrNameLst>
                                          <p:attrName>ppt_x</p:attrName>
                                        </p:attrNameLst>
                                      </p:cBhvr>
                                      <p:tavLst>
                                        <p:tav tm="0">
                                          <p:val>
                                            <p:strVal val="#ppt_x"/>
                                          </p:val>
                                        </p:tav>
                                        <p:tav tm="100000">
                                          <p:val>
                                            <p:strVal val="#ppt_x"/>
                                          </p:val>
                                        </p:tav>
                                      </p:tavLst>
                                    </p:anim>
                                    <p:anim calcmode="lin" valueType="num">
                                      <p:cBhvr>
                                        <p:cTn id="20" dur="3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cap="all" dirty="0" smtClean="0"/>
              <a:t>ГАЛИКАРНАССКИЙ МАВЗОЛЕЙ</a:t>
            </a:r>
            <a:endParaRPr lang="ru-RU" dirty="0"/>
          </a:p>
        </p:txBody>
      </p:sp>
      <p:sp>
        <p:nvSpPr>
          <p:cNvPr id="5" name="Содержимое 4"/>
          <p:cNvSpPr>
            <a:spLocks noGrp="1"/>
          </p:cNvSpPr>
          <p:nvPr>
            <p:ph idx="1"/>
          </p:nvPr>
        </p:nvSpPr>
        <p:spPr/>
        <p:txBody>
          <a:bodyPr>
            <a:normAutofit fontScale="62500" lnSpcReduction="20000"/>
          </a:bodyPr>
          <a:lstStyle/>
          <a:p>
            <a:r>
              <a:rPr lang="ru-RU" dirty="0" smtClean="0"/>
              <a:t>. Согласно записям Мавзолей вознёсся на 50 метров (135 футов) в высоту и был окружён 36 колоннами. Он был спроектирован греческими зодчими Сатиром и </a:t>
            </a:r>
            <a:r>
              <a:rPr lang="ru-RU" dirty="0" err="1" smtClean="0"/>
              <a:t>Пифеем</a:t>
            </a:r>
            <a:r>
              <a:rPr lang="ru-RU" dirty="0" smtClean="0"/>
              <a:t>, а четыре знаменитых греческих скульпторов добавили орнаментальный фриз (декоративная полоса) вокруг здания. Могильный памятник был построен и украшен величайшими архитекторами и скульпторами того времени. Между 1857 и 1859 гг. Британский Музей приобрёл скульптуры из Мавзолея в </a:t>
            </a:r>
            <a:r>
              <a:rPr lang="ru-RU" dirty="0" err="1" smtClean="0"/>
              <a:t>Галикарнассе</a:t>
            </a:r>
            <a:r>
              <a:rPr lang="ru-RU" dirty="0" smtClean="0"/>
              <a:t>, найденные при раскопках Чарльзом Ньютоном в 1856-1859 гг. Постройка стояла на мраморном пьедестале, на перекрёстке двух главных улиц города </a:t>
            </a:r>
            <a:r>
              <a:rPr lang="ru-RU" dirty="0" err="1" smtClean="0"/>
              <a:t>Галикарнасса</a:t>
            </a:r>
            <a:r>
              <a:rPr lang="ru-RU" dirty="0" smtClean="0"/>
              <a:t>. Мавзолей простоял относительно нетронутым до 1522 года, когда было приказано его снести, поскольку являлся примером языческого искусства. Слово «мавзолей» вошло в обиход для обозначения в общем любой большой могилы, хотя изначально «</a:t>
            </a:r>
            <a:r>
              <a:rPr lang="ru-RU" dirty="0" err="1" smtClean="0"/>
              <a:t>мавзолеум</a:t>
            </a:r>
            <a:r>
              <a:rPr lang="ru-RU" dirty="0" smtClean="0"/>
              <a:t>» переводился как «в честь </a:t>
            </a:r>
            <a:r>
              <a:rPr lang="ru-RU" dirty="0" err="1" smtClean="0"/>
              <a:t>Мавзола</a:t>
            </a:r>
            <a:r>
              <a:rPr lang="ru-RU" dirty="0" smtClean="0"/>
              <a:t>». </a:t>
            </a:r>
          </a:p>
          <a:p>
            <a:endParaRPr lang="ru-RU"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Horizontal)">
                                      <p:cBhvr>
                                        <p:cTn id="1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cap="all" dirty="0" smtClean="0"/>
              <a:t>ГАЛИКАРНАССКИЙ МАВЗОЛЕЙ</a:t>
            </a:r>
            <a:endParaRPr lang="ru-RU" dirty="0"/>
          </a:p>
        </p:txBody>
      </p:sp>
      <p:pic>
        <p:nvPicPr>
          <p:cNvPr id="4" name="Содержимое 3" descr="ГАЛИКАРНАССКИЙ МАВЗОЛЕЙ">
            <a:hlinkClick r:id="rId2"/>
          </p:cNvPr>
          <p:cNvPicPr>
            <a:picLocks noGrp="1"/>
          </p:cNvPicPr>
          <p:nvPr>
            <p:ph idx="1"/>
          </p:nvPr>
        </p:nvPicPr>
        <p:blipFill>
          <a:blip r:embed="rId3"/>
          <a:srcRect/>
          <a:stretch>
            <a:fillRect/>
          </a:stretch>
        </p:blipFill>
        <p:spPr bwMode="auto">
          <a:xfrm>
            <a:off x="1285852" y="1571612"/>
            <a:ext cx="7500990" cy="4929222"/>
          </a:xfrm>
          <a:prstGeom prst="rect">
            <a:avLst/>
          </a:prstGeom>
          <a:noFill/>
          <a:ln w="9525">
            <a:noFill/>
            <a:miter lim="800000"/>
            <a:headEnd/>
            <a:tailEnd/>
          </a:ln>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1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20" dur="1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21" dur="1500" accel="50000" fill="hold">
                                          <p:stCondLst>
                                            <p:cond delay="1500"/>
                                          </p:stCondLst>
                                        </p:cTn>
                                        <p:tgtEl>
                                          <p:spTgt spid="4"/>
                                        </p:tgtEl>
                                        <p:attrNameLst>
                                          <p:attrName>ppt_w</p:attrName>
                                        </p:attrNameLst>
                                      </p:cBhvr>
                                      <p:tavLst>
                                        <p:tav tm="0">
                                          <p:val>
                                            <p:strVal val="#ppt_w*.05"/>
                                          </p:val>
                                        </p:tav>
                                        <p:tav tm="100000">
                                          <p:val>
                                            <p:strVal val="#ppt_w"/>
                                          </p:val>
                                        </p:tav>
                                      </p:tavLst>
                                    </p:anim>
                                    <p:anim calcmode="lin" valueType="num">
                                      <p:cBhvr>
                                        <p:cTn id="22" dur="3000" fill="hold"/>
                                        <p:tgtEl>
                                          <p:spTgt spid="4"/>
                                        </p:tgtEl>
                                        <p:attrNameLst>
                                          <p:attrName>ppt_h</p:attrName>
                                        </p:attrNameLst>
                                      </p:cBhvr>
                                      <p:tavLst>
                                        <p:tav tm="0">
                                          <p:val>
                                            <p:strVal val="#ppt_h"/>
                                          </p:val>
                                        </p:tav>
                                        <p:tav tm="100000">
                                          <p:val>
                                            <p:strVal val="#ppt_h"/>
                                          </p:val>
                                        </p:tav>
                                      </p:tavLst>
                                    </p:anim>
                                    <p:anim calcmode="lin" valueType="num">
                                      <p:cBhvr>
                                        <p:cTn id="23" dur="1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24" dur="1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25" dur="1500" accel="50000" fill="hold">
                                          <p:stCondLst>
                                            <p:cond delay="1500"/>
                                          </p:stCondLst>
                                        </p:cTn>
                                        <p:tgtEl>
                                          <p:spTgt spid="4"/>
                                        </p:tgtEl>
                                        <p:attrNameLst>
                                          <p:attrName>ppt_y</p:attrName>
                                        </p:attrNameLst>
                                      </p:cBhvr>
                                      <p:tavLst>
                                        <p:tav tm="0">
                                          <p:val>
                                            <p:strVal val="#ppt_y+.1"/>
                                          </p:val>
                                        </p:tav>
                                        <p:tav tm="100000">
                                          <p:val>
                                            <p:strVal val="#ppt_y"/>
                                          </p:val>
                                        </p:tav>
                                      </p:tavLst>
                                    </p:anim>
                                    <p:animEffect transition="in" filter="fade">
                                      <p:cBhvr>
                                        <p:cTn id="26" dur="3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cap="all" dirty="0" smtClean="0"/>
              <a:t>ЕГИПЕТСКИЕ ПИРАМИДЫ</a:t>
            </a:r>
            <a:r>
              <a:rPr lang="ru-RU" dirty="0" smtClean="0"/>
              <a:t/>
            </a:r>
            <a:br>
              <a:rPr lang="ru-RU" dirty="0" smtClean="0"/>
            </a:br>
            <a:endParaRPr lang="ru-RU" dirty="0"/>
          </a:p>
        </p:txBody>
      </p:sp>
      <p:sp>
        <p:nvSpPr>
          <p:cNvPr id="6" name="Содержимое 5"/>
          <p:cNvSpPr>
            <a:spLocks noGrp="1"/>
          </p:cNvSpPr>
          <p:nvPr>
            <p:ph sz="half" idx="2"/>
          </p:nvPr>
        </p:nvSpPr>
        <p:spPr>
          <a:xfrm>
            <a:off x="5276088" y="857232"/>
            <a:ext cx="3657600" cy="5786478"/>
          </a:xfrm>
        </p:spPr>
        <p:txBody>
          <a:bodyPr>
            <a:normAutofit fontScale="70000" lnSpcReduction="20000"/>
          </a:bodyPr>
          <a:lstStyle/>
          <a:p>
            <a:r>
              <a:rPr lang="ru-RU" dirty="0" smtClean="0"/>
              <a:t>Пирамида в Египте являлась самой высокой постройкой в мире на протяжении более, чем 4300 лет. Первоначально Пирамида возвышалась примерно на 481 фут (146,6 м), её стороны составляли 755 футов в длину. Она была построена из около 2,000,000 каменных блоков, каждый из них весил приблизительно две тонны. Великая Пирамида Хеопса была возведена примерно в 2560 году до н.э., как последнее пристанище саркофага Фараона, завершение строительства потребовало 20 лет. </a:t>
            </a:r>
          </a:p>
          <a:p>
            <a:endParaRPr lang="ru-RU" dirty="0"/>
          </a:p>
        </p:txBody>
      </p:sp>
      <p:pic>
        <p:nvPicPr>
          <p:cNvPr id="7" name="Содержимое 6" descr="ЕГИПЕТСКИЕ ПИРАМИДЫ">
            <a:hlinkClick r:id="rId2"/>
          </p:cNvPr>
          <p:cNvPicPr>
            <a:picLocks noGrp="1"/>
          </p:cNvPicPr>
          <p:nvPr>
            <p:ph sz="half" idx="1"/>
          </p:nvPr>
        </p:nvPicPr>
        <p:blipFill>
          <a:blip r:embed="rId3"/>
          <a:srcRect/>
          <a:stretch>
            <a:fillRect/>
          </a:stretch>
        </p:blipFill>
        <p:spPr bwMode="auto">
          <a:xfrm>
            <a:off x="1285852" y="1500174"/>
            <a:ext cx="3786214" cy="4857784"/>
          </a:xfrm>
          <a:prstGeom prst="rect">
            <a:avLst/>
          </a:prstGeom>
          <a:ln>
            <a:noFill/>
          </a:ln>
          <a:effectLst>
            <a:softEdge rad="112500"/>
          </a:effectLst>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arn(inHorizontal)">
                                      <p:cBhvr>
                                        <p:cTn id="17" dur="5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Horizontal)">
                                      <p:cBhvr>
                                        <p:cTn id="22" dur="3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cap="all" dirty="0" smtClean="0"/>
              <a:t>ЕГИПЕТСКИЕ ПИРАМИДЫ</a:t>
            </a:r>
            <a:r>
              <a:rPr lang="ru-RU" dirty="0" smtClean="0"/>
              <a:t/>
            </a:r>
            <a:br>
              <a:rPr lang="ru-RU" dirty="0" smtClean="0"/>
            </a:br>
            <a:endParaRPr lang="ru-RU" dirty="0"/>
          </a:p>
        </p:txBody>
      </p:sp>
      <p:pic>
        <p:nvPicPr>
          <p:cNvPr id="7" name="Содержимое 6" descr="ЕГИПЕТСКИЕ ПИРАМИДЫ">
            <a:hlinkClick r:id="rId2"/>
          </p:cNvPr>
          <p:cNvPicPr>
            <a:picLocks noGrp="1"/>
          </p:cNvPicPr>
          <p:nvPr>
            <p:ph sz="half" idx="1"/>
          </p:nvPr>
        </p:nvPicPr>
        <p:blipFill>
          <a:blip r:embed="rId3"/>
          <a:srcRect/>
          <a:stretch>
            <a:fillRect/>
          </a:stretch>
        </p:blipFill>
        <p:spPr bwMode="auto">
          <a:xfrm>
            <a:off x="1142976" y="785794"/>
            <a:ext cx="3929090" cy="5786477"/>
          </a:xfrm>
          <a:prstGeom prst="rect">
            <a:avLst/>
          </a:prstGeom>
          <a:ln>
            <a:noFill/>
          </a:ln>
          <a:effectLst>
            <a:softEdge rad="112500"/>
          </a:effectLst>
        </p:spPr>
      </p:pic>
      <p:pic>
        <p:nvPicPr>
          <p:cNvPr id="12" name="Содержимое 11" descr="ЕГИПЕТСКИЕ ПИРАМИДЫ">
            <a:hlinkClick r:id="rId4"/>
          </p:cNvPr>
          <p:cNvPicPr>
            <a:picLocks noGrp="1"/>
          </p:cNvPicPr>
          <p:nvPr>
            <p:ph sz="half" idx="2"/>
          </p:nvPr>
        </p:nvPicPr>
        <p:blipFill>
          <a:blip r:embed="rId5"/>
          <a:srcRect/>
          <a:stretch>
            <a:fillRect/>
          </a:stretch>
        </p:blipFill>
        <p:spPr bwMode="auto">
          <a:xfrm>
            <a:off x="5214942" y="785794"/>
            <a:ext cx="3786214" cy="5786478"/>
          </a:xfrm>
          <a:prstGeom prst="rect">
            <a:avLst/>
          </a:prstGeom>
          <a:ln>
            <a:noFill/>
          </a:ln>
          <a:effectLst>
            <a:softEdge rad="112500"/>
          </a:effectLst>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2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8" dur="2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9" dur="2500" accel="50000" fill="hold">
                                          <p:stCondLst>
                                            <p:cond delay="2500"/>
                                          </p:stCondLst>
                                        </p:cTn>
                                        <p:tgtEl>
                                          <p:spTgt spid="7"/>
                                        </p:tgtEl>
                                        <p:attrNameLst>
                                          <p:attrName>ppt_w</p:attrName>
                                        </p:attrNameLst>
                                      </p:cBhvr>
                                      <p:tavLst>
                                        <p:tav tm="0">
                                          <p:val>
                                            <p:strVal val="#ppt_w*.05"/>
                                          </p:val>
                                        </p:tav>
                                        <p:tav tm="100000">
                                          <p:val>
                                            <p:strVal val="#ppt_w"/>
                                          </p:val>
                                        </p:tav>
                                      </p:tavLst>
                                    </p:anim>
                                    <p:anim calcmode="lin" valueType="num">
                                      <p:cBhvr>
                                        <p:cTn id="10" dur="5000" fill="hold"/>
                                        <p:tgtEl>
                                          <p:spTgt spid="7"/>
                                        </p:tgtEl>
                                        <p:attrNameLst>
                                          <p:attrName>ppt_h</p:attrName>
                                        </p:attrNameLst>
                                      </p:cBhvr>
                                      <p:tavLst>
                                        <p:tav tm="0">
                                          <p:val>
                                            <p:strVal val="#ppt_h"/>
                                          </p:val>
                                        </p:tav>
                                        <p:tav tm="100000">
                                          <p:val>
                                            <p:strVal val="#ppt_h"/>
                                          </p:val>
                                        </p:tav>
                                      </p:tavLst>
                                    </p:anim>
                                    <p:anim calcmode="lin" valueType="num">
                                      <p:cBhvr>
                                        <p:cTn id="11" dur="2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12" dur="2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13" dur="2500" accel="50000" fill="hold">
                                          <p:stCondLst>
                                            <p:cond delay="2500"/>
                                          </p:stCondLst>
                                        </p:cTn>
                                        <p:tgtEl>
                                          <p:spTgt spid="7"/>
                                        </p:tgtEl>
                                        <p:attrNameLst>
                                          <p:attrName>ppt_y</p:attrName>
                                        </p:attrNameLst>
                                      </p:cBhvr>
                                      <p:tavLst>
                                        <p:tav tm="0">
                                          <p:val>
                                            <p:strVal val="#ppt_y+.1"/>
                                          </p:val>
                                        </p:tav>
                                        <p:tav tm="100000">
                                          <p:val>
                                            <p:strVal val="#ppt_y"/>
                                          </p:val>
                                        </p:tav>
                                      </p:tavLst>
                                    </p:anim>
                                    <p:animEffect transition="in" filter="fade">
                                      <p:cBhvr>
                                        <p:cTn id="14" dur="5000" decel="50000">
                                          <p:stCondLst>
                                            <p:cond delay="0"/>
                                          </p:stCondLst>
                                        </p:cTn>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1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20" dur="1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21" dur="1500" accel="50000" fill="hold">
                                          <p:stCondLst>
                                            <p:cond delay="1500"/>
                                          </p:stCondLst>
                                        </p:cTn>
                                        <p:tgtEl>
                                          <p:spTgt spid="12"/>
                                        </p:tgtEl>
                                        <p:attrNameLst>
                                          <p:attrName>ppt_w</p:attrName>
                                        </p:attrNameLst>
                                      </p:cBhvr>
                                      <p:tavLst>
                                        <p:tav tm="0">
                                          <p:val>
                                            <p:strVal val="#ppt_w*.05"/>
                                          </p:val>
                                        </p:tav>
                                        <p:tav tm="100000">
                                          <p:val>
                                            <p:strVal val="#ppt_w"/>
                                          </p:val>
                                        </p:tav>
                                      </p:tavLst>
                                    </p:anim>
                                    <p:anim calcmode="lin" valueType="num">
                                      <p:cBhvr>
                                        <p:cTn id="22" dur="3000" fill="hold"/>
                                        <p:tgtEl>
                                          <p:spTgt spid="12"/>
                                        </p:tgtEl>
                                        <p:attrNameLst>
                                          <p:attrName>ppt_h</p:attrName>
                                        </p:attrNameLst>
                                      </p:cBhvr>
                                      <p:tavLst>
                                        <p:tav tm="0">
                                          <p:val>
                                            <p:strVal val="#ppt_h"/>
                                          </p:val>
                                        </p:tav>
                                        <p:tav tm="100000">
                                          <p:val>
                                            <p:strVal val="#ppt_h"/>
                                          </p:val>
                                        </p:tav>
                                      </p:tavLst>
                                    </p:anim>
                                    <p:anim calcmode="lin" valueType="num">
                                      <p:cBhvr>
                                        <p:cTn id="23" dur="1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24" dur="1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25" dur="1500" accel="50000" fill="hold">
                                          <p:stCondLst>
                                            <p:cond delay="1500"/>
                                          </p:stCondLst>
                                        </p:cTn>
                                        <p:tgtEl>
                                          <p:spTgt spid="12"/>
                                        </p:tgtEl>
                                        <p:attrNameLst>
                                          <p:attrName>ppt_y</p:attrName>
                                        </p:attrNameLst>
                                      </p:cBhvr>
                                      <p:tavLst>
                                        <p:tav tm="0">
                                          <p:val>
                                            <p:strVal val="#ppt_y+.1"/>
                                          </p:val>
                                        </p:tav>
                                        <p:tav tm="100000">
                                          <p:val>
                                            <p:strVal val="#ppt_y"/>
                                          </p:val>
                                        </p:tav>
                                      </p:tavLst>
                                    </p:anim>
                                    <p:animEffect transition="in" filter="fade">
                                      <p:cBhvr>
                                        <p:cTn id="26" dur="3000" decel="50000">
                                          <p:stCondLst>
                                            <p:cond delay="0"/>
                                          </p:stCondLst>
                                        </p:cTn>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r>
              <a:rPr lang="ru-RU" b="1" cap="all" dirty="0" smtClean="0"/>
              <a:t>ХРАМ АРТЕМИДЫ ЭФЕССКОЙ</a:t>
            </a:r>
            <a:r>
              <a:rPr lang="ru-RU" dirty="0" smtClean="0"/>
              <a:t/>
            </a:r>
            <a:br>
              <a:rPr lang="ru-RU" dirty="0" smtClean="0"/>
            </a:br>
            <a:endParaRPr lang="ru-RU" dirty="0"/>
          </a:p>
        </p:txBody>
      </p:sp>
      <p:sp>
        <p:nvSpPr>
          <p:cNvPr id="6" name="Содержимое 5"/>
          <p:cNvSpPr>
            <a:spLocks noGrp="1"/>
          </p:cNvSpPr>
          <p:nvPr>
            <p:ph sz="half" idx="2"/>
          </p:nvPr>
        </p:nvSpPr>
        <p:spPr>
          <a:xfrm>
            <a:off x="5072066" y="857232"/>
            <a:ext cx="3861622" cy="5500726"/>
          </a:xfrm>
        </p:spPr>
        <p:txBody>
          <a:bodyPr>
            <a:normAutofit fontScale="70000" lnSpcReduction="20000"/>
          </a:bodyPr>
          <a:lstStyle/>
          <a:p>
            <a:r>
              <a:rPr lang="ru-RU" dirty="0" smtClean="0"/>
              <a:t>Самый большой храм древнего мира, Храм Артемиды (также известный как Храм Дианы), был возведён как самый величественный законченный памятник зодчества греческой цивилизации и </a:t>
            </a:r>
            <a:r>
              <a:rPr lang="ru-RU" dirty="0" err="1" smtClean="0"/>
              <a:t>эллинической</a:t>
            </a:r>
            <a:r>
              <a:rPr lang="ru-RU" dirty="0" smtClean="0"/>
              <a:t> культуры в честь Артемиды – греческой богини охоты, повелительницы природы, защитницы диких животных и сестры Аполлона. Храм Артемиды находился в Эфесе (на территории современной Турции), который должен был стать богатым морским портом Малой Азии</a:t>
            </a:r>
            <a:endParaRPr lang="ru-RU" dirty="0"/>
          </a:p>
        </p:txBody>
      </p:sp>
      <p:pic>
        <p:nvPicPr>
          <p:cNvPr id="7" name="Содержимое 6" descr="ХРАМ АРТЕМИДЫ ЭФЕССКОЙ">
            <a:hlinkClick r:id="rId2"/>
          </p:cNvPr>
          <p:cNvPicPr>
            <a:picLocks noGrp="1"/>
          </p:cNvPicPr>
          <p:nvPr>
            <p:ph sz="half" idx="1"/>
          </p:nvPr>
        </p:nvPicPr>
        <p:blipFill>
          <a:blip r:embed="rId3"/>
          <a:srcRect/>
          <a:stretch>
            <a:fillRect/>
          </a:stretch>
        </p:blipFill>
        <p:spPr bwMode="auto">
          <a:xfrm>
            <a:off x="1285852" y="928670"/>
            <a:ext cx="3786214" cy="5357850"/>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Horizontal)">
                                      <p:cBhvr>
                                        <p:cTn id="7" dur="3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arn(inHorizontal)">
                                      <p:cBhvr>
                                        <p:cTn id="12" dur="3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anim calcmode="lin" valueType="num">
                                      <p:cBhvr>
                                        <p:cTn id="18" dur="2000" fill="hold"/>
                                        <p:tgtEl>
                                          <p:spTgt spid="7"/>
                                        </p:tgtEl>
                                        <p:attrNameLst>
                                          <p:attrName>ppt_x</p:attrName>
                                        </p:attrNameLst>
                                      </p:cBhvr>
                                      <p:tavLst>
                                        <p:tav tm="0">
                                          <p:val>
                                            <p:strVal val="#ppt_x"/>
                                          </p:val>
                                        </p:tav>
                                        <p:tav tm="100000">
                                          <p:val>
                                            <p:strVal val="#ppt_x"/>
                                          </p:val>
                                        </p:tav>
                                      </p:tavLst>
                                    </p:anim>
                                    <p:anim calcmode="lin" valueType="num">
                                      <p:cBhvr>
                                        <p:cTn id="19" dur="2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28728" y="214290"/>
            <a:ext cx="7498080" cy="1143000"/>
          </a:xfrm>
        </p:spPr>
        <p:txBody>
          <a:bodyPr>
            <a:normAutofit fontScale="90000"/>
          </a:bodyPr>
          <a:lstStyle/>
          <a:p>
            <a:r>
              <a:rPr lang="ru-RU" b="1" cap="all" dirty="0" smtClean="0"/>
              <a:t>ХРАМ АРТЕМИДЫ ЭФЕССКОЙ</a:t>
            </a:r>
            <a:endParaRPr lang="ru-RU" dirty="0"/>
          </a:p>
        </p:txBody>
      </p:sp>
      <p:sp>
        <p:nvSpPr>
          <p:cNvPr id="6" name="Содержимое 5"/>
          <p:cNvSpPr>
            <a:spLocks noGrp="1"/>
          </p:cNvSpPr>
          <p:nvPr>
            <p:ph sz="half" idx="2"/>
          </p:nvPr>
        </p:nvSpPr>
        <p:spPr>
          <a:xfrm>
            <a:off x="5276088" y="1285860"/>
            <a:ext cx="3657600" cy="5357850"/>
          </a:xfrm>
        </p:spPr>
        <p:txBody>
          <a:bodyPr>
            <a:normAutofit fontScale="77500" lnSpcReduction="20000"/>
          </a:bodyPr>
          <a:lstStyle/>
          <a:p>
            <a:r>
              <a:rPr lang="ru-RU" dirty="0" smtClean="0"/>
              <a:t>Он состоял из 127 мраморных колонн, каждая 20 метров (60 футов) высотой. Храм был 120-летним проектом, задуманным Крёзом из Лидии. А его строительство начал в 550 г. до н.э. </a:t>
            </a:r>
            <a:r>
              <a:rPr lang="ru-RU" dirty="0" err="1" smtClean="0"/>
              <a:t>Фидиас</a:t>
            </a:r>
            <a:r>
              <a:rPr lang="ru-RU" dirty="0" smtClean="0"/>
              <a:t>, который построил еще одно из семи чудес – статую Зевса в Олимпии, а </a:t>
            </a:r>
            <a:r>
              <a:rPr lang="ru-RU" dirty="0" err="1" smtClean="0"/>
              <a:t>Поликлит</a:t>
            </a:r>
            <a:r>
              <a:rPr lang="ru-RU" dirty="0" smtClean="0"/>
              <a:t> был среди великих художников, чьи бронзовые скульптуры украсили 400 </a:t>
            </a:r>
            <a:r>
              <a:rPr lang="ru-RU" dirty="0" err="1" smtClean="0"/>
              <a:t>х</a:t>
            </a:r>
            <a:r>
              <a:rPr lang="ru-RU" dirty="0" smtClean="0"/>
              <a:t> 200 м (приблизительно) мраморный храм Артемиды.</a:t>
            </a:r>
            <a:endParaRPr lang="ru-RU" dirty="0"/>
          </a:p>
        </p:txBody>
      </p:sp>
      <p:pic>
        <p:nvPicPr>
          <p:cNvPr id="7" name="Содержимое 6" descr="ХРАМ АРТЕМИДЫ ЭФЕССКОЙ">
            <a:hlinkClick r:id="rId2"/>
          </p:cNvPr>
          <p:cNvPicPr>
            <a:picLocks noGrp="1"/>
          </p:cNvPicPr>
          <p:nvPr>
            <p:ph sz="half" idx="1"/>
          </p:nvPr>
        </p:nvPicPr>
        <p:blipFill>
          <a:blip r:embed="rId3"/>
          <a:srcRect/>
          <a:stretch>
            <a:fillRect/>
          </a:stretch>
        </p:blipFill>
        <p:spPr bwMode="auto">
          <a:xfrm>
            <a:off x="1214414" y="1428736"/>
            <a:ext cx="3929090" cy="4929222"/>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2000"/>
                                        <p:tgtEl>
                                          <p:spTgt spid="6">
                                            <p:txEl>
                                              <p:pRg st="0" end="0"/>
                                            </p:txEl>
                                          </p:spTgt>
                                        </p:tgtEl>
                                      </p:cBhvr>
                                    </p:animEffect>
                                    <p:anim calcmode="lin" valueType="num">
                                      <p:cBhvr>
                                        <p:cTn id="13"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4" dur="2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8" presetClass="entr" presetSubtype="0" accel="50000" fill="hold" nodeType="clickEffect">
                                  <p:stCondLst>
                                    <p:cond delay="0"/>
                                  </p:stCondLst>
                                  <p:iterate type="lt">
                                    <p:tmPct val="50000"/>
                                  </p:iterate>
                                  <p:childTnLst>
                                    <p:set>
                                      <p:cBhvr>
                                        <p:cTn id="18" dur="1" fill="hold">
                                          <p:stCondLst>
                                            <p:cond delay="0"/>
                                          </p:stCondLst>
                                        </p:cTn>
                                        <p:tgtEl>
                                          <p:spTgt spid="7"/>
                                        </p:tgtEl>
                                        <p:attrNameLst>
                                          <p:attrName>style.visibility</p:attrName>
                                        </p:attrNameLst>
                                      </p:cBhvr>
                                      <p:to>
                                        <p:strVal val="visible"/>
                                      </p:to>
                                    </p:set>
                                    <p:set>
                                      <p:cBhvr>
                                        <p:cTn id="19" dur="910" fill="hold">
                                          <p:stCondLst>
                                            <p:cond delay="0"/>
                                          </p:stCondLst>
                                        </p:cTn>
                                        <p:tgtEl>
                                          <p:spTgt spid="7"/>
                                        </p:tgtEl>
                                        <p:attrNameLst>
                                          <p:attrName>style.rotation</p:attrName>
                                        </p:attrNameLst>
                                      </p:cBhvr>
                                      <p:to>
                                        <p:strVal val="-45.0"/>
                                      </p:to>
                                    </p:set>
                                    <p:anim calcmode="lin" valueType="num">
                                      <p:cBhvr>
                                        <p:cTn id="20" dur="910" fill="hold">
                                          <p:stCondLst>
                                            <p:cond delay="910"/>
                                          </p:stCondLst>
                                        </p:cTn>
                                        <p:tgtEl>
                                          <p:spTgt spid="7"/>
                                        </p:tgtEl>
                                        <p:attrNameLst>
                                          <p:attrName>style.rotation</p:attrName>
                                        </p:attrNameLst>
                                      </p:cBhvr>
                                      <p:tavLst>
                                        <p:tav tm="0">
                                          <p:val>
                                            <p:fltVal val="-45"/>
                                          </p:val>
                                        </p:tav>
                                        <p:tav tm="69900">
                                          <p:val>
                                            <p:fltVal val="45"/>
                                          </p:val>
                                        </p:tav>
                                        <p:tav tm="100000">
                                          <p:val>
                                            <p:fltVal val="0"/>
                                          </p:val>
                                        </p:tav>
                                      </p:tavLst>
                                    </p:anim>
                                    <p:anim calcmode="lin" valueType="num">
                                      <p:cBhvr>
                                        <p:cTn id="21" dur="910" fill="hold">
                                          <p:stCondLst>
                                            <p:cond delay="0"/>
                                          </p:stCondLst>
                                        </p:cTn>
                                        <p:tgtEl>
                                          <p:spTgt spid="7"/>
                                        </p:tgtEl>
                                        <p:attrNameLst>
                                          <p:attrName>ppt_y</p:attrName>
                                        </p:attrNameLst>
                                      </p:cBhvr>
                                      <p:tavLst>
                                        <p:tav tm="0">
                                          <p:val>
                                            <p:strVal val="#ppt_y-1"/>
                                          </p:val>
                                        </p:tav>
                                        <p:tav tm="100000">
                                          <p:val>
                                            <p:strVal val="#ppt_y-(0.354*#ppt_w-0.172*#ppt_h)"/>
                                          </p:val>
                                        </p:tav>
                                      </p:tavLst>
                                    </p:anim>
                                    <p:anim calcmode="lin" valueType="num">
                                      <p:cBhvr>
                                        <p:cTn id="22" dur="312" decel="50000" autoRev="1" fill="hold">
                                          <p:stCondLst>
                                            <p:cond delay="910"/>
                                          </p:stCondLst>
                                        </p:cTn>
                                        <p:tgtEl>
                                          <p:spTgt spid="7"/>
                                        </p:tgtEl>
                                        <p:attrNameLst>
                                          <p:attrName>ppt_y</p:attrName>
                                        </p:attrNameLst>
                                      </p:cBhvr>
                                      <p:tavLst>
                                        <p:tav tm="0">
                                          <p:val>
                                            <p:strVal val="#ppt_y-(0.354*#ppt_w-0.172*#ppt_h)"/>
                                          </p:val>
                                        </p:tav>
                                        <p:tav tm="100000">
                                          <p:val>
                                            <p:strVal val="#ppt_y-(0.354*#ppt_w-0.172*#ppt_h)-#ppt_h/2"/>
                                          </p:val>
                                        </p:tav>
                                      </p:tavLst>
                                    </p:anim>
                                    <p:anim calcmode="lin" valueType="num">
                                      <p:cBhvr>
                                        <p:cTn id="23" dur="272" fill="hold">
                                          <p:stCondLst>
                                            <p:cond delay="1728"/>
                                          </p:stCondLst>
                                        </p:cTn>
                                        <p:tgtEl>
                                          <p:spTgt spid="7"/>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cap="all" dirty="0" smtClean="0"/>
              <a:t>ХРАМ АРТЕМИДЫ ЭФЕССКОЙ</a:t>
            </a:r>
            <a:endParaRPr lang="ru-RU" dirty="0"/>
          </a:p>
        </p:txBody>
      </p:sp>
      <p:pic>
        <p:nvPicPr>
          <p:cNvPr id="5" name="Содержимое 4" descr="ХРАМ АРТЕМИДЫ ЭФЕССКОЙ">
            <a:hlinkClick r:id="rId2"/>
          </p:cNvPr>
          <p:cNvPicPr>
            <a:picLocks noGrp="1"/>
          </p:cNvPicPr>
          <p:nvPr>
            <p:ph sz="half" idx="1"/>
          </p:nvPr>
        </p:nvPicPr>
        <p:blipFill>
          <a:blip r:embed="rId3"/>
          <a:srcRect/>
          <a:stretch>
            <a:fillRect/>
          </a:stretch>
        </p:blipFill>
        <p:spPr bwMode="auto">
          <a:xfrm>
            <a:off x="1285852" y="1357298"/>
            <a:ext cx="3786214" cy="5214973"/>
          </a:xfrm>
          <a:prstGeom prst="rect">
            <a:avLst/>
          </a:prstGeom>
          <a:ln>
            <a:noFill/>
          </a:ln>
          <a:effectLst>
            <a:softEdge rad="112500"/>
          </a:effectLst>
        </p:spPr>
      </p:pic>
      <p:pic>
        <p:nvPicPr>
          <p:cNvPr id="6" name="Содержимое 5" descr="ХРАМ АРТЕМИДЫ ЭФЕССКОЙ">
            <a:hlinkClick r:id="rId4"/>
          </p:cNvPr>
          <p:cNvPicPr>
            <a:picLocks noGrp="1"/>
          </p:cNvPicPr>
          <p:nvPr>
            <p:ph sz="half" idx="2"/>
          </p:nvPr>
        </p:nvPicPr>
        <p:blipFill>
          <a:blip r:embed="rId5"/>
          <a:srcRect/>
          <a:stretch>
            <a:fillRect/>
          </a:stretch>
        </p:blipFill>
        <p:spPr bwMode="auto">
          <a:xfrm>
            <a:off x="5143504" y="1357298"/>
            <a:ext cx="3714776" cy="5143536"/>
          </a:xfrm>
          <a:prstGeom prst="rect">
            <a:avLst/>
          </a:prstGeom>
          <a:ln>
            <a:noFill/>
          </a:ln>
          <a:effectLst>
            <a:softEdge rad="112500"/>
          </a:effectLst>
        </p:spPr>
      </p:pic>
    </p:spTree>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3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9" dur="3000" fill="hold"/>
                                        <p:tgtEl>
                                          <p:spTgt spid="2"/>
                                        </p:tgtEl>
                                        <p:attrNameLst>
                                          <p:attrName>ppt_y</p:attrName>
                                        </p:attrNameLst>
                                      </p:cBhvr>
                                      <p:tavLst>
                                        <p:tav tm="0">
                                          <p:val>
                                            <p:strVal val="#ppt_y"/>
                                          </p:val>
                                        </p:tav>
                                        <p:tav tm="100000">
                                          <p:val>
                                            <p:strVal val="#ppt_y"/>
                                          </p:val>
                                        </p:tav>
                                      </p:tavLst>
                                    </p:anim>
                                    <p:animEffect transition="in" filter="fade">
                                      <p:cBhvr>
                                        <p:cTn id="10" dur="3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6"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Horizontal)">
                                      <p:cBhvr>
                                        <p:cTn id="15" dur="3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6"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Horizontal)">
                                      <p:cBhvr>
                                        <p:cTn id="20"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i="1" cap="all" dirty="0" smtClean="0"/>
              <a:t>КОЛОСС РОДОССКИЙ</a:t>
            </a:r>
            <a:r>
              <a:rPr lang="ru-RU" b="1" i="1" dirty="0" smtClean="0"/>
              <a:t/>
            </a:r>
            <a:br>
              <a:rPr lang="ru-RU" b="1" i="1" dirty="0" smtClean="0"/>
            </a:br>
            <a:endParaRPr lang="ru-RU" b="1" i="1" dirty="0"/>
          </a:p>
        </p:txBody>
      </p:sp>
      <p:sp>
        <p:nvSpPr>
          <p:cNvPr id="4" name="Содержимое 3"/>
          <p:cNvSpPr>
            <a:spLocks noGrp="1"/>
          </p:cNvSpPr>
          <p:nvPr>
            <p:ph sz="half" idx="2"/>
          </p:nvPr>
        </p:nvSpPr>
        <p:spPr>
          <a:xfrm>
            <a:off x="5276088" y="1000108"/>
            <a:ext cx="3657600" cy="5187332"/>
          </a:xfrm>
        </p:spPr>
        <p:txBody>
          <a:bodyPr>
            <a:normAutofit fontScale="92500" lnSpcReduction="20000"/>
          </a:bodyPr>
          <a:lstStyle/>
          <a:p>
            <a:r>
              <a:rPr lang="ru-RU" dirty="0" smtClean="0"/>
              <a:t>. Гигантская бронзовая статуя возвышалась на 32 метра (110 футов) в высоту на мраморном постаменте. Колосс в Родосе был построен его гражданами в честь бога солнца Гелиоса, который по поверьям помог жителям Родоса отразить атаки </a:t>
            </a:r>
            <a:r>
              <a:rPr lang="ru-RU" dirty="0" err="1" smtClean="0"/>
              <a:t>Деметрия</a:t>
            </a:r>
            <a:r>
              <a:rPr lang="ru-RU" dirty="0" smtClean="0"/>
              <a:t> Македонского.</a:t>
            </a:r>
            <a:endParaRPr lang="ru-RU" dirty="0"/>
          </a:p>
        </p:txBody>
      </p:sp>
      <p:pic>
        <p:nvPicPr>
          <p:cNvPr id="5" name="Содержимое 4" descr="КОЛОСС РОДОССКИЙ">
            <a:hlinkClick r:id="rId2"/>
          </p:cNvPr>
          <p:cNvPicPr>
            <a:picLocks noGrp="1"/>
          </p:cNvPicPr>
          <p:nvPr>
            <p:ph sz="half" idx="1"/>
          </p:nvPr>
        </p:nvPicPr>
        <p:blipFill>
          <a:blip r:embed="rId3"/>
          <a:srcRect/>
          <a:stretch>
            <a:fillRect/>
          </a:stretch>
        </p:blipFill>
        <p:spPr bwMode="auto">
          <a:xfrm>
            <a:off x="1285852" y="928670"/>
            <a:ext cx="3643338" cy="5429288"/>
          </a:xfrm>
          <a:prstGeom prst="rect">
            <a:avLst/>
          </a:prstGeom>
          <a:ln>
            <a:noFill/>
          </a:ln>
          <a:effectLst>
            <a:softEdge rad="112500"/>
          </a:effectLst>
        </p:spPr>
      </p:pic>
    </p:spTree>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slide(fromBottom)">
                                      <p:cBhvr>
                                        <p:cTn id="16" dur="20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slide(fromBottom)">
                                      <p:cBhvr>
                                        <p:cTn id="2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i="1" cap="all" dirty="0" smtClean="0"/>
              <a:t>КОЛОСС РОДОССКИЙ</a:t>
            </a:r>
            <a:r>
              <a:rPr lang="ru-RU" b="1" i="1" dirty="0" smtClean="0"/>
              <a:t/>
            </a:r>
            <a:br>
              <a:rPr lang="ru-RU" b="1" i="1" dirty="0" smtClean="0"/>
            </a:br>
            <a:endParaRPr lang="ru-RU" dirty="0"/>
          </a:p>
        </p:txBody>
      </p:sp>
      <p:sp>
        <p:nvSpPr>
          <p:cNvPr id="4" name="Содержимое 3"/>
          <p:cNvSpPr>
            <a:spLocks noGrp="1"/>
          </p:cNvSpPr>
          <p:nvPr>
            <p:ph sz="half" idx="2"/>
          </p:nvPr>
        </p:nvSpPr>
        <p:spPr>
          <a:xfrm>
            <a:off x="5276088" y="1142984"/>
            <a:ext cx="3657600" cy="5429288"/>
          </a:xfrm>
        </p:spPr>
        <p:txBody>
          <a:bodyPr>
            <a:normAutofit fontScale="85000" lnSpcReduction="10000"/>
          </a:bodyPr>
          <a:lstStyle/>
          <a:p>
            <a:r>
              <a:rPr lang="ru-RU" dirty="0" smtClean="0"/>
              <a:t>Сконструированный инженером </a:t>
            </a:r>
            <a:r>
              <a:rPr lang="ru-RU" dirty="0" err="1" smtClean="0"/>
              <a:t>Харесом</a:t>
            </a:r>
            <a:r>
              <a:rPr lang="ru-RU" dirty="0" smtClean="0"/>
              <a:t>, уроженцем Родоса, Колосс был закончен в 280 году до н.э. после 12 лет кропотливой работы, венчающим порт таким образом, что корабли могли проходить между его ног. В те времена колосс напоминал современную Статую Свободы. </a:t>
            </a:r>
            <a:br>
              <a:rPr lang="ru-RU" dirty="0" smtClean="0"/>
            </a:br>
            <a:r>
              <a:rPr lang="ru-RU" dirty="0" smtClean="0"/>
              <a:t/>
            </a:r>
            <a:br>
              <a:rPr lang="ru-RU" dirty="0" smtClean="0"/>
            </a:br>
            <a:endParaRPr lang="ru-RU" dirty="0"/>
          </a:p>
        </p:txBody>
      </p:sp>
      <p:pic>
        <p:nvPicPr>
          <p:cNvPr id="5" name="Содержимое 4" descr="КОЛОСС РОДОССКИЙ">
            <a:hlinkClick r:id="rId2"/>
          </p:cNvPr>
          <p:cNvPicPr>
            <a:picLocks noGrp="1"/>
          </p:cNvPicPr>
          <p:nvPr>
            <p:ph sz="half" idx="1"/>
          </p:nvPr>
        </p:nvPicPr>
        <p:blipFill>
          <a:blip r:embed="rId3"/>
          <a:srcRect/>
          <a:stretch>
            <a:fillRect/>
          </a:stretch>
        </p:blipFill>
        <p:spPr bwMode="auto">
          <a:xfrm>
            <a:off x="1428728" y="928670"/>
            <a:ext cx="4071966" cy="5572164"/>
          </a:xfrm>
          <a:prstGeom prst="rect">
            <a:avLst/>
          </a:prstGeom>
          <a:ln>
            <a:noFill/>
          </a:ln>
          <a:effectLst>
            <a:softEdge rad="112500"/>
          </a:effectLst>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 calcmode="lin" valueType="num">
                                      <p:cBhvr>
                                        <p:cTn id="9" dur="500" fill="hold"/>
                                        <p:tgtEl>
                                          <p:spTgt spid="5"/>
                                        </p:tgtEl>
                                        <p:attrNameLst>
                                          <p:attrName>style.rotation</p:attrName>
                                        </p:attrNameLst>
                                      </p:cBhvr>
                                      <p:tavLst>
                                        <p:tav tm="0">
                                          <p:val>
                                            <p:fltVal val="360"/>
                                          </p:val>
                                        </p:tav>
                                        <p:tav tm="100000">
                                          <p:val>
                                            <p:fltVal val="0"/>
                                          </p:val>
                                        </p:tav>
                                      </p:tavLst>
                                    </p:anim>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calcmode="lin" valueType="num">
                                      <p:cBhvr>
                                        <p:cTn id="15" dur="2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6" dur="2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4">
                                            <p:txEl>
                                              <p:pRg st="0" end="0"/>
                                            </p:txEl>
                                          </p:spTgt>
                                        </p:tgtEl>
                                        <p:attrNameLst>
                                          <p:attrName>style.rotation</p:attrName>
                                        </p:attrNameLst>
                                      </p:cBhvr>
                                      <p:tavLst>
                                        <p:tav tm="0">
                                          <p:val>
                                            <p:fltVal val="360"/>
                                          </p:val>
                                        </p:tav>
                                        <p:tav tm="100000">
                                          <p:val>
                                            <p:fltVal val="0"/>
                                          </p:val>
                                        </p:tav>
                                      </p:tavLst>
                                    </p:anim>
                                    <p:animEffect transition="in" filter="fade">
                                      <p:cBhvr>
                                        <p:cTn id="18" dur="20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p:cTn id="23" dur="500" fill="hold"/>
                                        <p:tgtEl>
                                          <p:spTgt spid="2"/>
                                        </p:tgtEl>
                                        <p:attrNameLst>
                                          <p:attrName>ppt_w</p:attrName>
                                        </p:attrNameLst>
                                      </p:cBhvr>
                                      <p:tavLst>
                                        <p:tav tm="0">
                                          <p:val>
                                            <p:fltVal val="0"/>
                                          </p:val>
                                        </p:tav>
                                        <p:tav tm="100000">
                                          <p:val>
                                            <p:strVal val="#ppt_w"/>
                                          </p:val>
                                        </p:tav>
                                      </p:tavLst>
                                    </p:anim>
                                    <p:anim calcmode="lin" valueType="num">
                                      <p:cBhvr>
                                        <p:cTn id="24" dur="500" fill="hold"/>
                                        <p:tgtEl>
                                          <p:spTgt spid="2"/>
                                        </p:tgtEl>
                                        <p:attrNameLst>
                                          <p:attrName>ppt_h</p:attrName>
                                        </p:attrNameLst>
                                      </p:cBhvr>
                                      <p:tavLst>
                                        <p:tav tm="0">
                                          <p:val>
                                            <p:fltVal val="0"/>
                                          </p:val>
                                        </p:tav>
                                        <p:tav tm="100000">
                                          <p:val>
                                            <p:strVal val="#ppt_h"/>
                                          </p:val>
                                        </p:tav>
                                      </p:tavLst>
                                    </p:anim>
                                    <p:anim calcmode="lin" valueType="num">
                                      <p:cBhvr>
                                        <p:cTn id="25" dur="500" fill="hold"/>
                                        <p:tgtEl>
                                          <p:spTgt spid="2"/>
                                        </p:tgtEl>
                                        <p:attrNameLst>
                                          <p:attrName>style.rotation</p:attrName>
                                        </p:attrNameLst>
                                      </p:cBhvr>
                                      <p:tavLst>
                                        <p:tav tm="0">
                                          <p:val>
                                            <p:fltVal val="360"/>
                                          </p:val>
                                        </p:tav>
                                        <p:tav tm="100000">
                                          <p:val>
                                            <p:fltVal val="0"/>
                                          </p:val>
                                        </p:tav>
                                      </p:tavLst>
                                    </p:anim>
                                    <p:animEffect transition="in" filter="fade">
                                      <p:cBhvr>
                                        <p:cTn id="2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83</TotalTime>
  <Words>854</Words>
  <Application>Microsoft Office PowerPoint</Application>
  <PresentationFormat>Экран (4:3)</PresentationFormat>
  <Paragraphs>60</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Солнцестояние</vt:lpstr>
      <vt:lpstr>Филиал МОУ «Новокленская СОШ» в селе Старокленское</vt:lpstr>
      <vt:lpstr>ЕГИПЕТСКИЕ ПИРАМИДЫ </vt:lpstr>
      <vt:lpstr>ЕГИПЕТСКИЕ ПИРАМИДЫ </vt:lpstr>
      <vt:lpstr>ЕГИПЕТСКИЕ ПИРАМИДЫ </vt:lpstr>
      <vt:lpstr>ХРАМ АРТЕМИДЫ ЭФЕССКОЙ </vt:lpstr>
      <vt:lpstr>ХРАМ АРТЕМИДЫ ЭФЕССКОЙ</vt:lpstr>
      <vt:lpstr>ХРАМ АРТЕМИДЫ ЭФЕССКОЙ</vt:lpstr>
      <vt:lpstr>КОЛОСС РОДОССКИЙ </vt:lpstr>
      <vt:lpstr>КОЛОСС РОДОССКИЙ </vt:lpstr>
      <vt:lpstr>КОЛОСС РОДОССКИЙ </vt:lpstr>
      <vt:lpstr>КОЛОСС РОДОССКИЙ</vt:lpstr>
      <vt:lpstr>ВИСЯЧИЕ САДЫ СЕМИРАМИДЫ </vt:lpstr>
      <vt:lpstr>ВИСЯЧИЕ САДЫ СЕМИРАМИДЫ</vt:lpstr>
      <vt:lpstr>АЛЕКСАНДРИЙСКИЙ МАЯК </vt:lpstr>
      <vt:lpstr>АЛЕКСАНДРИЙСКИЙ МАЯК </vt:lpstr>
      <vt:lpstr>Слайд 16</vt:lpstr>
      <vt:lpstr>АЛЕКСАНДРИЙСКИЙ МАЯК </vt:lpstr>
      <vt:lpstr>СТАТУЯ ЗЕВСА ОЛИМПИЙСКОГО</vt:lpstr>
      <vt:lpstr>СТАТУЯ ЗЕВСА ОЛИМПИЙСКОГО</vt:lpstr>
      <vt:lpstr>СТАТУЯ ЗЕВСА ОЛИМПИЙСКОГО</vt:lpstr>
      <vt:lpstr>ГАЛИКАРНАССКИЙ МАВЗОЛЕЙ </vt:lpstr>
      <vt:lpstr>ГАЛИКАРНАССКИЙ МАВЗОЛЕЙ</vt:lpstr>
      <vt:lpstr>ГАЛИКАРНАССКИЙ МАВЗОЛЕЙ</vt:lpstr>
      <vt:lpstr>ГАЛИКАРНАССКИЙ МАВЗОЛЕЙ</vt:lpstr>
    </vt:vector>
  </TitlesOfParts>
  <Company>HomeLab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Филиал МОУ «Новокленская СОШ» в селе Старокленское</dc:title>
  <dc:creator>User</dc:creator>
  <cp:lastModifiedBy>User</cp:lastModifiedBy>
  <cp:revision>11</cp:revision>
  <dcterms:created xsi:type="dcterms:W3CDTF">2011-05-04T17:57:26Z</dcterms:created>
  <dcterms:modified xsi:type="dcterms:W3CDTF">2011-05-04T19:20:43Z</dcterms:modified>
</cp:coreProperties>
</file>