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F783EF41-8D8B-4AE0-8B15-A1D207CF84DF}"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83EF41-8D8B-4AE0-8B15-A1D207CF84D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83EF41-8D8B-4AE0-8B15-A1D207CF84D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83EF41-8D8B-4AE0-8B15-A1D207CF84D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83EF41-8D8B-4AE0-8B15-A1D207CF84DF}"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783EF41-8D8B-4AE0-8B15-A1D207CF84D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783EF41-8D8B-4AE0-8B15-A1D207CF84D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783EF41-8D8B-4AE0-8B15-A1D207CF84D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783EF41-8D8B-4AE0-8B15-A1D207CF84DF}"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783EF41-8D8B-4AE0-8B15-A1D207CF84D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8D9D3F19-C306-4289-AD7D-733718FACDD0}" type="datetimeFigureOut">
              <a:rPr lang="ru-RU" smtClean="0"/>
              <a:t>04.05.2011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783EF41-8D8B-4AE0-8B15-A1D207CF84DF}"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9D3F19-C306-4289-AD7D-733718FACDD0}" type="datetimeFigureOut">
              <a:rPr lang="ru-RU" smtClean="0"/>
              <a:t>04.05.2011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783EF41-8D8B-4AE0-8B15-A1D207CF84DF}"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7chydessveta.com/visyachiesadi/1.html"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7chydessveta.com/visyachiesadi/5.html"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7chydessveta.com/aleksandriiskimay/1.html"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7chydessveta.com/aleksandriiskimay/2.html" TargetMode="External"/><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hyperlink" Target="http://7chydessveta.com/aleksandriiskimay/3.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7chydessveta.com/aleksandriiskimay/5.html"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7chydessveta.com/aleksandriiskimay/4.html" TargetMode="External"/><Relationship Id="rId1" Type="http://schemas.openxmlformats.org/officeDocument/2006/relationships/slideLayout" Target="../slideLayouts/slideLayout4.xml"/><Relationship Id="rId5" Type="http://schemas.openxmlformats.org/officeDocument/2006/relationships/image" Target="../media/image19.jpeg"/><Relationship Id="rId4" Type="http://schemas.openxmlformats.org/officeDocument/2006/relationships/hyperlink" Target="http://7chydessveta.com/aleksandriiskimay/6.htm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7chydessveta.com/statyazevsa/1.html"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7chydessveta.com/statyazevsa/4.htm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7chydessveta.com/egipetskie/1.html"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7chydessveta.com/statyazevsa/3.html"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7chydessveta.com/galikarnasski/3.html"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7chydessveta.com/galikarnasski/4.html" TargetMode="External"/><Relationship Id="rId1" Type="http://schemas.openxmlformats.org/officeDocument/2006/relationships/slideLayout" Target="../slideLayouts/slideLayout4.xml"/><Relationship Id="rId5" Type="http://schemas.openxmlformats.org/officeDocument/2006/relationships/image" Target="../media/image25.jpeg"/><Relationship Id="rId4" Type="http://schemas.openxmlformats.org/officeDocument/2006/relationships/hyperlink" Target="http://7chydessveta.com/galikarnasski/2.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7chydessveta.com/galikarnasski/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7chydessveta.com/egipetskie/3.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7chydessveta.com/egipetskie/4.html" TargetMode="Externa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hyperlink" Target="http://7chydessveta.com/egipetskie/5.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7chydessveta.com/hramartemidi/1.html"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7chydessveta.com/hramartemidi/4.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7chydessveta.com/hramartemidi/2.html" TargetMode="Externa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hyperlink" Target="http://7chydessveta.com/hramartemidi/5.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7chydessveta.com/koloss/4.html"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7chydessveta.com/koloss/5.html"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t>Филиал МОУ «</a:t>
            </a:r>
            <a:r>
              <a:rPr lang="ru-RU" sz="2400" b="1" dirty="0" err="1" smtClean="0"/>
              <a:t>Новокленская</a:t>
            </a:r>
            <a:r>
              <a:rPr lang="ru-RU" sz="2400" b="1" dirty="0" smtClean="0"/>
              <a:t> СОШ» в селе </a:t>
            </a:r>
            <a:r>
              <a:rPr lang="ru-RU" sz="2400" b="1" dirty="0" err="1" smtClean="0"/>
              <a:t>Старокленское</a:t>
            </a:r>
            <a:endParaRPr lang="ru-RU" sz="2400" b="1" dirty="0"/>
          </a:p>
        </p:txBody>
      </p:sp>
      <p:sp>
        <p:nvSpPr>
          <p:cNvPr id="3" name="Содержимое 2"/>
          <p:cNvSpPr>
            <a:spLocks noGrp="1"/>
          </p:cNvSpPr>
          <p:nvPr>
            <p:ph sz="half" idx="1"/>
          </p:nvPr>
        </p:nvSpPr>
        <p:spPr/>
        <p:txBody>
          <a:bodyPr/>
          <a:lstStyle/>
          <a:p>
            <a:r>
              <a:rPr lang="ru-RU" dirty="0" smtClean="0"/>
              <a:t> </a:t>
            </a:r>
            <a:endParaRPr lang="ru-RU" dirty="0" smtClean="0"/>
          </a:p>
          <a:p>
            <a:endParaRPr lang="ru-RU" dirty="0" smtClean="0"/>
          </a:p>
          <a:p>
            <a:endParaRPr lang="ru-RU" dirty="0" smtClean="0"/>
          </a:p>
          <a:p>
            <a:endParaRPr lang="ru-RU" dirty="0" smtClean="0"/>
          </a:p>
          <a:p>
            <a:endParaRPr lang="ru-RU" dirty="0" smtClean="0"/>
          </a:p>
          <a:p>
            <a:r>
              <a:rPr lang="ru-RU" dirty="0" smtClean="0"/>
              <a:t>Работу выполнили</a:t>
            </a:r>
          </a:p>
          <a:p>
            <a:r>
              <a:rPr lang="ru-RU" dirty="0" smtClean="0"/>
              <a:t>о</a:t>
            </a:r>
            <a:r>
              <a:rPr lang="ru-RU" dirty="0" smtClean="0"/>
              <a:t>бучающиеся 5 класса:</a:t>
            </a:r>
          </a:p>
          <a:p>
            <a:r>
              <a:rPr lang="ru-RU" dirty="0" err="1" smtClean="0"/>
              <a:t>Наседкин</a:t>
            </a:r>
            <a:r>
              <a:rPr lang="ru-RU" dirty="0" smtClean="0"/>
              <a:t> Михаил</a:t>
            </a:r>
            <a:endParaRPr lang="ru-RU" dirty="0"/>
          </a:p>
        </p:txBody>
      </p:sp>
      <p:sp>
        <p:nvSpPr>
          <p:cNvPr id="6" name="Содержимое 5"/>
          <p:cNvSpPr>
            <a:spLocks noGrp="1"/>
          </p:cNvSpPr>
          <p:nvPr>
            <p:ph sz="half" idx="2"/>
          </p:nvPr>
        </p:nvSpPr>
        <p:spPr/>
        <p:txBody>
          <a:bodyPr/>
          <a:lstStyle/>
          <a:p>
            <a:endParaRPr lang="ru-RU" dirty="0" smtClean="0"/>
          </a:p>
          <a:p>
            <a:endParaRPr lang="ru-RU" dirty="0" smtClean="0"/>
          </a:p>
          <a:p>
            <a:endParaRPr lang="ru-RU" dirty="0" smtClean="0"/>
          </a:p>
          <a:p>
            <a:endParaRPr lang="ru-RU" dirty="0" smtClean="0"/>
          </a:p>
          <a:p>
            <a:endParaRPr lang="ru-RU" dirty="0" smtClean="0"/>
          </a:p>
          <a:p>
            <a:r>
              <a:rPr lang="ru-RU" dirty="0" smtClean="0"/>
              <a:t>Михалев Илья</a:t>
            </a:r>
          </a:p>
          <a:p>
            <a:r>
              <a:rPr lang="ru-RU" dirty="0" smtClean="0"/>
              <a:t>Дрожжин Илья</a:t>
            </a:r>
          </a:p>
          <a:p>
            <a:r>
              <a:rPr lang="ru-RU" dirty="0" smtClean="0"/>
              <a:t>Саенко Сергей</a:t>
            </a:r>
          </a:p>
          <a:p>
            <a:r>
              <a:rPr lang="ru-RU" dirty="0" smtClean="0"/>
              <a:t>Умрихин Алексей</a:t>
            </a:r>
            <a:endParaRPr lang="ru-RU" dirty="0"/>
          </a:p>
        </p:txBody>
      </p:sp>
      <p:sp>
        <p:nvSpPr>
          <p:cNvPr id="5" name="Прямоугольник 4"/>
          <p:cNvSpPr/>
          <p:nvPr/>
        </p:nvSpPr>
        <p:spPr>
          <a:xfrm>
            <a:off x="1344450" y="1785926"/>
            <a:ext cx="7442392" cy="1754326"/>
          </a:xfrm>
          <a:prstGeom prst="rect">
            <a:avLst/>
          </a:prstGeom>
          <a:noFill/>
        </p:spPr>
        <p:txBody>
          <a:bodyPr wrap="squar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Семь</a:t>
            </a:r>
          </a:p>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чудес света</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ppt_x</p:attrName>
                                        </p:attrNameLst>
                                      </p:cBhvr>
                                      <p:tavLst>
                                        <p:tav tm="0">
                                          <p:val>
                                            <p:strVal val="#ppt_x"/>
                                          </p:val>
                                        </p:tav>
                                        <p:tav tm="100000">
                                          <p:val>
                                            <p:strVal val="#ppt_x"/>
                                          </p:val>
                                        </p:tav>
                                      </p:tavLst>
                                    </p:anim>
                                    <p:anim calcmode="lin" valueType="num">
                                      <p:cBhvr>
                                        <p:cTn id="9" dur="3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nodeType="clickEffect">
                                  <p:stCondLst>
                                    <p:cond delay="0"/>
                                  </p:stCondLst>
                                  <p:iterate type="lt">
                                    <p:tmPct val="50000"/>
                                  </p:iterate>
                                  <p:childTnLst>
                                    <p:set>
                                      <p:cBhvr>
                                        <p:cTn id="13" dur="1" fill="hold">
                                          <p:stCondLst>
                                            <p:cond delay="0"/>
                                          </p:stCondLst>
                                        </p:cTn>
                                        <p:tgtEl>
                                          <p:spTgt spid="5">
                                            <p:txEl>
                                              <p:pRg st="0" end="0"/>
                                            </p:txEl>
                                          </p:spTgt>
                                        </p:tgtEl>
                                        <p:attrNameLst>
                                          <p:attrName>style.visibility</p:attrName>
                                        </p:attrNameLst>
                                      </p:cBhvr>
                                      <p:to>
                                        <p:strVal val="visible"/>
                                      </p:to>
                                    </p:set>
                                    <p:set>
                                      <p:cBhvr>
                                        <p:cTn id="14" dur="455" fill="hold">
                                          <p:stCondLst>
                                            <p:cond delay="0"/>
                                          </p:stCondLst>
                                        </p:cTn>
                                        <p:tgtEl>
                                          <p:spTgt spid="5">
                                            <p:txEl>
                                              <p:pRg st="0" end="0"/>
                                            </p:txEl>
                                          </p:spTgt>
                                        </p:tgtEl>
                                        <p:attrNameLst>
                                          <p:attrName>style.rotation</p:attrName>
                                        </p:attrNameLst>
                                      </p:cBhvr>
                                      <p:to>
                                        <p:strVal val="-45.0"/>
                                      </p:to>
                                    </p:set>
                                    <p:anim calcmode="lin" valueType="num">
                                      <p:cBhvr>
                                        <p:cTn id="15" dur="455" fill="hold">
                                          <p:stCondLst>
                                            <p:cond delay="455"/>
                                          </p:stCondLst>
                                        </p:cTn>
                                        <p:tgtEl>
                                          <p:spTgt spid="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5">
                                            <p:txEl>
                                              <p:pRg st="0" end="0"/>
                                            </p:txEl>
                                          </p:spTgt>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5">
                                            <p:txEl>
                                              <p:pRg st="0" end="0"/>
                                            </p:txEl>
                                          </p:spTgt>
                                        </p:tgtEl>
                                        <p:attrNameLst>
                                          <p:attrName>ppt_y</p:attrName>
                                        </p:attrNameLst>
                                      </p:cBhvr>
                                      <p:tavLst>
                                        <p:tav tm="0">
                                          <p:val>
                                            <p:strVal val="#ppt_y-(0.354*#ppt_w-0.172*#ppt_h)"/>
                                          </p:val>
                                        </p:tav>
                                        <p:tav tm="100000">
                                          <p:val>
                                            <p:strVal val="#ppt_y"/>
                                          </p:val>
                                        </p:tav>
                                      </p:tavLst>
                                    </p:anim>
                                  </p:childTnLst>
                                </p:cTn>
                              </p:par>
                              <p:par>
                                <p:cTn id="19" presetID="38" presetClass="entr" presetSubtype="0" accel="50000" fill="hold" nodeType="withEffect">
                                  <p:stCondLst>
                                    <p:cond delay="0"/>
                                  </p:stCondLst>
                                  <p:iterate type="lt">
                                    <p:tmPct val="50000"/>
                                  </p:iterate>
                                  <p:childTnLst>
                                    <p:set>
                                      <p:cBhvr>
                                        <p:cTn id="20" dur="1" fill="hold">
                                          <p:stCondLst>
                                            <p:cond delay="0"/>
                                          </p:stCondLst>
                                        </p:cTn>
                                        <p:tgtEl>
                                          <p:spTgt spid="5">
                                            <p:txEl>
                                              <p:pRg st="1" end="1"/>
                                            </p:txEl>
                                          </p:spTgt>
                                        </p:tgtEl>
                                        <p:attrNameLst>
                                          <p:attrName>style.visibility</p:attrName>
                                        </p:attrNameLst>
                                      </p:cBhvr>
                                      <p:to>
                                        <p:strVal val="visible"/>
                                      </p:to>
                                    </p:set>
                                    <p:set>
                                      <p:cBhvr>
                                        <p:cTn id="21" dur="455" fill="hold">
                                          <p:stCondLst>
                                            <p:cond delay="0"/>
                                          </p:stCondLst>
                                        </p:cTn>
                                        <p:tgtEl>
                                          <p:spTgt spid="5">
                                            <p:txEl>
                                              <p:pRg st="1" end="1"/>
                                            </p:txEl>
                                          </p:spTgt>
                                        </p:tgtEl>
                                        <p:attrNameLst>
                                          <p:attrName>style.rotation</p:attrName>
                                        </p:attrNameLst>
                                      </p:cBhvr>
                                      <p:to>
                                        <p:strVal val="-45.0"/>
                                      </p:to>
                                    </p:set>
                                    <p:anim calcmode="lin" valueType="num">
                                      <p:cBhvr>
                                        <p:cTn id="22" dur="455" fill="hold">
                                          <p:stCondLst>
                                            <p:cond delay="455"/>
                                          </p:stCondLst>
                                        </p:cTn>
                                        <p:tgtEl>
                                          <p:spTgt spid="5">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5">
                                            <p:txEl>
                                              <p:pRg st="1" end="1"/>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5">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5">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Horizontal)">
                                      <p:cBhvr>
                                        <p:cTn id="30" dur="3000"/>
                                        <p:tgtEl>
                                          <p:spTgt spid="3">
                                            <p:txEl>
                                              <p:pRg st="5" end="5"/>
                                            </p:txEl>
                                          </p:spTgt>
                                        </p:tgtEl>
                                      </p:cBhvr>
                                    </p:animEffect>
                                  </p:childTnLst>
                                </p:cTn>
                              </p:par>
                              <p:par>
                                <p:cTn id="31" presetID="16" presetClass="entr" presetSubtype="26"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Horizontal)">
                                      <p:cBhvr>
                                        <p:cTn id="33" dur="3000"/>
                                        <p:tgtEl>
                                          <p:spTgt spid="3">
                                            <p:txEl>
                                              <p:pRg st="6" end="6"/>
                                            </p:txEl>
                                          </p:spTgt>
                                        </p:tgtEl>
                                      </p:cBhvr>
                                    </p:animEffect>
                                  </p:childTnLst>
                                </p:cTn>
                              </p:par>
                              <p:par>
                                <p:cTn id="34" presetID="16" presetClass="entr" presetSubtype="26"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Horizontal)">
                                      <p:cBhvr>
                                        <p:cTn id="36" dur="3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6" fill="hold"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Effect transition="in" filter="barn(inHorizontal)">
                                      <p:cBhvr>
                                        <p:cTn id="41" dur="3000"/>
                                        <p:tgtEl>
                                          <p:spTgt spid="6">
                                            <p:txEl>
                                              <p:pRg st="5" end="5"/>
                                            </p:txEl>
                                          </p:spTgt>
                                        </p:tgtEl>
                                      </p:cBhvr>
                                    </p:animEffect>
                                  </p:childTnLst>
                                </p:cTn>
                              </p:par>
                              <p:par>
                                <p:cTn id="42" presetID="16" presetClass="entr" presetSubtype="26" fill="hold" nodeType="with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barn(inHorizontal)">
                                      <p:cBhvr>
                                        <p:cTn id="44" dur="3000"/>
                                        <p:tgtEl>
                                          <p:spTgt spid="6">
                                            <p:txEl>
                                              <p:pRg st="6" end="6"/>
                                            </p:txEl>
                                          </p:spTgt>
                                        </p:tgtEl>
                                      </p:cBhvr>
                                    </p:animEffect>
                                  </p:childTnLst>
                                </p:cTn>
                              </p:par>
                              <p:par>
                                <p:cTn id="45" presetID="16" presetClass="entr" presetSubtype="26" fill="hold" nodeType="with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arn(inHorizontal)">
                                      <p:cBhvr>
                                        <p:cTn id="47" dur="3000"/>
                                        <p:tgtEl>
                                          <p:spTgt spid="6">
                                            <p:txEl>
                                              <p:pRg st="7" end="7"/>
                                            </p:txEl>
                                          </p:spTgt>
                                        </p:tgtEl>
                                      </p:cBhvr>
                                    </p:animEffect>
                                  </p:childTnLst>
                                </p:cTn>
                              </p:par>
                              <p:par>
                                <p:cTn id="48" presetID="16" presetClass="entr" presetSubtype="26" fill="hold" nodeType="withEffect">
                                  <p:stCondLst>
                                    <p:cond delay="0"/>
                                  </p:stCondLst>
                                  <p:childTnLst>
                                    <p:set>
                                      <p:cBhvr>
                                        <p:cTn id="49" dur="1" fill="hold">
                                          <p:stCondLst>
                                            <p:cond delay="0"/>
                                          </p:stCondLst>
                                        </p:cTn>
                                        <p:tgtEl>
                                          <p:spTgt spid="6">
                                            <p:txEl>
                                              <p:pRg st="8" end="8"/>
                                            </p:txEl>
                                          </p:spTgt>
                                        </p:tgtEl>
                                        <p:attrNameLst>
                                          <p:attrName>style.visibility</p:attrName>
                                        </p:attrNameLst>
                                      </p:cBhvr>
                                      <p:to>
                                        <p:strVal val="visible"/>
                                      </p:to>
                                    </p:set>
                                    <p:animEffect transition="in" filter="barn(inHorizontal)">
                                      <p:cBhvr>
                                        <p:cTn id="50" dur="3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cap="all" dirty="0" smtClean="0"/>
              <a:t>КОЛОСС РОДОССКИЙ</a:t>
            </a:r>
            <a:r>
              <a:rPr lang="ru-RU" b="1" i="1" dirty="0" smtClean="0"/>
              <a:t/>
            </a:r>
            <a:br>
              <a:rPr lang="ru-RU" b="1" i="1"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Это было большой опасностью – построить статую так, чтобы её ноги могли выдержать неимоверный вес. Антигон (382-301 годы до н.э.), один из двух приемников Александра, думал, что он должен контролировать Родос, поэтому он послал своего сына </a:t>
            </a:r>
            <a:r>
              <a:rPr lang="ru-RU" dirty="0" err="1" smtClean="0"/>
              <a:t>Деметрия</a:t>
            </a:r>
            <a:r>
              <a:rPr lang="ru-RU" dirty="0" smtClean="0"/>
              <a:t> (известного своей осадой в 337-283 годах до н.э.) с армией, превышающей численность населения Родоса. Жители острова Родос были находчивыми и удачливыми. Они затопили площади за стенами столицы острова (также Родос) и продержали захватчиков загнанными в заливе на протяжении года, пока им на помощь из Египта не пришли корабли Птолемея. Затем захватчики отступили, бросив многое из военного снаряжения. </a:t>
            </a:r>
            <a:br>
              <a:rPr lang="ru-RU" dirty="0" smtClean="0"/>
            </a:br>
            <a:r>
              <a:rPr lang="ru-RU" dirty="0" smtClean="0"/>
              <a:t/>
            </a:r>
            <a:br>
              <a:rPr lang="ru-RU" dirty="0" smtClean="0"/>
            </a:br>
            <a:endParaRPr lang="ru-RU" dirty="0"/>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grpId="0" nodeType="clickEffect">
                                  <p:stCondLst>
                                    <p:cond delay="0"/>
                                  </p:stCondLst>
                                  <p:iterate type="lt">
                                    <p:tmPct val="50000"/>
                                  </p:iterate>
                                  <p:childTnLst>
                                    <p:set>
                                      <p:cBhvr>
                                        <p:cTn id="13" dur="1" fill="hold">
                                          <p:stCondLst>
                                            <p:cond delay="0"/>
                                          </p:stCondLst>
                                        </p:cTn>
                                        <p:tgtEl>
                                          <p:spTgt spid="2"/>
                                        </p:tgtEl>
                                        <p:attrNameLst>
                                          <p:attrName>style.visibility</p:attrName>
                                        </p:attrNameLst>
                                      </p:cBhvr>
                                      <p:to>
                                        <p:strVal val="visible"/>
                                      </p:to>
                                    </p:set>
                                    <p:set>
                                      <p:cBhvr>
                                        <p:cTn id="14" dur="455" fill="hold">
                                          <p:stCondLst>
                                            <p:cond delay="0"/>
                                          </p:stCondLst>
                                        </p:cTn>
                                        <p:tgtEl>
                                          <p:spTgt spid="2"/>
                                        </p:tgtEl>
                                        <p:attrNameLst>
                                          <p:attrName>style.rotation</p:attrName>
                                        </p:attrNameLst>
                                      </p:cBhvr>
                                      <p:to>
                                        <p:strVal val="-45.0"/>
                                      </p:to>
                                    </p:set>
                                    <p:anim calcmode="lin" valueType="num">
                                      <p:cBhvr>
                                        <p:cTn id="15"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b="1" i="1" cap="all" dirty="0" smtClean="0"/>
              <a:t>КОЛОСС РОДОССКИЙ</a:t>
            </a:r>
            <a:endParaRPr lang="ru-RU" dirty="0"/>
          </a:p>
        </p:txBody>
      </p:sp>
      <p:sp>
        <p:nvSpPr>
          <p:cNvPr id="6" name="Содержимое 5"/>
          <p:cNvSpPr>
            <a:spLocks noGrp="1"/>
          </p:cNvSpPr>
          <p:nvPr>
            <p:ph idx="1"/>
          </p:nvPr>
        </p:nvSpPr>
        <p:spPr/>
        <p:txBody>
          <a:bodyPr>
            <a:normAutofit fontScale="92500"/>
          </a:bodyPr>
          <a:lstStyle/>
          <a:p>
            <a:r>
              <a:rPr lang="ru-RU" dirty="0" smtClean="0"/>
              <a:t>Даже разрушенную статую любили так, что её огромные фрагменты пролежали почти 900 лет. Даже в руинах на земле она настолько впечатляющая, что много людей приходило посмотреть на неё. Плиний Старший заметил, что немногие могут обхватить руками большой палец разрушенной статуи, а остальные пальцы были гораздо больше, чем пальцы большинства статуй. </a:t>
            </a:r>
          </a:p>
          <a:p>
            <a:endParaRPr lang="ru-RU"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6">
                                            <p:txEl>
                                              <p:pRg st="0" end="0"/>
                                            </p:txEl>
                                          </p:spTgt>
                                        </p:tgtEl>
                                        <p:attrNameLst>
                                          <p:attrName>style.rotation</p:attrName>
                                        </p:attrNameLst>
                                      </p:cBhvr>
                                      <p:tavLst>
                                        <p:tav tm="0">
                                          <p:val>
                                            <p:fltVal val="360"/>
                                          </p:val>
                                        </p:tav>
                                        <p:tav tm="100000">
                                          <p:val>
                                            <p:fltVal val="0"/>
                                          </p:val>
                                        </p:tav>
                                      </p:tavLst>
                                    </p:anim>
                                    <p:animEffect transition="in" filter="fade">
                                      <p:cBhvr>
                                        <p:cTn id="10" dur="2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5"/>
                                        </p:tgtEl>
                                        <p:attrNameLst>
                                          <p:attrName>style.visibility</p:attrName>
                                        </p:attrNameLst>
                                      </p:cBhvr>
                                      <p:to>
                                        <p:strVal val="visible"/>
                                      </p:to>
                                    </p:set>
                                    <p:set>
                                      <p:cBhvr>
                                        <p:cTn id="15" dur="455" fill="hold">
                                          <p:stCondLst>
                                            <p:cond delay="0"/>
                                          </p:stCondLst>
                                        </p:cTn>
                                        <p:tgtEl>
                                          <p:spTgt spid="5"/>
                                        </p:tgtEl>
                                        <p:attrNameLst>
                                          <p:attrName>style.rotation</p:attrName>
                                        </p:attrNameLst>
                                      </p:cBhvr>
                                      <p:to>
                                        <p:strVal val="-45.0"/>
                                      </p:to>
                                    </p:set>
                                    <p:anim calcmode="lin" valueType="num">
                                      <p:cBhvr>
                                        <p:cTn id="16"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357290" y="285728"/>
            <a:ext cx="7498080" cy="1143000"/>
          </a:xfrm>
        </p:spPr>
        <p:txBody>
          <a:bodyPr>
            <a:normAutofit fontScale="90000"/>
          </a:bodyPr>
          <a:lstStyle/>
          <a:p>
            <a:r>
              <a:rPr lang="ru-RU" b="1" cap="all" dirty="0" smtClean="0"/>
              <a:t>ВИСЯЧИЕ САДЫ СЕМИРАМИДЫ</a:t>
            </a:r>
            <a:r>
              <a:rPr lang="ru-RU" dirty="0" smtClean="0"/>
              <a:t/>
            </a:r>
            <a:br>
              <a:rPr lang="ru-RU" dirty="0" smtClean="0"/>
            </a:br>
            <a:endParaRPr lang="ru-RU" dirty="0"/>
          </a:p>
        </p:txBody>
      </p:sp>
      <p:sp>
        <p:nvSpPr>
          <p:cNvPr id="6" name="Содержимое 5"/>
          <p:cNvSpPr>
            <a:spLocks noGrp="1"/>
          </p:cNvSpPr>
          <p:nvPr>
            <p:ph sz="half" idx="2"/>
          </p:nvPr>
        </p:nvSpPr>
        <p:spPr>
          <a:xfrm>
            <a:off x="5276088" y="928670"/>
            <a:ext cx="3657600" cy="5500726"/>
          </a:xfrm>
        </p:spPr>
        <p:txBody>
          <a:bodyPr>
            <a:normAutofit fontScale="92500" lnSpcReduction="10000"/>
          </a:bodyPr>
          <a:lstStyle/>
          <a:p>
            <a:r>
              <a:rPr lang="ru-RU" dirty="0" smtClean="0"/>
              <a:t>Завораживающий райский сад, говорят, был построен в 7 веке до н.э. посреди пустыни в Месопотамии. Висячие Сады свидетельствовали о могуществе человека против всех законов природы создать прекрасный ботанический оазис посреди безликого ландшафта пустыни.</a:t>
            </a:r>
            <a:endParaRPr lang="ru-RU" dirty="0"/>
          </a:p>
        </p:txBody>
      </p:sp>
      <p:pic>
        <p:nvPicPr>
          <p:cNvPr id="7" name="Содержимое 6" descr="ВИСЯЧИЕ  САДЫ СЕМИРАМИДЫ">
            <a:hlinkClick r:id="rId2"/>
          </p:cNvPr>
          <p:cNvPicPr>
            <a:picLocks noGrp="1"/>
          </p:cNvPicPr>
          <p:nvPr>
            <p:ph sz="half" idx="1"/>
          </p:nvPr>
        </p:nvPicPr>
        <p:blipFill>
          <a:blip r:embed="rId3"/>
          <a:srcRect/>
          <a:stretch>
            <a:fillRect/>
          </a:stretch>
        </p:blipFill>
        <p:spPr bwMode="auto">
          <a:xfrm>
            <a:off x="1214414" y="1071546"/>
            <a:ext cx="3857652" cy="5286412"/>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2000" fill="hold"/>
                                        <p:tgtEl>
                                          <p:spTgt spid="7"/>
                                        </p:tgtEl>
                                        <p:attrNameLst>
                                          <p:attrName>ppt_w</p:attrName>
                                        </p:attrNameLst>
                                      </p:cBhvr>
                                      <p:tavLst>
                                        <p:tav tm="0">
                                          <p:val>
                                            <p:fltVal val="0"/>
                                          </p:val>
                                        </p:tav>
                                        <p:tav tm="100000">
                                          <p:val>
                                            <p:strVal val="#ppt_w"/>
                                          </p:val>
                                        </p:tav>
                                      </p:tavLst>
                                    </p:anim>
                                    <p:anim calcmode="lin" valueType="num">
                                      <p:cBhvr>
                                        <p:cTn id="16" dur="2000" fill="hold"/>
                                        <p:tgtEl>
                                          <p:spTgt spid="7"/>
                                        </p:tgtEl>
                                        <p:attrNameLst>
                                          <p:attrName>ppt_h</p:attrName>
                                        </p:attrNameLst>
                                      </p:cBhvr>
                                      <p:tavLst>
                                        <p:tav tm="0">
                                          <p:val>
                                            <p:fltVal val="0"/>
                                          </p:val>
                                        </p:tav>
                                        <p:tav tm="100000">
                                          <p:val>
                                            <p:strVal val="#ppt_h"/>
                                          </p:val>
                                        </p:tav>
                                      </p:tavLst>
                                    </p:anim>
                                    <p:anim calcmode="lin" valueType="num">
                                      <p:cBhvr>
                                        <p:cTn id="17" dur="2000" fill="hold"/>
                                        <p:tgtEl>
                                          <p:spTgt spid="7"/>
                                        </p:tgtEl>
                                        <p:attrNameLst>
                                          <p:attrName>style.rotation</p:attrName>
                                        </p:attrNameLst>
                                      </p:cBhvr>
                                      <p:tavLst>
                                        <p:tav tm="0">
                                          <p:val>
                                            <p:fltVal val="360"/>
                                          </p:val>
                                        </p:tav>
                                        <p:tav tm="100000">
                                          <p:val>
                                            <p:fltVal val="0"/>
                                          </p:val>
                                        </p:tav>
                                      </p:tavLst>
                                    </p:anim>
                                    <p:animEffect transition="in" filter="fade">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p:cTn id="23"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4"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5" dur="2000" fill="hold"/>
                                        <p:tgtEl>
                                          <p:spTgt spid="6">
                                            <p:txEl>
                                              <p:pRg st="0" end="0"/>
                                            </p:txEl>
                                          </p:spTgt>
                                        </p:tgtEl>
                                        <p:attrNameLst>
                                          <p:attrName>style.rotation</p:attrName>
                                        </p:attrNameLst>
                                      </p:cBhvr>
                                      <p:tavLst>
                                        <p:tav tm="0">
                                          <p:val>
                                            <p:fltVal val="360"/>
                                          </p:val>
                                        </p:tav>
                                        <p:tav tm="100000">
                                          <p:val>
                                            <p:fltVal val="0"/>
                                          </p:val>
                                        </p:tav>
                                      </p:tavLst>
                                    </p:anim>
                                    <p:animEffect transition="in" filter="fade">
                                      <p:cBhvr>
                                        <p:cTn id="26"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9700" y="274320"/>
            <a:ext cx="7523988" cy="1143000"/>
          </a:xfrm>
        </p:spPr>
        <p:txBody>
          <a:bodyPr>
            <a:normAutofit fontScale="90000"/>
          </a:bodyPr>
          <a:lstStyle/>
          <a:p>
            <a:r>
              <a:rPr lang="ru-RU" b="1" cap="all" dirty="0" smtClean="0"/>
              <a:t>ВИСЯЧИЕ САДЫ СЕМИРАМИДЫ</a:t>
            </a:r>
            <a:endParaRPr lang="ru-RU" dirty="0"/>
          </a:p>
        </p:txBody>
      </p:sp>
      <p:sp>
        <p:nvSpPr>
          <p:cNvPr id="4" name="Содержимое 3"/>
          <p:cNvSpPr>
            <a:spLocks noGrp="1"/>
          </p:cNvSpPr>
          <p:nvPr>
            <p:ph sz="half" idx="1"/>
          </p:nvPr>
        </p:nvSpPr>
        <p:spPr>
          <a:xfrm>
            <a:off x="1435608" y="1214422"/>
            <a:ext cx="3657600" cy="5286412"/>
          </a:xfrm>
        </p:spPr>
        <p:txBody>
          <a:bodyPr>
            <a:normAutofit fontScale="77500" lnSpcReduction="20000"/>
          </a:bodyPr>
          <a:lstStyle/>
          <a:p>
            <a:r>
              <a:rPr lang="ru-RU" dirty="0" smtClean="0"/>
              <a:t>        Висячие Сады, вероятно, в действительности не свисали, в смысле этого слова, по верёвкам. Название получилось из неточного перевода с греческого </a:t>
            </a:r>
            <a:r>
              <a:rPr lang="ru-RU" dirty="0" err="1" smtClean="0"/>
              <a:t>kremastos</a:t>
            </a:r>
            <a:r>
              <a:rPr lang="ru-RU" dirty="0" smtClean="0"/>
              <a:t> или латинского </a:t>
            </a:r>
            <a:r>
              <a:rPr lang="ru-RU" dirty="0" err="1" smtClean="0"/>
              <a:t>pensilis</a:t>
            </a:r>
            <a:r>
              <a:rPr lang="ru-RU" dirty="0" smtClean="0"/>
              <a:t>, что означает не просто «висячий», а «свисающий», как допустим с террасы или балкона. Сады были окружены городскими стенами, а нехватка воды за стенами заставляла захватчиков брать его приступом.</a:t>
            </a:r>
            <a:endParaRPr lang="ru-RU" dirty="0"/>
          </a:p>
        </p:txBody>
      </p:sp>
      <p:pic>
        <p:nvPicPr>
          <p:cNvPr id="6" name="Содержимое 5" descr="ВИСЯЧИЕ  САДЫ СЕМИРАМИДЫ">
            <a:hlinkClick r:id="rId2"/>
          </p:cNvPr>
          <p:cNvPicPr>
            <a:picLocks noGrp="1"/>
          </p:cNvPicPr>
          <p:nvPr>
            <p:ph sz="half" idx="2"/>
          </p:nvPr>
        </p:nvPicPr>
        <p:blipFill>
          <a:blip r:embed="rId3"/>
          <a:srcRect/>
          <a:stretch>
            <a:fillRect/>
          </a:stretch>
        </p:blipFill>
        <p:spPr bwMode="auto">
          <a:xfrm>
            <a:off x="5072066" y="1285860"/>
            <a:ext cx="3857652" cy="5072098"/>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10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20" dur="10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21" dur="1000" accel="50000" fill="hold">
                                          <p:stCondLst>
                                            <p:cond delay="10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22" dur="2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23" dur="10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24" dur="10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25" dur="1000" accel="50000" fill="hold">
                                          <p:stCondLst>
                                            <p:cond delay="10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6" dur="2000" decel="50000">
                                          <p:stCondLst>
                                            <p:cond delay="0"/>
                                          </p:stCondLst>
                                        </p:cTn>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34" dur="1000" fill="hold"/>
                                        <p:tgtEl>
                                          <p:spTgt spid="2"/>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b="1" i="1" cap="all" dirty="0" smtClean="0"/>
              <a:t>АЛЕКСАНДРИЙСКИЙ МАЯК</a:t>
            </a:r>
            <a:r>
              <a:rPr lang="ru-RU" i="1" dirty="0" smtClean="0"/>
              <a:t/>
            </a:r>
            <a:br>
              <a:rPr lang="ru-RU" i="1" dirty="0" smtClean="0"/>
            </a:br>
            <a:endParaRPr lang="ru-RU" i="1" dirty="0"/>
          </a:p>
        </p:txBody>
      </p:sp>
      <p:sp>
        <p:nvSpPr>
          <p:cNvPr id="6" name="Содержимое 5"/>
          <p:cNvSpPr>
            <a:spLocks noGrp="1"/>
          </p:cNvSpPr>
          <p:nvPr>
            <p:ph sz="half" idx="2"/>
          </p:nvPr>
        </p:nvSpPr>
        <p:spPr>
          <a:xfrm>
            <a:off x="4929190" y="928670"/>
            <a:ext cx="3657600" cy="5643602"/>
          </a:xfrm>
        </p:spPr>
        <p:txBody>
          <a:bodyPr>
            <a:normAutofit fontScale="92500" lnSpcReduction="10000"/>
          </a:bodyPr>
          <a:lstStyle/>
          <a:p>
            <a:r>
              <a:rPr lang="ru-RU" dirty="0" smtClean="0"/>
              <a:t>        Построенный, чтобы направлять корабли по лабиринту песчаных отмелей, опасных для торговых судов, пытающихся попасть в порт Александрия в Египте, Александрийский Маяк или </a:t>
            </a:r>
            <a:r>
              <a:rPr lang="ru-RU" dirty="0" err="1" smtClean="0"/>
              <a:t>Фарос</a:t>
            </a:r>
            <a:r>
              <a:rPr lang="ru-RU" dirty="0" smtClean="0"/>
              <a:t>, был единственным из древних чудес, который служил практической цели.</a:t>
            </a:r>
            <a:endParaRPr lang="ru-RU" dirty="0"/>
          </a:p>
        </p:txBody>
      </p:sp>
      <p:pic>
        <p:nvPicPr>
          <p:cNvPr id="7" name="Содержимое 6" descr="АЛЕКСАНДРИЙСКИЙ МАЯК">
            <a:hlinkClick r:id="rId2"/>
          </p:cNvPr>
          <p:cNvPicPr>
            <a:picLocks noGrp="1"/>
          </p:cNvPicPr>
          <p:nvPr>
            <p:ph sz="half" idx="1"/>
          </p:nvPr>
        </p:nvPicPr>
        <p:blipFill>
          <a:blip r:embed="rId3"/>
          <a:srcRect/>
          <a:stretch>
            <a:fillRect/>
          </a:stretch>
        </p:blipFill>
        <p:spPr bwMode="auto">
          <a:xfrm>
            <a:off x="1000100" y="785794"/>
            <a:ext cx="4000528" cy="5857916"/>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360"/>
                                          </p:val>
                                        </p:tav>
                                        <p:tav tm="100000">
                                          <p:val>
                                            <p:fltVal val="0"/>
                                          </p:val>
                                        </p:tav>
                                      </p:tavLst>
                                    </p:anim>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6">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6" dur="1000" fill="hold"/>
                                        <p:tgtEl>
                                          <p:spTgt spid="4"/>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b="1" i="1" cap="all" dirty="0" smtClean="0"/>
              <a:t>АЛЕКСАНДРИЙСКИЙ МАЯК</a:t>
            </a:r>
            <a:r>
              <a:rPr lang="ru-RU" i="1" dirty="0" smtClean="0"/>
              <a:t/>
            </a:r>
            <a:br>
              <a:rPr lang="ru-RU" i="1" dirty="0" smtClean="0"/>
            </a:br>
            <a:endParaRPr lang="ru-RU" dirty="0"/>
          </a:p>
        </p:txBody>
      </p:sp>
      <p:pic>
        <p:nvPicPr>
          <p:cNvPr id="7" name="Содержимое 6" descr="АЛЕКСАНДРИЙСКИЙ МАЯК">
            <a:hlinkClick r:id="rId2"/>
          </p:cNvPr>
          <p:cNvPicPr>
            <a:picLocks noGrp="1"/>
          </p:cNvPicPr>
          <p:nvPr>
            <p:ph sz="half" idx="1"/>
          </p:nvPr>
        </p:nvPicPr>
        <p:blipFill>
          <a:blip r:embed="rId3"/>
          <a:srcRect/>
          <a:stretch>
            <a:fillRect/>
          </a:stretch>
        </p:blipFill>
        <p:spPr bwMode="auto">
          <a:xfrm>
            <a:off x="1142976" y="1000108"/>
            <a:ext cx="3571900" cy="5357850"/>
          </a:xfrm>
          <a:prstGeom prst="rect">
            <a:avLst/>
          </a:prstGeom>
          <a:ln>
            <a:noFill/>
          </a:ln>
          <a:effectLst>
            <a:softEdge rad="112500"/>
          </a:effectLst>
        </p:spPr>
      </p:pic>
      <p:pic>
        <p:nvPicPr>
          <p:cNvPr id="8" name="Содержимое 7" descr="АЛЕКСАНДРИЙСКИЙ МАЯК">
            <a:hlinkClick r:id="rId4"/>
          </p:cNvPr>
          <p:cNvPicPr>
            <a:picLocks noGrp="1"/>
          </p:cNvPicPr>
          <p:nvPr>
            <p:ph sz="half" idx="2"/>
          </p:nvPr>
        </p:nvPicPr>
        <p:blipFill>
          <a:blip r:embed="rId5"/>
          <a:srcRect/>
          <a:stretch>
            <a:fillRect/>
          </a:stretch>
        </p:blipFill>
        <p:spPr bwMode="auto">
          <a:xfrm>
            <a:off x="4929190" y="1000108"/>
            <a:ext cx="4005260" cy="5357849"/>
          </a:xfrm>
          <a:prstGeom prst="rect">
            <a:avLst/>
          </a:prstGeom>
          <a:ln>
            <a:noFill/>
          </a:ln>
          <a:effectLst>
            <a:softEdge rad="112500"/>
          </a:effec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4"/>
                                        </p:tgtEl>
                                        <p:attrNameLst>
                                          <p:attrName>ppt_w</p:attrName>
                                        </p:attrNameLst>
                                      </p:cBhvr>
                                      <p:tavLst>
                                        <p:tav tm="0">
                                          <p:val>
                                            <p:strVal val="#ppt_w*.05"/>
                                          </p:val>
                                        </p:tav>
                                        <p:tav tm="100000">
                                          <p:val>
                                            <p:strVal val="#ppt_w"/>
                                          </p:val>
                                        </p:tav>
                                      </p:tavLst>
                                    </p:anim>
                                    <p:anim calcmode="lin" valueType="num">
                                      <p:cBhvr>
                                        <p:cTn id="10" dur="2000" fill="hold"/>
                                        <p:tgtEl>
                                          <p:spTgt spid="4"/>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4"/>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7"/>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2000" fill="hold"/>
                                        <p:tgtEl>
                                          <p:spTgt spid="8"/>
                                        </p:tgtEl>
                                        <p:attrNameLst>
                                          <p:attrName>ppt_w</p:attrName>
                                        </p:attrNameLst>
                                      </p:cBhvr>
                                      <p:tavLst>
                                        <p:tav tm="0">
                                          <p:val>
                                            <p:fltVal val="0"/>
                                          </p:val>
                                        </p:tav>
                                        <p:tav tm="100000">
                                          <p:val>
                                            <p:strVal val="#ppt_w"/>
                                          </p:val>
                                        </p:tav>
                                      </p:tavLst>
                                    </p:anim>
                                    <p:anim calcmode="lin" valueType="num">
                                      <p:cBhvr>
                                        <p:cTn id="24" dur="2000" fill="hold"/>
                                        <p:tgtEl>
                                          <p:spTgt spid="8"/>
                                        </p:tgtEl>
                                        <p:attrNameLst>
                                          <p:attrName>ppt_h</p:attrName>
                                        </p:attrNameLst>
                                      </p:cBhvr>
                                      <p:tavLst>
                                        <p:tav tm="0">
                                          <p:val>
                                            <p:fltVal val="0"/>
                                          </p:val>
                                        </p:tav>
                                        <p:tav tm="100000">
                                          <p:val>
                                            <p:strVal val="#ppt_h"/>
                                          </p:val>
                                        </p:tav>
                                      </p:tavLst>
                                    </p:anim>
                                    <p:anim calcmode="lin" valueType="num">
                                      <p:cBhvr>
                                        <p:cTn id="25" dur="2000" fill="hold"/>
                                        <p:tgtEl>
                                          <p:spTgt spid="8"/>
                                        </p:tgtEl>
                                        <p:attrNameLst>
                                          <p:attrName>style.rotation</p:attrName>
                                        </p:attrNameLst>
                                      </p:cBhvr>
                                      <p:tavLst>
                                        <p:tav tm="0">
                                          <p:val>
                                            <p:fltVal val="360"/>
                                          </p:val>
                                        </p:tav>
                                        <p:tav tm="100000">
                                          <p:val>
                                            <p:fltVal val="0"/>
                                          </p:val>
                                        </p:tav>
                                      </p:tavLst>
                                    </p:anim>
                                    <p:animEffect transition="in" filter="fade">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6" name="Содержимое 5"/>
          <p:cNvSpPr>
            <a:spLocks noGrp="1"/>
          </p:cNvSpPr>
          <p:nvPr>
            <p:ph sz="half" idx="2"/>
          </p:nvPr>
        </p:nvSpPr>
        <p:spPr/>
        <p:txBody>
          <a:bodyPr/>
          <a:lstStyle/>
          <a:p>
            <a:endParaRPr lang="ru-RU"/>
          </a:p>
        </p:txBody>
      </p:sp>
      <p:pic>
        <p:nvPicPr>
          <p:cNvPr id="7" name="Содержимое 6" descr="АЛЕКСАНДРИЙСКИЙ МАЯК">
            <a:hlinkClick r:id="rId2"/>
          </p:cNvPr>
          <p:cNvPicPr>
            <a:picLocks noGrp="1"/>
          </p:cNvPicPr>
          <p:nvPr>
            <p:ph sz="half" idx="1"/>
          </p:nvPr>
        </p:nvPicPr>
        <p:blipFill>
          <a:blip r:embed="rId3"/>
          <a:srcRect/>
          <a:stretch>
            <a:fillRect/>
          </a:stretch>
        </p:blipFill>
        <p:spPr bwMode="auto">
          <a:xfrm>
            <a:off x="1428728" y="285728"/>
            <a:ext cx="7358114" cy="628654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b="1" i="1" cap="all" dirty="0" smtClean="0"/>
              <a:t>АЛЕКСАНДРИЙСКИЙ МАЯК</a:t>
            </a:r>
            <a:r>
              <a:rPr lang="ru-RU" i="1" dirty="0" smtClean="0"/>
              <a:t/>
            </a:r>
            <a:br>
              <a:rPr lang="ru-RU" i="1" dirty="0" smtClean="0"/>
            </a:br>
            <a:endParaRPr lang="ru-RU" dirty="0"/>
          </a:p>
        </p:txBody>
      </p:sp>
      <p:pic>
        <p:nvPicPr>
          <p:cNvPr id="7" name="Содержимое 6" descr="АЛЕКСАНДРИЙСКИЙ МАЯК">
            <a:hlinkClick r:id="rId2"/>
          </p:cNvPr>
          <p:cNvPicPr>
            <a:picLocks noGrp="1"/>
          </p:cNvPicPr>
          <p:nvPr>
            <p:ph sz="half" idx="1"/>
          </p:nvPr>
        </p:nvPicPr>
        <p:blipFill>
          <a:blip r:embed="rId3"/>
          <a:srcRect/>
          <a:stretch>
            <a:fillRect/>
          </a:stretch>
        </p:blipFill>
        <p:spPr bwMode="auto">
          <a:xfrm>
            <a:off x="1357290" y="1643050"/>
            <a:ext cx="3643338" cy="4786346"/>
          </a:xfrm>
          <a:prstGeom prst="rect">
            <a:avLst/>
          </a:prstGeom>
          <a:noFill/>
          <a:ln w="9525">
            <a:noFill/>
            <a:miter lim="800000"/>
            <a:headEnd/>
            <a:tailEnd/>
          </a:ln>
        </p:spPr>
      </p:pic>
      <p:pic>
        <p:nvPicPr>
          <p:cNvPr id="8" name="Содержимое 7" descr="АЛЕКСАНДРИЙСКИЙ МАЯК">
            <a:hlinkClick r:id="rId4"/>
          </p:cNvPr>
          <p:cNvPicPr>
            <a:picLocks noGrp="1"/>
          </p:cNvPicPr>
          <p:nvPr>
            <p:ph sz="half" idx="2"/>
          </p:nvPr>
        </p:nvPicPr>
        <p:blipFill>
          <a:blip r:embed="rId5"/>
          <a:srcRect/>
          <a:stretch>
            <a:fillRect/>
          </a:stretch>
        </p:blipFill>
        <p:spPr bwMode="auto">
          <a:xfrm>
            <a:off x="5276850" y="1643050"/>
            <a:ext cx="3657600" cy="4714908"/>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ppt_x</p:attrName>
                                        </p:attrNameLst>
                                      </p:cBhvr>
                                      <p:tavLst>
                                        <p:tav tm="0">
                                          <p:val>
                                            <p:strVal val="#ppt_x"/>
                                          </p:val>
                                        </p:tav>
                                        <p:tav tm="100000">
                                          <p:val>
                                            <p:strVal val="#ppt_x"/>
                                          </p:val>
                                        </p:tav>
                                      </p:tavLst>
                                    </p:anim>
                                    <p:anim calcmode="lin" valueType="num">
                                      <p:cBhvr>
                                        <p:cTn id="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3000"/>
                                        <p:tgtEl>
                                          <p:spTgt spid="8"/>
                                        </p:tgtEl>
                                      </p:cBhvr>
                                    </p:animEffect>
                                    <p:anim calcmode="lin" valueType="num">
                                      <p:cBhvr>
                                        <p:cTn id="15" dur="3000" fill="hold"/>
                                        <p:tgtEl>
                                          <p:spTgt spid="8"/>
                                        </p:tgtEl>
                                        <p:attrNameLst>
                                          <p:attrName>ppt_x</p:attrName>
                                        </p:attrNameLst>
                                      </p:cBhvr>
                                      <p:tavLst>
                                        <p:tav tm="0">
                                          <p:val>
                                            <p:strVal val="#ppt_x"/>
                                          </p:val>
                                        </p:tav>
                                        <p:tav tm="100000">
                                          <p:val>
                                            <p:strVal val="#ppt_x"/>
                                          </p:val>
                                        </p:tav>
                                      </p:tavLst>
                                    </p:anim>
                                    <p:anim calcmode="lin" valueType="num">
                                      <p:cBhvr>
                                        <p:cTn id="16" dur="3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4" dur="1000" fill="hold"/>
                                        <p:tgtEl>
                                          <p:spTgt spid="4"/>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b="1" cap="all" dirty="0" smtClean="0"/>
              <a:t>СТАТУЯ ЗЕВСА ОЛИМПИЙСКОГО</a:t>
            </a:r>
            <a:endParaRPr lang="ru-RU" dirty="0"/>
          </a:p>
        </p:txBody>
      </p:sp>
      <p:sp>
        <p:nvSpPr>
          <p:cNvPr id="6" name="Содержимое 5"/>
          <p:cNvSpPr>
            <a:spLocks noGrp="1"/>
          </p:cNvSpPr>
          <p:nvPr>
            <p:ph sz="half" idx="2"/>
          </p:nvPr>
        </p:nvSpPr>
        <p:spPr>
          <a:xfrm>
            <a:off x="5276088" y="1357298"/>
            <a:ext cx="3657600" cy="5286412"/>
          </a:xfrm>
        </p:spPr>
        <p:txBody>
          <a:bodyPr>
            <a:normAutofit fontScale="47500" lnSpcReduction="20000"/>
          </a:bodyPr>
          <a:lstStyle/>
          <a:p>
            <a:endParaRPr lang="ru-RU" dirty="0" smtClean="0"/>
          </a:p>
          <a:p>
            <a:endParaRPr lang="ru-RU" dirty="0" smtClean="0"/>
          </a:p>
          <a:p>
            <a:r>
              <a:rPr lang="ru-RU" sz="3400" dirty="0" smtClean="0"/>
              <a:t>Эта </a:t>
            </a:r>
            <a:r>
              <a:rPr lang="ru-RU" sz="3400" dirty="0" smtClean="0"/>
              <a:t>позолоченная и украшенная драгоценностями статуя была заказана примерно в 438 году до н.э. Советом Олимпии, чтобы выказать своё уважение Зевсу, правителю Олимпа и самому могущественному богу. Величавая статуя была работой афинского скульптора </a:t>
            </a:r>
            <a:r>
              <a:rPr lang="ru-RU" sz="3400" dirty="0" err="1" smtClean="0"/>
              <a:t>Фидиаса</a:t>
            </a:r>
            <a:r>
              <a:rPr lang="ru-RU" sz="3400" dirty="0" smtClean="0"/>
              <a:t> и была построена внутри Парфенона, большого храма с фасадом на город. Фигура в сидячей позе занимала всю ширину крыла храма, который был построен вокруг неё. Согласно источникам тех времён она была 12 метров (37 футов) высотой. «Создавалось впечатление, что если бы Зевсу пришлось встать, – записал географ </a:t>
            </a:r>
            <a:r>
              <a:rPr lang="ru-RU" sz="3400" dirty="0" err="1" smtClean="0"/>
              <a:t>Страбон</a:t>
            </a:r>
            <a:r>
              <a:rPr lang="ru-RU" sz="3400" dirty="0" smtClean="0"/>
              <a:t> в начале 1 века до н.э. – он разрушил бы крышу храма». </a:t>
            </a:r>
            <a:br>
              <a:rPr lang="ru-RU" sz="3400" dirty="0" smtClean="0"/>
            </a:br>
            <a:endParaRPr lang="ru-RU" sz="3400" dirty="0"/>
          </a:p>
        </p:txBody>
      </p:sp>
      <p:pic>
        <p:nvPicPr>
          <p:cNvPr id="7" name="Содержимое 6" descr="СТАТУЯ ЗЕВСА ОЛИМПИЙСКОГО">
            <a:hlinkClick r:id="rId2"/>
          </p:cNvPr>
          <p:cNvPicPr>
            <a:picLocks noGrp="1"/>
          </p:cNvPicPr>
          <p:nvPr>
            <p:ph sz="half" idx="1"/>
          </p:nvPr>
        </p:nvPicPr>
        <p:blipFill>
          <a:blip r:embed="rId3"/>
          <a:srcRect/>
          <a:stretch>
            <a:fillRect/>
          </a:stretch>
        </p:blipFill>
        <p:spPr bwMode="auto">
          <a:xfrm>
            <a:off x="1357290" y="1428736"/>
            <a:ext cx="3643338" cy="5072097"/>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5"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2000"/>
                                        <p:tgtEl>
                                          <p:spTgt spid="6">
                                            <p:txEl>
                                              <p:pRg st="2" end="2"/>
                                            </p:txEl>
                                          </p:spTgt>
                                        </p:tgtEl>
                                      </p:cBhvr>
                                    </p:animEffect>
                                    <p:anim calcmode="lin" valueType="num">
                                      <p:cBhvr>
                                        <p:cTn id="24"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2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b="1" cap="all" dirty="0" smtClean="0"/>
              <a:t>СТАТУЯ ЗЕВСА ОЛИМПИЙСКОГО</a:t>
            </a:r>
            <a:endParaRPr lang="ru-RU" dirty="0"/>
          </a:p>
        </p:txBody>
      </p:sp>
      <p:sp>
        <p:nvSpPr>
          <p:cNvPr id="6" name="Содержимое 5"/>
          <p:cNvSpPr>
            <a:spLocks noGrp="1"/>
          </p:cNvSpPr>
          <p:nvPr>
            <p:ph sz="half" idx="2"/>
          </p:nvPr>
        </p:nvSpPr>
        <p:spPr>
          <a:xfrm>
            <a:off x="5276088" y="1357298"/>
            <a:ext cx="3657600" cy="5072098"/>
          </a:xfrm>
        </p:spPr>
        <p:txBody>
          <a:bodyPr>
            <a:normAutofit fontScale="77500" lnSpcReduction="20000"/>
          </a:bodyPr>
          <a:lstStyle/>
          <a:p>
            <a:r>
              <a:rPr lang="ru-RU" dirty="0" smtClean="0"/>
              <a:t>        Зевс был покрыт слоновой костью (слоновая кость, пропитывалась жидкостью, что делало её более пластичной, при необходимости могла почти и покрывать и придавать форму), а затем наносился слой золота. Зевс сидел на великолепном троне из кедра, обложенного слоновой костью, золотом, эбонитом и драгоценными камнями</a:t>
            </a:r>
            <a:endParaRPr lang="ru-RU" dirty="0"/>
          </a:p>
        </p:txBody>
      </p:sp>
      <p:pic>
        <p:nvPicPr>
          <p:cNvPr id="7" name="Содержимое 6" descr="СТАТУЯ ЗЕВСА ОЛИМПИЙСКОГО">
            <a:hlinkClick r:id="rId2"/>
          </p:cNvPr>
          <p:cNvPicPr>
            <a:picLocks noGrp="1"/>
          </p:cNvPicPr>
          <p:nvPr>
            <p:ph sz="half" idx="1"/>
          </p:nvPr>
        </p:nvPicPr>
        <p:blipFill>
          <a:blip r:embed="rId3"/>
          <a:srcRect/>
          <a:stretch>
            <a:fillRect/>
          </a:stretch>
        </p:blipFill>
        <p:spPr bwMode="auto">
          <a:xfrm>
            <a:off x="1285852" y="1500174"/>
            <a:ext cx="3786214" cy="4714908"/>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5"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p:cTn id="23" dur="10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24" dur="10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25" dur="1000" accel="50000" fill="hold">
                                          <p:stCondLst>
                                            <p:cond delay="10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26" dur="2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27" dur="10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28" dur="10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29" dur="1000" accel="50000" fill="hold">
                                          <p:stCondLst>
                                            <p:cond delay="10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30" dur="2000" decel="50000">
                                          <p:stCondLst>
                                            <p:cond delay="0"/>
                                          </p:stCondLst>
                                        </p:cTn>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cap="all" dirty="0" smtClean="0"/>
              <a:t>ЕГИПЕТСКИЕ ПИРАМИДЫ</a:t>
            </a:r>
            <a:r>
              <a:rPr lang="ru-RU" dirty="0" smtClean="0"/>
              <a:t/>
            </a:r>
            <a:br>
              <a:rPr lang="ru-RU" dirty="0" smtClean="0"/>
            </a:br>
            <a:endParaRPr lang="ru-RU" dirty="0"/>
          </a:p>
        </p:txBody>
      </p:sp>
      <p:sp>
        <p:nvSpPr>
          <p:cNvPr id="5" name="Содержимое 4"/>
          <p:cNvSpPr>
            <a:spLocks noGrp="1"/>
          </p:cNvSpPr>
          <p:nvPr>
            <p:ph sz="half" idx="2"/>
          </p:nvPr>
        </p:nvSpPr>
        <p:spPr>
          <a:xfrm>
            <a:off x="5276088" y="1000108"/>
            <a:ext cx="3657600" cy="5572164"/>
          </a:xfrm>
        </p:spPr>
        <p:txBody>
          <a:bodyPr>
            <a:normAutofit fontScale="70000" lnSpcReduction="20000"/>
          </a:bodyPr>
          <a:lstStyle/>
          <a:p>
            <a:r>
              <a:rPr lang="ru-RU" dirty="0" smtClean="0"/>
              <a:t>        Египетские пирамиды (гробницы фараонов) – одно из общеизвестных 7 чудес, выбранные Ф. Византийским в 200 г. до н.э. Единственный сохранившийся шедевр, Египетские Пирамиды явили собой феноменальное достижение в проектировании и строительстве египтян. Построенные в промежутке 2600-2500 гг. до н.э., три пирамиды в Гизе состоят более чем из 5 миллионов блоков известняка, которые были привезены на деревянных повозках, и которые закатили на вершину.</a:t>
            </a:r>
            <a:endParaRPr lang="ru-RU" dirty="0"/>
          </a:p>
        </p:txBody>
      </p:sp>
      <p:pic>
        <p:nvPicPr>
          <p:cNvPr id="6" name="Содержимое 5" descr="ЕГИПЕТСКИЕ ПИРАМИДЫ">
            <a:hlinkClick r:id="rId2"/>
          </p:cNvPr>
          <p:cNvPicPr>
            <a:picLocks noGrp="1"/>
          </p:cNvPicPr>
          <p:nvPr>
            <p:ph sz="half" idx="1"/>
          </p:nvPr>
        </p:nvPicPr>
        <p:blipFill>
          <a:blip r:embed="rId3"/>
          <a:srcRect/>
          <a:stretch>
            <a:fillRect/>
          </a:stretch>
        </p:blipFill>
        <p:spPr bwMode="auto">
          <a:xfrm>
            <a:off x="1214414" y="1142984"/>
            <a:ext cx="3878286" cy="5286412"/>
          </a:xfrm>
          <a:prstGeom prst="rect">
            <a:avLst/>
          </a:prstGeom>
          <a:ln>
            <a:noFill/>
          </a:ln>
          <a:effectLst>
            <a:softEdge rad="112500"/>
          </a:effec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Horizontal)">
                                      <p:cBhvr>
                                        <p:cTn id="7" dur="3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400" decel="100000"/>
                                        <p:tgtEl>
                                          <p:spTgt spid="2"/>
                                        </p:tgtEl>
                                      </p:cBhvr>
                                    </p:animEffect>
                                    <p:anim calcmode="lin" valueType="num">
                                      <p:cBhvr>
                                        <p:cTn id="13" dur="2400" decel="100000" fill="hold"/>
                                        <p:tgtEl>
                                          <p:spTgt spid="2"/>
                                        </p:tgtEl>
                                        <p:attrNameLst>
                                          <p:attrName>style.rotation</p:attrName>
                                        </p:attrNameLst>
                                      </p:cBhvr>
                                      <p:tavLst>
                                        <p:tav tm="0">
                                          <p:val>
                                            <p:fltVal val="-90"/>
                                          </p:val>
                                        </p:tav>
                                        <p:tav tm="100000">
                                          <p:val>
                                            <p:fltVal val="0"/>
                                          </p:val>
                                        </p:tav>
                                      </p:tavLst>
                                    </p:anim>
                                    <p:anim calcmode="lin" valueType="num">
                                      <p:cBhvr>
                                        <p:cTn id="14" dur="2400" decel="100000" fill="hold"/>
                                        <p:tgtEl>
                                          <p:spTgt spid="2"/>
                                        </p:tgtEl>
                                        <p:attrNameLst>
                                          <p:attrName>ppt_x</p:attrName>
                                        </p:attrNameLst>
                                      </p:cBhvr>
                                      <p:tavLst>
                                        <p:tav tm="0">
                                          <p:val>
                                            <p:strVal val="#ppt_x+0.4"/>
                                          </p:val>
                                        </p:tav>
                                        <p:tav tm="100000">
                                          <p:val>
                                            <p:strVal val="#ppt_x-0.05"/>
                                          </p:val>
                                        </p:tav>
                                      </p:tavLst>
                                    </p:anim>
                                    <p:anim calcmode="lin" valueType="num">
                                      <p:cBhvr>
                                        <p:cTn id="15" dur="2400" decel="100000" fill="hold"/>
                                        <p:tgtEl>
                                          <p:spTgt spid="2"/>
                                        </p:tgtEl>
                                        <p:attrNameLst>
                                          <p:attrName>ppt_y</p:attrName>
                                        </p:attrNameLst>
                                      </p:cBhvr>
                                      <p:tavLst>
                                        <p:tav tm="0">
                                          <p:val>
                                            <p:strVal val="#ppt_y-0.4"/>
                                          </p:val>
                                        </p:tav>
                                        <p:tav tm="100000">
                                          <p:val>
                                            <p:strVal val="#ppt_y+0.1"/>
                                          </p:val>
                                        </p:tav>
                                      </p:tavLst>
                                    </p:anim>
                                    <p:anim calcmode="lin" valueType="num">
                                      <p:cBhvr>
                                        <p:cTn id="16" dur="600" accel="100000" fill="hold">
                                          <p:stCondLst>
                                            <p:cond delay="2400"/>
                                          </p:stCondLst>
                                        </p:cTn>
                                        <p:tgtEl>
                                          <p:spTgt spid="2"/>
                                        </p:tgtEl>
                                        <p:attrNameLst>
                                          <p:attrName>ppt_x</p:attrName>
                                        </p:attrNameLst>
                                      </p:cBhvr>
                                      <p:tavLst>
                                        <p:tav tm="0">
                                          <p:val>
                                            <p:strVal val="#ppt_x-0.05"/>
                                          </p:val>
                                        </p:tav>
                                        <p:tav tm="100000">
                                          <p:val>
                                            <p:strVal val="#ppt_x"/>
                                          </p:val>
                                        </p:tav>
                                      </p:tavLst>
                                    </p:anim>
                                    <p:anim calcmode="lin" valueType="num">
                                      <p:cBhvr>
                                        <p:cTn id="17" dur="600" accel="100000" fill="hold">
                                          <p:stCondLst>
                                            <p:cond delay="24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3" dur="1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4" dur="1500" accel="50000" fill="hold">
                                          <p:stCondLst>
                                            <p:cond delay="1500"/>
                                          </p:stCondLst>
                                        </p:cTn>
                                        <p:tgtEl>
                                          <p:spTgt spid="6"/>
                                        </p:tgtEl>
                                        <p:attrNameLst>
                                          <p:attrName>ppt_w</p:attrName>
                                        </p:attrNameLst>
                                      </p:cBhvr>
                                      <p:tavLst>
                                        <p:tav tm="0">
                                          <p:val>
                                            <p:strVal val="#ppt_w*.05"/>
                                          </p:val>
                                        </p:tav>
                                        <p:tav tm="100000">
                                          <p:val>
                                            <p:strVal val="#ppt_w"/>
                                          </p:val>
                                        </p:tav>
                                      </p:tavLst>
                                    </p:anim>
                                    <p:anim calcmode="lin" valueType="num">
                                      <p:cBhvr>
                                        <p:cTn id="25" dur="3000" fill="hold"/>
                                        <p:tgtEl>
                                          <p:spTgt spid="6"/>
                                        </p:tgtEl>
                                        <p:attrNameLst>
                                          <p:attrName>ppt_h</p:attrName>
                                        </p:attrNameLst>
                                      </p:cBhvr>
                                      <p:tavLst>
                                        <p:tav tm="0">
                                          <p:val>
                                            <p:strVal val="#ppt_h"/>
                                          </p:val>
                                        </p:tav>
                                        <p:tav tm="100000">
                                          <p:val>
                                            <p:strVal val="#ppt_h"/>
                                          </p:val>
                                        </p:tav>
                                      </p:tavLst>
                                    </p:anim>
                                    <p:anim calcmode="lin" valueType="num">
                                      <p:cBhvr>
                                        <p:cTn id="26" dur="1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7" dur="1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8" dur="1500" accel="50000" fill="hold">
                                          <p:stCondLst>
                                            <p:cond delay="1500"/>
                                          </p:stCondLst>
                                        </p:cTn>
                                        <p:tgtEl>
                                          <p:spTgt spid="6"/>
                                        </p:tgtEl>
                                        <p:attrNameLst>
                                          <p:attrName>ppt_y</p:attrName>
                                        </p:attrNameLst>
                                      </p:cBhvr>
                                      <p:tavLst>
                                        <p:tav tm="0">
                                          <p:val>
                                            <p:strVal val="#ppt_y+.1"/>
                                          </p:val>
                                        </p:tav>
                                        <p:tav tm="100000">
                                          <p:val>
                                            <p:strVal val="#ppt_y"/>
                                          </p:val>
                                        </p:tav>
                                      </p:tavLst>
                                    </p:anim>
                                    <p:animEffect transition="in" filter="fade">
                                      <p:cBhvr>
                                        <p:cTn id="29" dur="3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cap="all" dirty="0" smtClean="0"/>
              <a:t>СТАТУЯ ЗЕВСА ОЛИМПИЙСКОГО</a:t>
            </a:r>
            <a:endParaRPr lang="ru-RU" dirty="0"/>
          </a:p>
        </p:txBody>
      </p:sp>
      <p:sp>
        <p:nvSpPr>
          <p:cNvPr id="4" name="Содержимое 3"/>
          <p:cNvSpPr>
            <a:spLocks noGrp="1"/>
          </p:cNvSpPr>
          <p:nvPr>
            <p:ph sz="half" idx="2"/>
          </p:nvPr>
        </p:nvSpPr>
        <p:spPr>
          <a:xfrm>
            <a:off x="5276088" y="1285860"/>
            <a:ext cx="3657600" cy="4901580"/>
          </a:xfrm>
        </p:spPr>
        <p:txBody>
          <a:bodyPr>
            <a:normAutofit fontScale="70000" lnSpcReduction="20000"/>
          </a:bodyPr>
          <a:lstStyle/>
          <a:p>
            <a:r>
              <a:rPr lang="ru-RU" dirty="0" smtClean="0"/>
              <a:t>Статуя Зевса позднее была сломана при невыясненных обстоятельствах. Некоторые учёные спорят, что она была разрушена вместе с храмом то ли в 170 г. до н.э., то ли в 5 веке н.э., другие утверждают, что она была увезена в Константинополь, где она погибла в большом пожаре в </a:t>
            </a:r>
            <a:r>
              <a:rPr lang="ru-RU" dirty="0" err="1" smtClean="0"/>
              <a:t>Лаусейоне</a:t>
            </a:r>
            <a:r>
              <a:rPr lang="ru-RU" dirty="0" smtClean="0"/>
              <a:t>. Однако в том, что фигура была грандиозна и поражала своими размерами, соглашаются все те, кто исследовал ее и видел ее параметры. </a:t>
            </a:r>
          </a:p>
          <a:p>
            <a:endParaRPr lang="ru-RU" dirty="0"/>
          </a:p>
        </p:txBody>
      </p:sp>
      <p:pic>
        <p:nvPicPr>
          <p:cNvPr id="5" name="Содержимое 4" descr="СТАТУЯ ЗЕВСА ОЛИМПИЙСКОГО">
            <a:hlinkClick r:id="rId2"/>
          </p:cNvPr>
          <p:cNvPicPr>
            <a:picLocks noGrp="1"/>
          </p:cNvPicPr>
          <p:nvPr>
            <p:ph sz="half" idx="1"/>
          </p:nvPr>
        </p:nvPicPr>
        <p:blipFill>
          <a:blip r:embed="rId3"/>
          <a:srcRect/>
          <a:stretch>
            <a:fillRect/>
          </a:stretch>
        </p:blipFill>
        <p:spPr bwMode="auto">
          <a:xfrm>
            <a:off x="1214414" y="1500174"/>
            <a:ext cx="3786214" cy="4786346"/>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2000" fill="hold"/>
                                        <p:tgtEl>
                                          <p:spTgt spid="5"/>
                                        </p:tgtEl>
                                        <p:attrNameLst>
                                          <p:attrName>ppt_w</p:attrName>
                                        </p:attrNameLst>
                                      </p:cBhvr>
                                      <p:tavLst>
                                        <p:tav tm="0">
                                          <p:val>
                                            <p:fltVal val="0"/>
                                          </p:val>
                                        </p:tav>
                                        <p:tav tm="100000">
                                          <p:val>
                                            <p:strVal val="#ppt_w"/>
                                          </p:val>
                                        </p:tav>
                                      </p:tavLst>
                                    </p:anim>
                                    <p:anim calcmode="lin" valueType="num">
                                      <p:cBhvr>
                                        <p:cTn id="20" dur="2000" fill="hold"/>
                                        <p:tgtEl>
                                          <p:spTgt spid="5"/>
                                        </p:tgtEl>
                                        <p:attrNameLst>
                                          <p:attrName>ppt_h</p:attrName>
                                        </p:attrNameLst>
                                      </p:cBhvr>
                                      <p:tavLst>
                                        <p:tav tm="0">
                                          <p:val>
                                            <p:fltVal val="0"/>
                                          </p:val>
                                        </p:tav>
                                        <p:tav tm="100000">
                                          <p:val>
                                            <p:strVal val="#ppt_h"/>
                                          </p:val>
                                        </p:tav>
                                      </p:tavLst>
                                    </p:anim>
                                    <p:anim calcmode="lin" valueType="num">
                                      <p:cBhvr>
                                        <p:cTn id="21" dur="2000" fill="hold"/>
                                        <p:tgtEl>
                                          <p:spTgt spid="5"/>
                                        </p:tgtEl>
                                        <p:attrNameLst>
                                          <p:attrName>style.rotation</p:attrName>
                                        </p:attrNameLst>
                                      </p:cBhvr>
                                      <p:tavLst>
                                        <p:tav tm="0">
                                          <p:val>
                                            <p:fltVal val="360"/>
                                          </p:val>
                                        </p:tav>
                                        <p:tav tm="100000">
                                          <p:val>
                                            <p:fltVal val="0"/>
                                          </p:val>
                                        </p:tav>
                                      </p:tavLst>
                                    </p:anim>
                                    <p:animEffect transition="in" filter="fad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p:cTn id="27" dur="2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28" dur="2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ru-RU" b="1" cap="all" dirty="0" smtClean="0"/>
              <a:t>ГАЛИКАРНАССКИЙ МАВЗОЛЕЙ</a:t>
            </a:r>
            <a:r>
              <a:rPr lang="ru-RU" dirty="0" smtClean="0"/>
              <a:t/>
            </a:r>
            <a:br>
              <a:rPr lang="ru-RU" dirty="0" smtClean="0"/>
            </a:br>
            <a:endParaRPr lang="ru-RU" dirty="0"/>
          </a:p>
        </p:txBody>
      </p:sp>
      <p:sp>
        <p:nvSpPr>
          <p:cNvPr id="7" name="Содержимое 6"/>
          <p:cNvSpPr>
            <a:spLocks noGrp="1"/>
          </p:cNvSpPr>
          <p:nvPr>
            <p:ph sz="half" idx="2"/>
          </p:nvPr>
        </p:nvSpPr>
        <p:spPr>
          <a:xfrm>
            <a:off x="5276088" y="1000108"/>
            <a:ext cx="3657600" cy="5187332"/>
          </a:xfrm>
        </p:spPr>
        <p:txBody>
          <a:bodyPr>
            <a:normAutofit fontScale="92500" lnSpcReduction="10000"/>
          </a:bodyPr>
          <a:lstStyle/>
          <a:p>
            <a:r>
              <a:rPr lang="ru-RU" dirty="0" smtClean="0"/>
              <a:t>. Построенная в 370-350 </a:t>
            </a:r>
            <a:r>
              <a:rPr lang="ru-RU" dirty="0" err="1" smtClean="0"/>
              <a:t>гг</a:t>
            </a:r>
            <a:r>
              <a:rPr lang="ru-RU" dirty="0" smtClean="0"/>
              <a:t> до н.э. эта монументальная из белого мрамора могила была посвящена Царю </a:t>
            </a:r>
            <a:r>
              <a:rPr lang="ru-RU" dirty="0" err="1" smtClean="0"/>
              <a:t>Мавзолу</a:t>
            </a:r>
            <a:r>
              <a:rPr lang="ru-RU" dirty="0" smtClean="0"/>
              <a:t> его скорбящей женой (а согласно некоторым источникам, сестрой) Царицей </a:t>
            </a:r>
            <a:r>
              <a:rPr lang="ru-RU" dirty="0" err="1" smtClean="0"/>
              <a:t>Артемизией</a:t>
            </a:r>
            <a:r>
              <a:rPr lang="ru-RU" dirty="0" smtClean="0"/>
              <a:t> II Карийской, как памятник их великой любви.</a:t>
            </a:r>
            <a:endParaRPr lang="ru-RU" dirty="0"/>
          </a:p>
        </p:txBody>
      </p:sp>
      <p:pic>
        <p:nvPicPr>
          <p:cNvPr id="8" name="Содержимое 7" descr="ГАЛИКАРНАССКИЙ МАВЗОЛЕЙ">
            <a:hlinkClick r:id="rId2"/>
          </p:cNvPr>
          <p:cNvPicPr>
            <a:picLocks noGrp="1"/>
          </p:cNvPicPr>
          <p:nvPr>
            <p:ph sz="half" idx="1"/>
          </p:nvPr>
        </p:nvPicPr>
        <p:blipFill>
          <a:blip r:embed="rId3"/>
          <a:srcRect/>
          <a:stretch>
            <a:fillRect/>
          </a:stretch>
        </p:blipFill>
        <p:spPr bwMode="auto">
          <a:xfrm>
            <a:off x="1285852" y="1000108"/>
            <a:ext cx="3643338" cy="5286412"/>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anim calcmode="lin" valueType="num">
                                      <p:cBhvr>
                                        <p:cTn id="8" dur="3000" fill="hold"/>
                                        <p:tgtEl>
                                          <p:spTgt spid="8"/>
                                        </p:tgtEl>
                                        <p:attrNameLst>
                                          <p:attrName>ppt_x</p:attrName>
                                        </p:attrNameLst>
                                      </p:cBhvr>
                                      <p:tavLst>
                                        <p:tav tm="0">
                                          <p:val>
                                            <p:strVal val="#ppt_x"/>
                                          </p:val>
                                        </p:tav>
                                        <p:tav tm="100000">
                                          <p:val>
                                            <p:strVal val="#ppt_x"/>
                                          </p:val>
                                        </p:tav>
                                      </p:tavLst>
                                    </p:anim>
                                    <p:anim calcmode="lin" valueType="num">
                                      <p:cBhvr>
                                        <p:cTn id="9" dur="3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2000" fill="hold"/>
                                        <p:tgtEl>
                                          <p:spTgt spid="5"/>
                                        </p:tgtEl>
                                        <p:attrNameLst>
                                          <p:attrName>ppt_w</p:attrName>
                                        </p:attrNameLst>
                                      </p:cBhvr>
                                      <p:tavLst>
                                        <p:tav tm="0">
                                          <p:val>
                                            <p:strVal val="#ppt_w+.3"/>
                                          </p:val>
                                        </p:tav>
                                        <p:tav tm="100000">
                                          <p:val>
                                            <p:strVal val="#ppt_w"/>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animEffect transition="in" filter="fad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2000" fill="hold"/>
                                        <p:tgtEl>
                                          <p:spTgt spid="7">
                                            <p:txEl>
                                              <p:pRg st="0" end="0"/>
                                            </p:txEl>
                                          </p:spTgt>
                                        </p:tgtEl>
                                        <p:attrNameLst>
                                          <p:attrName>ppt_w</p:attrName>
                                        </p:attrNameLst>
                                      </p:cBhvr>
                                      <p:tavLst>
                                        <p:tav tm="0">
                                          <p:val>
                                            <p:strVal val="#ppt_w+.3"/>
                                          </p:val>
                                        </p:tav>
                                        <p:tav tm="100000">
                                          <p:val>
                                            <p:strVal val="#ppt_w"/>
                                          </p:val>
                                        </p:tav>
                                      </p:tavLst>
                                    </p:anim>
                                    <p:anim calcmode="lin" valueType="num">
                                      <p:cBhvr>
                                        <p:cTn id="22" dur="2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23"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cap="all" dirty="0" smtClean="0"/>
              <a:t>ГАЛИКАРНАССКИЙ МАВЗОЛЕЙ</a:t>
            </a:r>
            <a:endParaRPr lang="ru-RU" dirty="0"/>
          </a:p>
        </p:txBody>
      </p:sp>
      <p:pic>
        <p:nvPicPr>
          <p:cNvPr id="5" name="Содержимое 4" descr="ГАЛИКАРНАССКИЙ МАВЗОЛЕЙ">
            <a:hlinkClick r:id="rId2"/>
          </p:cNvPr>
          <p:cNvPicPr>
            <a:picLocks noGrp="1"/>
          </p:cNvPicPr>
          <p:nvPr>
            <p:ph sz="half" idx="1"/>
          </p:nvPr>
        </p:nvPicPr>
        <p:blipFill>
          <a:blip r:embed="rId3"/>
          <a:srcRect/>
          <a:stretch>
            <a:fillRect/>
          </a:stretch>
        </p:blipFill>
        <p:spPr bwMode="auto">
          <a:xfrm>
            <a:off x="1214414" y="1142984"/>
            <a:ext cx="4000527" cy="5500726"/>
          </a:xfrm>
          <a:prstGeom prst="rect">
            <a:avLst/>
          </a:prstGeom>
          <a:ln>
            <a:noFill/>
          </a:ln>
          <a:effectLst>
            <a:softEdge rad="112500"/>
          </a:effectLst>
        </p:spPr>
      </p:pic>
      <p:pic>
        <p:nvPicPr>
          <p:cNvPr id="6" name="Содержимое 5" descr="ГАЛИКАРНАССКИЙ МАВЗОЛЕЙ">
            <a:hlinkClick r:id="rId4"/>
          </p:cNvPr>
          <p:cNvPicPr>
            <a:picLocks noGrp="1"/>
          </p:cNvPicPr>
          <p:nvPr>
            <p:ph sz="half" idx="2"/>
          </p:nvPr>
        </p:nvPicPr>
        <p:blipFill>
          <a:blip r:embed="rId5"/>
          <a:srcRect/>
          <a:stretch>
            <a:fillRect/>
          </a:stretch>
        </p:blipFill>
        <p:spPr bwMode="auto">
          <a:xfrm>
            <a:off x="5214942" y="1214422"/>
            <a:ext cx="3571900" cy="5286411"/>
          </a:xfrm>
          <a:prstGeom prst="rect">
            <a:avLst/>
          </a:prstGeom>
          <a:ln>
            <a:noFill/>
          </a:ln>
          <a:effectLst>
            <a:softEdge rad="112500"/>
          </a:effec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ppt_x</p:attrName>
                                        </p:attrNameLst>
                                      </p:cBhvr>
                                      <p:tavLst>
                                        <p:tav tm="0">
                                          <p:val>
                                            <p:strVal val="#ppt_x"/>
                                          </p:val>
                                        </p:tav>
                                        <p:tav tm="100000">
                                          <p:val>
                                            <p:strVal val="#ppt_x"/>
                                          </p:val>
                                        </p:tav>
                                      </p:tavLst>
                                    </p:anim>
                                    <p:anim calcmode="lin" valueType="num">
                                      <p:cBhvr>
                                        <p:cTn id="9" dur="3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2"/>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3000"/>
                                        <p:tgtEl>
                                          <p:spTgt spid="6"/>
                                        </p:tgtEl>
                                      </p:cBhvr>
                                    </p:animEffect>
                                    <p:anim calcmode="lin" valueType="num">
                                      <p:cBhvr>
                                        <p:cTn id="19" dur="3000" fill="hold"/>
                                        <p:tgtEl>
                                          <p:spTgt spid="6"/>
                                        </p:tgtEl>
                                        <p:attrNameLst>
                                          <p:attrName>ppt_x</p:attrName>
                                        </p:attrNameLst>
                                      </p:cBhvr>
                                      <p:tavLst>
                                        <p:tav tm="0">
                                          <p:val>
                                            <p:strVal val="#ppt_x"/>
                                          </p:val>
                                        </p:tav>
                                        <p:tav tm="100000">
                                          <p:val>
                                            <p:strVal val="#ppt_x"/>
                                          </p:val>
                                        </p:tav>
                                      </p:tavLst>
                                    </p:anim>
                                    <p:anim calcmode="lin" valueType="num">
                                      <p:cBhvr>
                                        <p:cTn id="20"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cap="all" dirty="0" smtClean="0"/>
              <a:t>ГАЛИКАРНАССКИЙ МАВЗОЛЕЙ</a:t>
            </a:r>
            <a:endParaRPr lang="ru-RU" dirty="0"/>
          </a:p>
        </p:txBody>
      </p:sp>
      <p:sp>
        <p:nvSpPr>
          <p:cNvPr id="5" name="Содержимое 4"/>
          <p:cNvSpPr>
            <a:spLocks noGrp="1"/>
          </p:cNvSpPr>
          <p:nvPr>
            <p:ph idx="1"/>
          </p:nvPr>
        </p:nvSpPr>
        <p:spPr/>
        <p:txBody>
          <a:bodyPr>
            <a:normAutofit fontScale="62500" lnSpcReduction="20000"/>
          </a:bodyPr>
          <a:lstStyle/>
          <a:p>
            <a:r>
              <a:rPr lang="ru-RU" dirty="0" smtClean="0"/>
              <a:t>. Согласно записям Мавзолей вознёсся на 50 метров (135 футов) в высоту и был окружён 36 колоннами. Он был спроектирован греческими зодчими Сатиром и </a:t>
            </a:r>
            <a:r>
              <a:rPr lang="ru-RU" dirty="0" err="1" smtClean="0"/>
              <a:t>Пифеем</a:t>
            </a:r>
            <a:r>
              <a:rPr lang="ru-RU" dirty="0" smtClean="0"/>
              <a:t>, а четыре знаменитых греческих скульпторов добавили орнаментальный фриз (декоративная полоса) вокруг здания. Могильный памятник был построен и украшен величайшими архитекторами и скульпторами того времени. Между 1857 и 1859 гг. Британский Музей приобрёл скульптуры из Мавзолея в </a:t>
            </a:r>
            <a:r>
              <a:rPr lang="ru-RU" dirty="0" err="1" smtClean="0"/>
              <a:t>Галикарнассе</a:t>
            </a:r>
            <a:r>
              <a:rPr lang="ru-RU" dirty="0" smtClean="0"/>
              <a:t>, найденные при раскопках Чарльзом Ньютоном в 1856-1859 гг. Постройка стояла на мраморном пьедестале, на перекрёстке двух главных улиц города </a:t>
            </a:r>
            <a:r>
              <a:rPr lang="ru-RU" dirty="0" err="1" smtClean="0"/>
              <a:t>Галикарнасса</a:t>
            </a:r>
            <a:r>
              <a:rPr lang="ru-RU" dirty="0" smtClean="0"/>
              <a:t>. Мавзолей простоял относительно нетронутым до 1522 года, когда было приказано его снести, поскольку являлся примером языческого искусства. Слово «мавзолей» вошло в обиход для обозначения в общем любой большой могилы, хотя изначально «</a:t>
            </a:r>
            <a:r>
              <a:rPr lang="ru-RU" dirty="0" err="1" smtClean="0"/>
              <a:t>мавзолеум</a:t>
            </a:r>
            <a:r>
              <a:rPr lang="ru-RU" dirty="0" smtClean="0"/>
              <a:t>» переводился как «в честь </a:t>
            </a:r>
            <a:r>
              <a:rPr lang="ru-RU" dirty="0" err="1" smtClean="0"/>
              <a:t>Мавзола</a:t>
            </a:r>
            <a:r>
              <a:rPr lang="ru-RU" dirty="0" smtClean="0"/>
              <a:t>». </a:t>
            </a:r>
          </a:p>
          <a:p>
            <a:endParaRPr lang="ru-RU"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Horizontal)">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cap="all" dirty="0" smtClean="0"/>
              <a:t>ГАЛИКАРНАССКИЙ МАВЗОЛЕЙ</a:t>
            </a:r>
            <a:endParaRPr lang="ru-RU" dirty="0"/>
          </a:p>
        </p:txBody>
      </p:sp>
      <p:pic>
        <p:nvPicPr>
          <p:cNvPr id="4" name="Содержимое 3" descr="ГАЛИКАРНАССКИЙ МАВЗОЛЕЙ">
            <a:hlinkClick r:id="rId2"/>
          </p:cNvPr>
          <p:cNvPicPr>
            <a:picLocks noGrp="1"/>
          </p:cNvPicPr>
          <p:nvPr>
            <p:ph idx="1"/>
          </p:nvPr>
        </p:nvPicPr>
        <p:blipFill>
          <a:blip r:embed="rId3"/>
          <a:srcRect/>
          <a:stretch>
            <a:fillRect/>
          </a:stretch>
        </p:blipFill>
        <p:spPr bwMode="auto">
          <a:xfrm>
            <a:off x="1285852" y="1571612"/>
            <a:ext cx="7500990" cy="4929222"/>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4"/>
                                        </p:tgtEl>
                                        <p:attrNameLst>
                                          <p:attrName>ppt_w</p:attrName>
                                        </p:attrNameLst>
                                      </p:cBhvr>
                                      <p:tavLst>
                                        <p:tav tm="0">
                                          <p:val>
                                            <p:strVal val="#ppt_w*.05"/>
                                          </p:val>
                                        </p:tav>
                                        <p:tav tm="100000">
                                          <p:val>
                                            <p:strVal val="#ppt_w"/>
                                          </p:val>
                                        </p:tav>
                                      </p:tavLst>
                                    </p:anim>
                                    <p:anim calcmode="lin" valueType="num">
                                      <p:cBhvr>
                                        <p:cTn id="22" dur="3000" fill="hold"/>
                                        <p:tgtEl>
                                          <p:spTgt spid="4"/>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4"/>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cap="all" dirty="0" smtClean="0"/>
              <a:t>ЕГИПЕТСКИЕ ПИРАМИДЫ</a:t>
            </a:r>
            <a:r>
              <a:rPr lang="ru-RU" dirty="0" smtClean="0"/>
              <a:t/>
            </a:r>
            <a:br>
              <a:rPr lang="ru-RU" dirty="0" smtClean="0"/>
            </a:br>
            <a:endParaRPr lang="ru-RU" dirty="0"/>
          </a:p>
        </p:txBody>
      </p:sp>
      <p:sp>
        <p:nvSpPr>
          <p:cNvPr id="6" name="Содержимое 5"/>
          <p:cNvSpPr>
            <a:spLocks noGrp="1"/>
          </p:cNvSpPr>
          <p:nvPr>
            <p:ph sz="half" idx="2"/>
          </p:nvPr>
        </p:nvSpPr>
        <p:spPr>
          <a:xfrm>
            <a:off x="5276088" y="857232"/>
            <a:ext cx="3657600" cy="5786478"/>
          </a:xfrm>
        </p:spPr>
        <p:txBody>
          <a:bodyPr>
            <a:normAutofit fontScale="70000" lnSpcReduction="20000"/>
          </a:bodyPr>
          <a:lstStyle/>
          <a:p>
            <a:r>
              <a:rPr lang="ru-RU" dirty="0" smtClean="0"/>
              <a:t>Пирамида в Египте являлась самой высокой постройкой в мире на протяжении более, чем 4300 лет. Первоначально Пирамида возвышалась примерно на 481 фут (146,6 м), её стороны составляли 755 футов в длину. Она была построена из около 2,000,000 каменных блоков, каждый из них весил приблизительно две тонны. Великая Пирамида Хеопса была возведена примерно в 2560 году до н.э., как последнее пристанище саркофага Фараона, завершение строительства потребовало 20 лет. </a:t>
            </a:r>
          </a:p>
          <a:p>
            <a:endParaRPr lang="ru-RU" dirty="0"/>
          </a:p>
        </p:txBody>
      </p:sp>
      <p:pic>
        <p:nvPicPr>
          <p:cNvPr id="7" name="Содержимое 6" descr="ЕГИПЕТСКИЕ ПИРАМИДЫ">
            <a:hlinkClick r:id="rId2"/>
          </p:cNvPr>
          <p:cNvPicPr>
            <a:picLocks noGrp="1"/>
          </p:cNvPicPr>
          <p:nvPr>
            <p:ph sz="half" idx="1"/>
          </p:nvPr>
        </p:nvPicPr>
        <p:blipFill>
          <a:blip r:embed="rId3"/>
          <a:srcRect/>
          <a:stretch>
            <a:fillRect/>
          </a:stretch>
        </p:blipFill>
        <p:spPr bwMode="auto">
          <a:xfrm>
            <a:off x="1285852" y="1500174"/>
            <a:ext cx="3786214" cy="4857784"/>
          </a:xfrm>
          <a:prstGeom prst="rect">
            <a:avLst/>
          </a:prstGeom>
          <a:ln>
            <a:noFill/>
          </a:ln>
          <a:effectLst>
            <a:softEdge rad="112500"/>
          </a:effec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Horizontal)">
                                      <p:cBhvr>
                                        <p:cTn id="17" dur="5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cap="all" dirty="0" smtClean="0"/>
              <a:t>ЕГИПЕТСКИЕ ПИРАМИДЫ</a:t>
            </a:r>
            <a:r>
              <a:rPr lang="ru-RU" dirty="0" smtClean="0"/>
              <a:t/>
            </a:r>
            <a:br>
              <a:rPr lang="ru-RU" dirty="0" smtClean="0"/>
            </a:br>
            <a:endParaRPr lang="ru-RU" dirty="0"/>
          </a:p>
        </p:txBody>
      </p:sp>
      <p:pic>
        <p:nvPicPr>
          <p:cNvPr id="7" name="Содержимое 6" descr="ЕГИПЕТСКИЕ ПИРАМИДЫ">
            <a:hlinkClick r:id="rId2"/>
          </p:cNvPr>
          <p:cNvPicPr>
            <a:picLocks noGrp="1"/>
          </p:cNvPicPr>
          <p:nvPr>
            <p:ph sz="half" idx="1"/>
          </p:nvPr>
        </p:nvPicPr>
        <p:blipFill>
          <a:blip r:embed="rId3"/>
          <a:srcRect/>
          <a:stretch>
            <a:fillRect/>
          </a:stretch>
        </p:blipFill>
        <p:spPr bwMode="auto">
          <a:xfrm>
            <a:off x="1142976" y="785794"/>
            <a:ext cx="3929090" cy="5786477"/>
          </a:xfrm>
          <a:prstGeom prst="rect">
            <a:avLst/>
          </a:prstGeom>
          <a:ln>
            <a:noFill/>
          </a:ln>
          <a:effectLst>
            <a:softEdge rad="112500"/>
          </a:effectLst>
        </p:spPr>
      </p:pic>
      <p:pic>
        <p:nvPicPr>
          <p:cNvPr id="12" name="Содержимое 11" descr="ЕГИПЕТСКИЕ ПИРАМИДЫ">
            <a:hlinkClick r:id="rId4"/>
          </p:cNvPr>
          <p:cNvPicPr>
            <a:picLocks noGrp="1"/>
          </p:cNvPicPr>
          <p:nvPr>
            <p:ph sz="half" idx="2"/>
          </p:nvPr>
        </p:nvPicPr>
        <p:blipFill>
          <a:blip r:embed="rId5"/>
          <a:srcRect/>
          <a:stretch>
            <a:fillRect/>
          </a:stretch>
        </p:blipFill>
        <p:spPr bwMode="auto">
          <a:xfrm>
            <a:off x="5214942" y="785794"/>
            <a:ext cx="3786214" cy="5786478"/>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7"/>
                                        </p:tgtEl>
                                        <p:attrNameLst>
                                          <p:attrName>ppt_w</p:attrName>
                                        </p:attrNameLst>
                                      </p:cBhvr>
                                      <p:tavLst>
                                        <p:tav tm="0">
                                          <p:val>
                                            <p:strVal val="#ppt_w*.05"/>
                                          </p:val>
                                        </p:tav>
                                        <p:tav tm="100000">
                                          <p:val>
                                            <p:strVal val="#ppt_w"/>
                                          </p:val>
                                        </p:tav>
                                      </p:tavLst>
                                    </p:anim>
                                    <p:anim calcmode="lin" valueType="num">
                                      <p:cBhvr>
                                        <p:cTn id="10" dur="5000" fill="hold"/>
                                        <p:tgtEl>
                                          <p:spTgt spid="7"/>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7"/>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12"/>
                                        </p:tgtEl>
                                        <p:attrNameLst>
                                          <p:attrName>ppt_w</p:attrName>
                                        </p:attrNameLst>
                                      </p:cBhvr>
                                      <p:tavLst>
                                        <p:tav tm="0">
                                          <p:val>
                                            <p:strVal val="#ppt_w*.05"/>
                                          </p:val>
                                        </p:tav>
                                        <p:tav tm="100000">
                                          <p:val>
                                            <p:strVal val="#ppt_w"/>
                                          </p:val>
                                        </p:tav>
                                      </p:tavLst>
                                    </p:anim>
                                    <p:anim calcmode="lin" valueType="num">
                                      <p:cBhvr>
                                        <p:cTn id="22" dur="3000" fill="hold"/>
                                        <p:tgtEl>
                                          <p:spTgt spid="12"/>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12"/>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cap="all" dirty="0" smtClean="0"/>
              <a:t>ХРАМ АРТЕМИДЫ ЭФЕССКОЙ</a:t>
            </a:r>
            <a:r>
              <a:rPr lang="ru-RU" dirty="0" smtClean="0"/>
              <a:t/>
            </a:r>
            <a:br>
              <a:rPr lang="ru-RU" dirty="0" smtClean="0"/>
            </a:br>
            <a:endParaRPr lang="ru-RU" dirty="0"/>
          </a:p>
        </p:txBody>
      </p:sp>
      <p:sp>
        <p:nvSpPr>
          <p:cNvPr id="6" name="Содержимое 5"/>
          <p:cNvSpPr>
            <a:spLocks noGrp="1"/>
          </p:cNvSpPr>
          <p:nvPr>
            <p:ph sz="half" idx="2"/>
          </p:nvPr>
        </p:nvSpPr>
        <p:spPr>
          <a:xfrm>
            <a:off x="5072066" y="857232"/>
            <a:ext cx="3861622" cy="5500726"/>
          </a:xfrm>
        </p:spPr>
        <p:txBody>
          <a:bodyPr>
            <a:normAutofit fontScale="70000" lnSpcReduction="20000"/>
          </a:bodyPr>
          <a:lstStyle/>
          <a:p>
            <a:r>
              <a:rPr lang="ru-RU" dirty="0" smtClean="0"/>
              <a:t>Самый большой храм древнего мира, Храм Артемиды (также известный как Храм Дианы), был возведён как самый величественный законченный памятник зодчества греческой цивилизации и </a:t>
            </a:r>
            <a:r>
              <a:rPr lang="ru-RU" dirty="0" err="1" smtClean="0"/>
              <a:t>эллинической</a:t>
            </a:r>
            <a:r>
              <a:rPr lang="ru-RU" dirty="0" smtClean="0"/>
              <a:t> культуры в честь Артемиды – греческой богини охоты, повелительницы природы, защитницы диких животных и сестры Аполлона. Храм Артемиды находился в Эфесе (на территории современной Турции), который должен был стать богатым морским портом Малой Азии</a:t>
            </a:r>
            <a:endParaRPr lang="ru-RU" dirty="0"/>
          </a:p>
        </p:txBody>
      </p:sp>
      <p:pic>
        <p:nvPicPr>
          <p:cNvPr id="7" name="Содержимое 6" descr="ХРАМ АРТЕМИДЫ ЭФЕССКОЙ">
            <a:hlinkClick r:id="rId2"/>
          </p:cNvPr>
          <p:cNvPicPr>
            <a:picLocks noGrp="1"/>
          </p:cNvPicPr>
          <p:nvPr>
            <p:ph sz="half" idx="1"/>
          </p:nvPr>
        </p:nvPicPr>
        <p:blipFill>
          <a:blip r:embed="rId3"/>
          <a:srcRect/>
          <a:stretch>
            <a:fillRect/>
          </a:stretch>
        </p:blipFill>
        <p:spPr bwMode="auto">
          <a:xfrm>
            <a:off x="1285852" y="928670"/>
            <a:ext cx="3786214" cy="53578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Horizontal)">
                                      <p:cBhvr>
                                        <p:cTn id="12" dur="3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anim calcmode="lin" valueType="num">
                                      <p:cBhvr>
                                        <p:cTn id="18" dur="2000" fill="hold"/>
                                        <p:tgtEl>
                                          <p:spTgt spid="7"/>
                                        </p:tgtEl>
                                        <p:attrNameLst>
                                          <p:attrName>ppt_x</p:attrName>
                                        </p:attrNameLst>
                                      </p:cBhvr>
                                      <p:tavLst>
                                        <p:tav tm="0">
                                          <p:val>
                                            <p:strVal val="#ppt_x"/>
                                          </p:val>
                                        </p:tav>
                                        <p:tav tm="100000">
                                          <p:val>
                                            <p:strVal val="#ppt_x"/>
                                          </p:val>
                                        </p:tav>
                                      </p:tavLst>
                                    </p:anim>
                                    <p:anim calcmode="lin" valueType="num">
                                      <p:cBhvr>
                                        <p:cTn id="1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28728" y="214290"/>
            <a:ext cx="7498080" cy="1143000"/>
          </a:xfrm>
        </p:spPr>
        <p:txBody>
          <a:bodyPr>
            <a:normAutofit fontScale="90000"/>
          </a:bodyPr>
          <a:lstStyle/>
          <a:p>
            <a:r>
              <a:rPr lang="ru-RU" b="1" cap="all" dirty="0" smtClean="0"/>
              <a:t>ХРАМ АРТЕМИДЫ ЭФЕССКОЙ</a:t>
            </a:r>
            <a:endParaRPr lang="ru-RU" dirty="0"/>
          </a:p>
        </p:txBody>
      </p:sp>
      <p:sp>
        <p:nvSpPr>
          <p:cNvPr id="6" name="Содержимое 5"/>
          <p:cNvSpPr>
            <a:spLocks noGrp="1"/>
          </p:cNvSpPr>
          <p:nvPr>
            <p:ph sz="half" idx="2"/>
          </p:nvPr>
        </p:nvSpPr>
        <p:spPr>
          <a:xfrm>
            <a:off x="5276088" y="1285860"/>
            <a:ext cx="3657600" cy="5357850"/>
          </a:xfrm>
        </p:spPr>
        <p:txBody>
          <a:bodyPr>
            <a:normAutofit fontScale="77500" lnSpcReduction="20000"/>
          </a:bodyPr>
          <a:lstStyle/>
          <a:p>
            <a:r>
              <a:rPr lang="ru-RU" dirty="0" smtClean="0"/>
              <a:t>Он состоял из 127 мраморных колонн, каждая 20 метров (60 футов) высотой. Храм был 120-летним проектом, задуманным Крёзом из Лидии. А его строительство начал в 550 г. до н.э. </a:t>
            </a:r>
            <a:r>
              <a:rPr lang="ru-RU" dirty="0" err="1" smtClean="0"/>
              <a:t>Фидиас</a:t>
            </a:r>
            <a:r>
              <a:rPr lang="ru-RU" dirty="0" smtClean="0"/>
              <a:t>, который построил еще одно из семи чудес – статую Зевса в Олимпии, а </a:t>
            </a:r>
            <a:r>
              <a:rPr lang="ru-RU" dirty="0" err="1" smtClean="0"/>
              <a:t>Поликлит</a:t>
            </a:r>
            <a:r>
              <a:rPr lang="ru-RU" dirty="0" smtClean="0"/>
              <a:t> был среди великих художников, чьи бронзовые скульптуры украсили 400 </a:t>
            </a:r>
            <a:r>
              <a:rPr lang="ru-RU" dirty="0" err="1" smtClean="0"/>
              <a:t>х</a:t>
            </a:r>
            <a:r>
              <a:rPr lang="ru-RU" dirty="0" smtClean="0"/>
              <a:t> 200 м (приблизительно) мраморный храм Артемиды.</a:t>
            </a:r>
            <a:endParaRPr lang="ru-RU" dirty="0"/>
          </a:p>
        </p:txBody>
      </p:sp>
      <p:pic>
        <p:nvPicPr>
          <p:cNvPr id="7" name="Содержимое 6" descr="ХРАМ АРТЕМИДЫ ЭФЕССКОЙ">
            <a:hlinkClick r:id="rId2"/>
          </p:cNvPr>
          <p:cNvPicPr>
            <a:picLocks noGrp="1"/>
          </p:cNvPicPr>
          <p:nvPr>
            <p:ph sz="half" idx="1"/>
          </p:nvPr>
        </p:nvPicPr>
        <p:blipFill>
          <a:blip r:embed="rId3"/>
          <a:srcRect/>
          <a:stretch>
            <a:fillRect/>
          </a:stretch>
        </p:blipFill>
        <p:spPr bwMode="auto">
          <a:xfrm>
            <a:off x="1214414" y="1428736"/>
            <a:ext cx="3929090" cy="492922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anim calcmode="lin" valueType="num">
                                      <p:cBhvr>
                                        <p:cTn id="13"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nodeType="clickEffect">
                                  <p:stCondLst>
                                    <p:cond delay="0"/>
                                  </p:stCondLst>
                                  <p:iterate type="lt">
                                    <p:tmPct val="50000"/>
                                  </p:iterate>
                                  <p:childTnLst>
                                    <p:set>
                                      <p:cBhvr>
                                        <p:cTn id="18" dur="1" fill="hold">
                                          <p:stCondLst>
                                            <p:cond delay="0"/>
                                          </p:stCondLst>
                                        </p:cTn>
                                        <p:tgtEl>
                                          <p:spTgt spid="7"/>
                                        </p:tgtEl>
                                        <p:attrNameLst>
                                          <p:attrName>style.visibility</p:attrName>
                                        </p:attrNameLst>
                                      </p:cBhvr>
                                      <p:to>
                                        <p:strVal val="visible"/>
                                      </p:to>
                                    </p:set>
                                    <p:set>
                                      <p:cBhvr>
                                        <p:cTn id="19" dur="910" fill="hold">
                                          <p:stCondLst>
                                            <p:cond delay="0"/>
                                          </p:stCondLst>
                                        </p:cTn>
                                        <p:tgtEl>
                                          <p:spTgt spid="7"/>
                                        </p:tgtEl>
                                        <p:attrNameLst>
                                          <p:attrName>style.rotation</p:attrName>
                                        </p:attrNameLst>
                                      </p:cBhvr>
                                      <p:to>
                                        <p:strVal val="-45.0"/>
                                      </p:to>
                                    </p:set>
                                    <p:anim calcmode="lin" valueType="num">
                                      <p:cBhvr>
                                        <p:cTn id="20" dur="910" fill="hold">
                                          <p:stCondLst>
                                            <p:cond delay="910"/>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21" dur="910"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22" dur="312" decel="50000" autoRev="1" fill="hold">
                                          <p:stCondLst>
                                            <p:cond delay="910"/>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23" dur="272" fill="hold">
                                          <p:stCondLst>
                                            <p:cond delay="1728"/>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cap="all" dirty="0" smtClean="0"/>
              <a:t>ХРАМ АРТЕМИДЫ ЭФЕССКОЙ</a:t>
            </a:r>
            <a:endParaRPr lang="ru-RU" dirty="0"/>
          </a:p>
        </p:txBody>
      </p:sp>
      <p:pic>
        <p:nvPicPr>
          <p:cNvPr id="5" name="Содержимое 4" descr="ХРАМ АРТЕМИДЫ ЭФЕССКОЙ">
            <a:hlinkClick r:id="rId2"/>
          </p:cNvPr>
          <p:cNvPicPr>
            <a:picLocks noGrp="1"/>
          </p:cNvPicPr>
          <p:nvPr>
            <p:ph sz="half" idx="1"/>
          </p:nvPr>
        </p:nvPicPr>
        <p:blipFill>
          <a:blip r:embed="rId3"/>
          <a:srcRect/>
          <a:stretch>
            <a:fillRect/>
          </a:stretch>
        </p:blipFill>
        <p:spPr bwMode="auto">
          <a:xfrm>
            <a:off x="1285852" y="1357298"/>
            <a:ext cx="3786214" cy="5214973"/>
          </a:xfrm>
          <a:prstGeom prst="rect">
            <a:avLst/>
          </a:prstGeom>
          <a:ln>
            <a:noFill/>
          </a:ln>
          <a:effectLst>
            <a:softEdge rad="112500"/>
          </a:effectLst>
        </p:spPr>
      </p:pic>
      <p:pic>
        <p:nvPicPr>
          <p:cNvPr id="6" name="Содержимое 5" descr="ХРАМ АРТЕМИДЫ ЭФЕССКОЙ">
            <a:hlinkClick r:id="rId4"/>
          </p:cNvPr>
          <p:cNvPicPr>
            <a:picLocks noGrp="1"/>
          </p:cNvPicPr>
          <p:nvPr>
            <p:ph sz="half" idx="2"/>
          </p:nvPr>
        </p:nvPicPr>
        <p:blipFill>
          <a:blip r:embed="rId5"/>
          <a:srcRect/>
          <a:stretch>
            <a:fillRect/>
          </a:stretch>
        </p:blipFill>
        <p:spPr bwMode="auto">
          <a:xfrm>
            <a:off x="5143504" y="1357298"/>
            <a:ext cx="3714776" cy="5143536"/>
          </a:xfrm>
          <a:prstGeom prst="rect">
            <a:avLst/>
          </a:prstGeom>
          <a:ln>
            <a:noFill/>
          </a:ln>
          <a:effectLst>
            <a:softEdge rad="112500"/>
          </a:effectLst>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3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3000" fill="hold"/>
                                        <p:tgtEl>
                                          <p:spTgt spid="2"/>
                                        </p:tgtEl>
                                        <p:attrNameLst>
                                          <p:attrName>ppt_y</p:attrName>
                                        </p:attrNameLst>
                                      </p:cBhvr>
                                      <p:tavLst>
                                        <p:tav tm="0">
                                          <p:val>
                                            <p:strVal val="#ppt_y"/>
                                          </p:val>
                                        </p:tav>
                                        <p:tav tm="100000">
                                          <p:val>
                                            <p:strVal val="#ppt_y"/>
                                          </p:val>
                                        </p:tav>
                                      </p:tavLst>
                                    </p:anim>
                                    <p:animEffect transition="in" filter="fade">
                                      <p:cBhvr>
                                        <p:cTn id="10" dur="3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Horizontal)">
                                      <p:cBhvr>
                                        <p:cTn id="15" dur="3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Horizontal)">
                                      <p:cBhvr>
                                        <p:cTn id="20"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cap="all" dirty="0" smtClean="0"/>
              <a:t>КОЛОСС РОДОССКИЙ</a:t>
            </a:r>
            <a:r>
              <a:rPr lang="ru-RU" b="1" i="1" dirty="0" smtClean="0"/>
              <a:t/>
            </a:r>
            <a:br>
              <a:rPr lang="ru-RU" b="1" i="1" dirty="0" smtClean="0"/>
            </a:br>
            <a:endParaRPr lang="ru-RU" b="1" i="1" dirty="0"/>
          </a:p>
        </p:txBody>
      </p:sp>
      <p:sp>
        <p:nvSpPr>
          <p:cNvPr id="4" name="Содержимое 3"/>
          <p:cNvSpPr>
            <a:spLocks noGrp="1"/>
          </p:cNvSpPr>
          <p:nvPr>
            <p:ph sz="half" idx="2"/>
          </p:nvPr>
        </p:nvSpPr>
        <p:spPr>
          <a:xfrm>
            <a:off x="5276088" y="1000108"/>
            <a:ext cx="3657600" cy="5187332"/>
          </a:xfrm>
        </p:spPr>
        <p:txBody>
          <a:bodyPr>
            <a:normAutofit fontScale="92500" lnSpcReduction="20000"/>
          </a:bodyPr>
          <a:lstStyle/>
          <a:p>
            <a:r>
              <a:rPr lang="ru-RU" dirty="0" smtClean="0"/>
              <a:t>. Гигантская бронзовая статуя возвышалась на 32 метра (110 футов) в высоту на мраморном постаменте. Колосс в Родосе был построен его гражданами в честь бога солнца Гелиоса, который по поверьям помог жителям Родоса отразить атаки </a:t>
            </a:r>
            <a:r>
              <a:rPr lang="ru-RU" dirty="0" err="1" smtClean="0"/>
              <a:t>Деметрия</a:t>
            </a:r>
            <a:r>
              <a:rPr lang="ru-RU" dirty="0" smtClean="0"/>
              <a:t> Македонского.</a:t>
            </a:r>
            <a:endParaRPr lang="ru-RU" dirty="0"/>
          </a:p>
        </p:txBody>
      </p:sp>
      <p:pic>
        <p:nvPicPr>
          <p:cNvPr id="5" name="Содержимое 4" descr="КОЛОСС РОДОССКИЙ">
            <a:hlinkClick r:id="rId2"/>
          </p:cNvPr>
          <p:cNvPicPr>
            <a:picLocks noGrp="1"/>
          </p:cNvPicPr>
          <p:nvPr>
            <p:ph sz="half" idx="1"/>
          </p:nvPr>
        </p:nvPicPr>
        <p:blipFill>
          <a:blip r:embed="rId3"/>
          <a:srcRect/>
          <a:stretch>
            <a:fillRect/>
          </a:stretch>
        </p:blipFill>
        <p:spPr bwMode="auto">
          <a:xfrm>
            <a:off x="1285852" y="928670"/>
            <a:ext cx="3643338" cy="5429288"/>
          </a:xfrm>
          <a:prstGeom prst="rect">
            <a:avLst/>
          </a:prstGeom>
          <a:ln>
            <a:noFill/>
          </a:ln>
          <a:effectLst>
            <a:softEdge rad="112500"/>
          </a:effectLst>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slide(fromBottom)">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lide(fromBottom)">
                                      <p:cBhvr>
                                        <p:cTn id="2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cap="all" dirty="0" smtClean="0"/>
              <a:t>КОЛОСС РОДОССКИЙ</a:t>
            </a:r>
            <a:r>
              <a:rPr lang="ru-RU" b="1" i="1" dirty="0" smtClean="0"/>
              <a:t/>
            </a:r>
            <a:br>
              <a:rPr lang="ru-RU" b="1" i="1" dirty="0" smtClean="0"/>
            </a:br>
            <a:endParaRPr lang="ru-RU" dirty="0"/>
          </a:p>
        </p:txBody>
      </p:sp>
      <p:sp>
        <p:nvSpPr>
          <p:cNvPr id="4" name="Содержимое 3"/>
          <p:cNvSpPr>
            <a:spLocks noGrp="1"/>
          </p:cNvSpPr>
          <p:nvPr>
            <p:ph sz="half" idx="2"/>
          </p:nvPr>
        </p:nvSpPr>
        <p:spPr>
          <a:xfrm>
            <a:off x="5276088" y="1142984"/>
            <a:ext cx="3657600" cy="5429288"/>
          </a:xfrm>
        </p:spPr>
        <p:txBody>
          <a:bodyPr>
            <a:normAutofit fontScale="85000" lnSpcReduction="10000"/>
          </a:bodyPr>
          <a:lstStyle/>
          <a:p>
            <a:r>
              <a:rPr lang="ru-RU" dirty="0" smtClean="0"/>
              <a:t>Сконструированный инженером </a:t>
            </a:r>
            <a:r>
              <a:rPr lang="ru-RU" dirty="0" err="1" smtClean="0"/>
              <a:t>Харесом</a:t>
            </a:r>
            <a:r>
              <a:rPr lang="ru-RU" dirty="0" smtClean="0"/>
              <a:t>, уроженцем Родоса, Колосс был закончен в 280 году до н.э. после 12 лет кропотливой работы, венчающим порт таким образом, что корабли могли проходить между его ног. В те времена колосс напоминал современную Статую Свободы. </a:t>
            </a:r>
            <a:br>
              <a:rPr lang="ru-RU" dirty="0" smtClean="0"/>
            </a:br>
            <a:r>
              <a:rPr lang="ru-RU" dirty="0" smtClean="0"/>
              <a:t/>
            </a:r>
            <a:br>
              <a:rPr lang="ru-RU" dirty="0" smtClean="0"/>
            </a:br>
            <a:endParaRPr lang="ru-RU" dirty="0"/>
          </a:p>
        </p:txBody>
      </p:sp>
      <p:pic>
        <p:nvPicPr>
          <p:cNvPr id="5" name="Содержимое 4" descr="КОЛОСС РОДОССКИЙ">
            <a:hlinkClick r:id="rId2"/>
          </p:cNvPr>
          <p:cNvPicPr>
            <a:picLocks noGrp="1"/>
          </p:cNvPicPr>
          <p:nvPr>
            <p:ph sz="half" idx="1"/>
          </p:nvPr>
        </p:nvPicPr>
        <p:blipFill>
          <a:blip r:embed="rId3"/>
          <a:srcRect/>
          <a:stretch>
            <a:fillRect/>
          </a:stretch>
        </p:blipFill>
        <p:spPr bwMode="auto">
          <a:xfrm>
            <a:off x="1428728" y="928670"/>
            <a:ext cx="4071966" cy="5572164"/>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 calcmode="lin" valueType="num">
                                      <p:cBhvr>
                                        <p:cTn id="25" dur="500" fill="hold"/>
                                        <p:tgtEl>
                                          <p:spTgt spid="2"/>
                                        </p:tgtEl>
                                        <p:attrNameLst>
                                          <p:attrName>style.rotation</p:attrName>
                                        </p:attrNameLst>
                                      </p:cBhvr>
                                      <p:tavLst>
                                        <p:tav tm="0">
                                          <p:val>
                                            <p:fltVal val="360"/>
                                          </p:val>
                                        </p:tav>
                                        <p:tav tm="100000">
                                          <p:val>
                                            <p:fltVal val="0"/>
                                          </p:val>
                                        </p:tav>
                                      </p:tavLst>
                                    </p:anim>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TotalTime>
  <Words>854</Words>
  <Application>Microsoft Office PowerPoint</Application>
  <PresentationFormat>Экран (4:3)</PresentationFormat>
  <Paragraphs>60</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Солнцестояние</vt:lpstr>
      <vt:lpstr>Филиал МОУ «Новокленская СОШ» в селе Старокленское</vt:lpstr>
      <vt:lpstr>ЕГИПЕТСКИЕ ПИРАМИДЫ </vt:lpstr>
      <vt:lpstr>ЕГИПЕТСКИЕ ПИРАМИДЫ </vt:lpstr>
      <vt:lpstr>ЕГИПЕТСКИЕ ПИРАМИДЫ </vt:lpstr>
      <vt:lpstr>ХРАМ АРТЕМИДЫ ЭФЕССКОЙ </vt:lpstr>
      <vt:lpstr>ХРАМ АРТЕМИДЫ ЭФЕССКОЙ</vt:lpstr>
      <vt:lpstr>ХРАМ АРТЕМИДЫ ЭФЕССКОЙ</vt:lpstr>
      <vt:lpstr>КОЛОСС РОДОССКИЙ </vt:lpstr>
      <vt:lpstr>КОЛОСС РОДОССКИЙ </vt:lpstr>
      <vt:lpstr>КОЛОСС РОДОССКИЙ </vt:lpstr>
      <vt:lpstr>КОЛОСС РОДОССКИЙ</vt:lpstr>
      <vt:lpstr>ВИСЯЧИЕ САДЫ СЕМИРАМИДЫ </vt:lpstr>
      <vt:lpstr>ВИСЯЧИЕ САДЫ СЕМИРАМИДЫ</vt:lpstr>
      <vt:lpstr>АЛЕКСАНДРИЙСКИЙ МАЯК </vt:lpstr>
      <vt:lpstr>АЛЕКСАНДРИЙСКИЙ МАЯК </vt:lpstr>
      <vt:lpstr>Слайд 16</vt:lpstr>
      <vt:lpstr>АЛЕКСАНДРИЙСКИЙ МАЯК </vt:lpstr>
      <vt:lpstr>СТАТУЯ ЗЕВСА ОЛИМПИЙСКОГО</vt:lpstr>
      <vt:lpstr>СТАТУЯ ЗЕВСА ОЛИМПИЙСКОГО</vt:lpstr>
      <vt:lpstr>СТАТУЯ ЗЕВСА ОЛИМПИЙСКОГО</vt:lpstr>
      <vt:lpstr>ГАЛИКАРНАССКИЙ МАВЗОЛЕЙ </vt:lpstr>
      <vt:lpstr>ГАЛИКАРНАССКИЙ МАВЗОЛЕЙ</vt:lpstr>
      <vt:lpstr>ГАЛИКАРНАССКИЙ МАВЗОЛЕЙ</vt:lpstr>
      <vt:lpstr>ГАЛИКАРНАССКИЙ МАВЗОЛЕЙ</vt:lpstr>
    </vt:vector>
  </TitlesOfParts>
  <Company>HomeLab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Филиал МОУ «Новокленская СОШ» в селе Старокленское</dc:title>
  <dc:creator>User</dc:creator>
  <cp:lastModifiedBy>User</cp:lastModifiedBy>
  <cp:revision>11</cp:revision>
  <dcterms:created xsi:type="dcterms:W3CDTF">2011-05-04T17:57:26Z</dcterms:created>
  <dcterms:modified xsi:type="dcterms:W3CDTF">2011-05-04T19:20:43Z</dcterms:modified>
</cp:coreProperties>
</file>