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924944"/>
            <a:ext cx="4419600" cy="1600327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Расцвет Древнерусского государства при Ярославе Мудром</a:t>
            </a:r>
            <a:endParaRPr lang="ru-RU" sz="4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Подготовила:</a:t>
            </a:r>
          </a:p>
          <a:p>
            <a:r>
              <a:rPr lang="ru-RU" b="1" dirty="0"/>
              <a:t>Покровская О.В.</a:t>
            </a:r>
          </a:p>
          <a:p>
            <a:r>
              <a:rPr lang="ru-RU" b="1" dirty="0"/>
              <a:t>Учитель истории </a:t>
            </a:r>
          </a:p>
          <a:p>
            <a:r>
              <a:rPr lang="ru-RU" b="1" dirty="0"/>
              <a:t>МОУ «Средняя школа №36»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9820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/>
          <a:lstStyle/>
          <a:p>
            <a:pPr marL="0" indent="0">
              <a:buNone/>
            </a:pPr>
            <a:r>
              <a:rPr lang="ru-RU" b="1" i="1" u="sng" dirty="0"/>
              <a:t>Киевский князь</a:t>
            </a:r>
            <a:r>
              <a:rPr lang="ru-RU" dirty="0"/>
              <a:t> — издание законов, определение внешней политики, руководство вооруженными силами страны, судебная деятельность.</a:t>
            </a:r>
            <a:br>
              <a:rPr lang="ru-RU" dirty="0"/>
            </a:br>
            <a:r>
              <a:rPr lang="ru-RU" b="1" i="1" u="sng" dirty="0"/>
              <a:t>Князь-наместник</a:t>
            </a:r>
            <a:r>
              <a:rPr lang="ru-RU" dirty="0"/>
              <a:t> — правление от имени князя в крупных землях-волостях.</a:t>
            </a:r>
            <a:br>
              <a:rPr lang="ru-RU" dirty="0"/>
            </a:br>
            <a:r>
              <a:rPr lang="ru-RU" b="1" i="1" u="sng" dirty="0"/>
              <a:t>Вече</a:t>
            </a:r>
            <a:r>
              <a:rPr lang="ru-RU" dirty="0"/>
              <a:t> — решение вопросов войны и мира, денежных и земельных проблем, вопросов княжения, обсуждение законов.</a:t>
            </a:r>
          </a:p>
        </p:txBody>
      </p:sp>
    </p:spTree>
    <p:extLst>
      <p:ext uri="{BB962C8B-B14F-4D97-AF65-F5344CB8AC3E}">
        <p14:creationId xmlns:p14="http://schemas.microsoft.com/office/powerpoint/2010/main" val="182875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1.Борьба за власть сыновей Владимира</a:t>
            </a:r>
          </a:p>
          <a:p>
            <a:r>
              <a:rPr lang="ru-RU" dirty="0" smtClean="0"/>
              <a:t>2.Внутренняя политика Ярослава Мудрого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76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1.Борьба за власть сыновей Владимира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218247"/>
            <a:ext cx="324036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Владимир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980-1015</a:t>
            </a:r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306216"/>
            <a:ext cx="1224136" cy="6187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Борис*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2276872"/>
            <a:ext cx="1224136" cy="6774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Глеб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49091" y="2276872"/>
            <a:ext cx="1800200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Святополк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(Окаянный)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2276872"/>
            <a:ext cx="1800200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Ярослав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(Новгород)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3704" y="2276872"/>
            <a:ext cx="1800200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Святослав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1" name="Крест 10"/>
          <p:cNvSpPr/>
          <p:nvPr/>
        </p:nvSpPr>
        <p:spPr>
          <a:xfrm>
            <a:off x="5542161" y="3032956"/>
            <a:ext cx="313095" cy="360040"/>
          </a:xfrm>
          <a:prstGeom prst="pl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98608" y="3392996"/>
            <a:ext cx="1800200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</a:rPr>
              <a:t>Болеслав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863588" y="2010335"/>
            <a:ext cx="1980220" cy="266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699792" y="2010335"/>
            <a:ext cx="576064" cy="266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067944" y="2010335"/>
            <a:ext cx="0" cy="2958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542161" y="2010335"/>
            <a:ext cx="0" cy="266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084168" y="1772816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65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2.Внутренняя политика Ярослава Мудрого (1019-1054)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FFFF00"/>
                </a:solidFill>
              </a:rPr>
              <a:t>Создал письменный свод законов «Правда Ярослава»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FFFF00"/>
                </a:solidFill>
              </a:rPr>
              <a:t>Строительство церквей (Софийский собор)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FFFF00"/>
                </a:solidFill>
              </a:rPr>
              <a:t>Создание библиотеки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FFFF00"/>
                </a:solidFill>
              </a:rPr>
              <a:t>Власть передавалась от отца к сыну</a:t>
            </a:r>
          </a:p>
          <a:p>
            <a:pPr marL="0" indent="0">
              <a:buNone/>
            </a:pP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8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3.Внешняя 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1.Война с печенегами</a:t>
            </a:r>
          </a:p>
          <a:p>
            <a:r>
              <a:rPr lang="ru-RU" dirty="0" smtClean="0"/>
              <a:t>2.Строительство города Юрьева</a:t>
            </a:r>
          </a:p>
          <a:p>
            <a:r>
              <a:rPr lang="ru-RU" smtClean="0"/>
              <a:t>3.Династические браки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88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Задание № 1.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Отметьте предложения, которые характеризуют правление Ярослава Мудрого.</a:t>
            </a:r>
          </a:p>
          <a:p>
            <a:r>
              <a:rPr lang="ru-RU" dirty="0"/>
              <a:t>1) Он разгромил печенегов, и они перестали совершать набеги на Русь.</a:t>
            </a:r>
            <a:br>
              <a:rPr lang="ru-RU" dirty="0"/>
            </a:br>
            <a:r>
              <a:rPr lang="ru-RU" dirty="0"/>
              <a:t>2) Он утвердил свою власть на западном берегу Чудского озера и построил там город Юрьев.</a:t>
            </a:r>
            <a:br>
              <a:rPr lang="ru-RU" dirty="0"/>
            </a:br>
            <a:r>
              <a:rPr lang="ru-RU" dirty="0"/>
              <a:t>3) При нем были построены соборы Святой Софии в Киеве и Новгороде.</a:t>
            </a:r>
            <a:br>
              <a:rPr lang="ru-RU" dirty="0"/>
            </a:br>
            <a:r>
              <a:rPr lang="ru-RU" dirty="0"/>
              <a:t>4) При нем был основан Киево-Печерский монастырь.</a:t>
            </a:r>
            <a:br>
              <a:rPr lang="ru-RU" dirty="0"/>
            </a:br>
            <a:r>
              <a:rPr lang="ru-RU" dirty="0"/>
              <a:t>5) Он создал первый письменный свод законов на Руси.</a:t>
            </a:r>
            <a:br>
              <a:rPr lang="ru-RU" dirty="0"/>
            </a:br>
            <a:r>
              <a:rPr lang="ru-RU" dirty="0"/>
              <a:t>6) Он открывал новые школы при монастырях и церквах, поощрял перевод церковных книг с греческого языка на славянский, покупал за границей много книг.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713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r>
              <a:rPr lang="ru-RU" i="1" dirty="0"/>
              <a:t>Задание № 4.</a:t>
            </a:r>
            <a:endParaRPr lang="ru-RU" dirty="0"/>
          </a:p>
          <a:p>
            <a:r>
              <a:rPr lang="ru-RU" dirty="0"/>
              <a:t>Выберите правильный ответ.</a:t>
            </a:r>
          </a:p>
          <a:p>
            <a:r>
              <a:rPr lang="ru-RU" dirty="0"/>
              <a:t>1. После смерти Владимира киевским князем стал</a:t>
            </a:r>
            <a:br>
              <a:rPr lang="ru-RU" dirty="0"/>
            </a:br>
            <a:r>
              <a:rPr lang="ru-RU" dirty="0"/>
              <a:t>а) Ярослав;   б) Святополк;   в) Борис.</a:t>
            </a:r>
          </a:p>
          <a:p>
            <a:r>
              <a:rPr lang="ru-RU" dirty="0"/>
              <a:t>2. В усобицу между сыновьями Владимира вмешался</a:t>
            </a:r>
            <a:br>
              <a:rPr lang="ru-RU" dirty="0"/>
            </a:br>
            <a:r>
              <a:rPr lang="ru-RU" dirty="0"/>
              <a:t>а) Византийский император;</a:t>
            </a:r>
            <a:br>
              <a:rPr lang="ru-RU" dirty="0"/>
            </a:br>
            <a:r>
              <a:rPr lang="ru-RU" dirty="0"/>
              <a:t>б) печенежский хан;</a:t>
            </a:r>
            <a:br>
              <a:rPr lang="ru-RU" dirty="0"/>
            </a:br>
            <a:r>
              <a:rPr lang="ru-RU" dirty="0"/>
              <a:t>в) Польский король.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34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473272"/>
              </p:ext>
            </p:extLst>
          </p:nvPr>
        </p:nvGraphicFramePr>
        <p:xfrm>
          <a:off x="467544" y="260648"/>
          <a:ext cx="8143627" cy="463888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035809"/>
                <a:gridCol w="4107818"/>
              </a:tblGrid>
              <a:tr h="46860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Древнерусский термин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Объяснение</a:t>
                      </a:r>
                    </a:p>
                  </a:txBody>
                  <a:tcPr marL="38100" marR="38100" marT="38100" marB="38100"/>
                </a:tc>
              </a:tr>
              <a:tr h="413596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/>
                        </a:rPr>
                        <a:t>1) Смерд</a:t>
                      </a:r>
                    </a:p>
                    <a:p>
                      <a:r>
                        <a:rPr lang="ru-RU" sz="2800" dirty="0" smtClean="0">
                          <a:effectLst/>
                        </a:rPr>
                        <a:t>2</a:t>
                      </a:r>
                      <a:r>
                        <a:rPr lang="ru-RU" sz="2800" dirty="0">
                          <a:effectLst/>
                        </a:rPr>
                        <a:t>) </a:t>
                      </a:r>
                      <a:r>
                        <a:rPr lang="ru-RU" sz="2800" dirty="0" smtClean="0">
                          <a:effectLst/>
                        </a:rPr>
                        <a:t>Закуп</a:t>
                      </a:r>
                    </a:p>
                    <a:p>
                      <a:r>
                        <a:rPr lang="ru-RU" sz="2800" dirty="0" smtClean="0">
                          <a:effectLst/>
                        </a:rPr>
                        <a:t>3</a:t>
                      </a:r>
                      <a:r>
                        <a:rPr lang="ru-RU" sz="2800" dirty="0">
                          <a:effectLst/>
                        </a:rPr>
                        <a:t>) </a:t>
                      </a:r>
                      <a:r>
                        <a:rPr lang="ru-RU" sz="2800" dirty="0" smtClean="0">
                          <a:effectLst/>
                        </a:rPr>
                        <a:t>Рядович</a:t>
                      </a:r>
                    </a:p>
                    <a:p>
                      <a:r>
                        <a:rPr lang="ru-RU" sz="2800" dirty="0" smtClean="0">
                          <a:effectLst/>
                        </a:rPr>
                        <a:t>4</a:t>
                      </a:r>
                      <a:r>
                        <a:rPr lang="ru-RU" sz="2800" dirty="0">
                          <a:effectLst/>
                        </a:rPr>
                        <a:t>) Холоп</a:t>
                      </a:r>
                      <a:endParaRPr lang="ru-RU" sz="2800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А) Человек, попавший в полную зависимость от господина, </a:t>
                      </a:r>
                      <a:r>
                        <a:rPr lang="ru-RU" dirty="0" smtClean="0">
                          <a:effectLst/>
                        </a:rPr>
                        <a:t>раб</a:t>
                      </a:r>
                    </a:p>
                    <a:p>
                      <a:endParaRPr lang="ru-RU" dirty="0" smtClean="0">
                        <a:effectLst/>
                      </a:endParaRPr>
                    </a:p>
                    <a:p>
                      <a:r>
                        <a:rPr lang="ru-RU" dirty="0" smtClean="0">
                          <a:effectLst/>
                        </a:rPr>
                        <a:t>Б</a:t>
                      </a:r>
                      <a:r>
                        <a:rPr lang="ru-RU" dirty="0">
                          <a:effectLst/>
                        </a:rPr>
                        <a:t>) Человек, заключивший договор о выполнении определенных обязанностей в пользу </a:t>
                      </a:r>
                      <a:r>
                        <a:rPr lang="ru-RU" dirty="0" smtClean="0">
                          <a:effectLst/>
                        </a:rPr>
                        <a:t>господина</a:t>
                      </a:r>
                    </a:p>
                    <a:p>
                      <a:endParaRPr lang="ru-RU" dirty="0" smtClean="0">
                        <a:effectLst/>
                      </a:endParaRPr>
                    </a:p>
                    <a:p>
                      <a:r>
                        <a:rPr lang="ru-RU" dirty="0" smtClean="0">
                          <a:effectLst/>
                        </a:rPr>
                        <a:t>В</a:t>
                      </a:r>
                      <a:r>
                        <a:rPr lang="ru-RU" dirty="0">
                          <a:effectLst/>
                        </a:rPr>
                        <a:t>) Разорившийся общинник, пошедший в долговую кабалу за ссуду, проценты которой он отрабатывал на поле у человека, ссудившего его </a:t>
                      </a:r>
                      <a:r>
                        <a:rPr lang="ru-RU" dirty="0" smtClean="0">
                          <a:effectLst/>
                        </a:rPr>
                        <a:t>деньгами</a:t>
                      </a:r>
                    </a:p>
                    <a:p>
                      <a:endParaRPr lang="ru-RU" dirty="0" smtClean="0">
                        <a:effectLst/>
                      </a:endParaRPr>
                    </a:p>
                    <a:p>
                      <a:r>
                        <a:rPr lang="ru-RU" dirty="0" smtClean="0">
                          <a:effectLst/>
                        </a:rPr>
                        <a:t>Г</a:t>
                      </a:r>
                      <a:r>
                        <a:rPr lang="ru-RU" dirty="0">
                          <a:effectLst/>
                        </a:rPr>
                        <a:t>) Человек, выполняющий какие-либо повинности в пользу князя</a:t>
                      </a:r>
                      <a:endParaRPr lang="ru-RU" dirty="0"/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793747"/>
              </p:ext>
            </p:extLst>
          </p:nvPr>
        </p:nvGraphicFramePr>
        <p:xfrm>
          <a:off x="611560" y="5085184"/>
          <a:ext cx="7934324" cy="101955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83581"/>
                <a:gridCol w="1983581"/>
                <a:gridCol w="1983581"/>
                <a:gridCol w="1983581"/>
              </a:tblGrid>
              <a:tr h="65379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4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Г</a:t>
                      </a:r>
                      <a:endParaRPr lang="ru-RU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В</a:t>
                      </a:r>
                      <a:endParaRPr lang="ru-RU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Б</a:t>
                      </a:r>
                      <a:endParaRPr lang="ru-RU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48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</TotalTime>
  <Words>217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Расцвет Древнерусского государства при Ярославе Мудром</vt:lpstr>
      <vt:lpstr>Презентация PowerPoint</vt:lpstr>
      <vt:lpstr>План работы</vt:lpstr>
      <vt:lpstr>1.Борьба за власть сыновей Владимира</vt:lpstr>
      <vt:lpstr>2.Внутренняя политика Ярослава Мудрого (1019-1054)</vt:lpstr>
      <vt:lpstr>3.Внешняя политика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Расцвет Древнерусского государства при Ярославе Мудром</dc:title>
  <dc:creator>Максим</dc:creator>
  <cp:lastModifiedBy>Максим</cp:lastModifiedBy>
  <cp:revision>4</cp:revision>
  <dcterms:created xsi:type="dcterms:W3CDTF">2015-01-29T15:32:41Z</dcterms:created>
  <dcterms:modified xsi:type="dcterms:W3CDTF">2016-02-14T10:28:46Z</dcterms:modified>
</cp:coreProperties>
</file>