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7" r:id="rId4"/>
    <p:sldId id="264" r:id="rId5"/>
    <p:sldId id="270" r:id="rId6"/>
    <p:sldId id="265" r:id="rId7"/>
    <p:sldId id="266" r:id="rId8"/>
    <p:sldId id="268" r:id="rId9"/>
    <p:sldId id="258" r:id="rId10"/>
    <p:sldId id="259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371600"/>
            <a:ext cx="8640960" cy="1828800"/>
          </a:xfrm>
        </p:spPr>
        <p:txBody>
          <a:bodyPr/>
          <a:lstStyle/>
          <a:p>
            <a:r>
              <a:rPr lang="ru-RU" dirty="0" smtClean="0"/>
              <a:t>Восточные славяне и их соседи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38610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Подготовила:</a:t>
            </a:r>
          </a:p>
          <a:p>
            <a:r>
              <a:rPr lang="ru-RU" b="1" dirty="0"/>
              <a:t>Покровская О.В.</a:t>
            </a:r>
          </a:p>
          <a:p>
            <a:r>
              <a:rPr lang="ru-RU" b="1" dirty="0"/>
              <a:t>Учитель истории </a:t>
            </a:r>
          </a:p>
          <a:p>
            <a:r>
              <a:rPr lang="ru-RU" b="1" dirty="0"/>
              <a:t>МОУ «Средняя школа №36»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2041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507288" cy="5847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Разгадайте кроссворд.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По горизонтали:</a:t>
            </a:r>
            <a:r>
              <a:rPr lang="ru-RU" sz="2000" dirty="0"/>
              <a:t> 5. Бог ветра. 6. Деревянная или каменная статуя языческого божества. 7. Лесной дух.</a:t>
            </a:r>
            <a:br>
              <a:rPr lang="ru-RU" sz="2000" dirty="0"/>
            </a:br>
            <a:r>
              <a:rPr lang="ru-RU" sz="2000" b="1" dirty="0"/>
              <a:t>По вертикали:</a:t>
            </a:r>
            <a:r>
              <a:rPr lang="ru-RU" sz="2000" dirty="0"/>
              <a:t> 1. Бог солнца. 2. Мифическая женщина, живущая в воде. 3. Бог грома, молнии и войны. 4. Богиня </a:t>
            </a:r>
            <a:r>
              <a:rPr lang="ru-RU" sz="2000" dirty="0" err="1"/>
              <a:t>плодородия.</a:t>
            </a:r>
            <a:r>
              <a:rPr lang="ru-RU" sz="2000" b="1" dirty="0" err="1"/>
              <a:t>Ответы</a:t>
            </a:r>
            <a:r>
              <a:rPr lang="ru-RU" sz="2000" b="1" dirty="0"/>
              <a:t> по горизонтали:</a:t>
            </a:r>
            <a:r>
              <a:rPr lang="ru-RU" sz="2000" dirty="0"/>
              <a:t> 5. </a:t>
            </a:r>
            <a:r>
              <a:rPr lang="ru-RU" sz="2000" dirty="0" err="1"/>
              <a:t>Стрибог</a:t>
            </a:r>
            <a:r>
              <a:rPr lang="ru-RU" sz="2000" dirty="0"/>
              <a:t>. 6. Идол. 7. Леший.</a:t>
            </a:r>
            <a:br>
              <a:rPr lang="ru-RU" sz="2000" dirty="0"/>
            </a:br>
            <a:r>
              <a:rPr lang="ru-RU" sz="2000" b="1" dirty="0"/>
              <a:t>Ответы по вертикали:</a:t>
            </a:r>
            <a:r>
              <a:rPr lang="ru-RU" sz="2000" dirty="0"/>
              <a:t> 1. Ярило. 2. Русалка. 3. Перун. 4. </a:t>
            </a:r>
            <a:r>
              <a:rPr lang="ru-RU" sz="2000" dirty="0" err="1"/>
              <a:t>Мокошь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49844"/>
            <a:ext cx="5139752" cy="33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5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8579296" cy="59199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i="1" dirty="0"/>
              <a:t>Задание № 6.</a:t>
            </a:r>
            <a:r>
              <a:rPr lang="ru-RU" b="1" dirty="0"/>
              <a:t>Выберите правильный </a:t>
            </a:r>
            <a:r>
              <a:rPr lang="ru-RU" b="1" dirty="0" smtClean="0"/>
              <a:t>ответ</a:t>
            </a:r>
          </a:p>
          <a:p>
            <a:r>
              <a:rPr lang="ru-RU" b="1" dirty="0" smtClean="0"/>
              <a:t>1</a:t>
            </a:r>
            <a:r>
              <a:rPr lang="ru-RU" b="1" dirty="0"/>
              <a:t>. Вервь — это: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а) территориальная (соседская) община у восточных славян;</a:t>
            </a:r>
            <a:br>
              <a:rPr lang="ru-RU" dirty="0"/>
            </a:br>
            <a:r>
              <a:rPr lang="ru-RU" dirty="0"/>
              <a:t>б) место поклонения языческим богам;</a:t>
            </a:r>
            <a:br>
              <a:rPr lang="ru-RU" dirty="0"/>
            </a:br>
            <a:r>
              <a:rPr lang="ru-RU" dirty="0"/>
              <a:t>в) обычай кровной мести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2</a:t>
            </a:r>
            <a:r>
              <a:rPr lang="ru-RU" b="1" dirty="0"/>
              <a:t>. Наиболее важные дела у восточных славян решали: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а) родовые владыки;</a:t>
            </a:r>
            <a:br>
              <a:rPr lang="ru-RU" dirty="0"/>
            </a:br>
            <a:r>
              <a:rPr lang="ru-RU" dirty="0"/>
              <a:t>б) кудесники;</a:t>
            </a:r>
            <a:br>
              <a:rPr lang="ru-RU" dirty="0"/>
            </a:br>
            <a:r>
              <a:rPr lang="ru-RU" dirty="0"/>
              <a:t>в) общий совет — вече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3</a:t>
            </a:r>
            <a:r>
              <a:rPr lang="ru-RU" b="1" dirty="0"/>
              <a:t>. В случае военной опасности с врагами сражались: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а) отряды наемных воинов из соседних стран;</a:t>
            </a:r>
            <a:br>
              <a:rPr lang="ru-RU" dirty="0"/>
            </a:br>
            <a:r>
              <a:rPr lang="ru-RU" dirty="0"/>
              <a:t>б) народное ополчение восточных славян;</a:t>
            </a:r>
            <a:br>
              <a:rPr lang="ru-RU" dirty="0"/>
            </a:br>
            <a:r>
              <a:rPr lang="ru-RU" dirty="0"/>
              <a:t>в) хорошо обученные отряды профессиональных славянских воинов.</a:t>
            </a:r>
          </a:p>
        </p:txBody>
      </p:sp>
    </p:spTree>
    <p:extLst>
      <p:ext uri="{BB962C8B-B14F-4D97-AF65-F5344CB8AC3E}">
        <p14:creationId xmlns:p14="http://schemas.microsoft.com/office/powerpoint/2010/main" val="88170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020" y="0"/>
            <a:ext cx="9168020" cy="6926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i="1" dirty="0" smtClean="0"/>
              <a:t>1. Происхождение восточных славян</a:t>
            </a:r>
            <a:endParaRPr lang="ru-RU" sz="3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136904" cy="6480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 Какой языковой семье принадлежат славяне?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772816"/>
            <a:ext cx="7704856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Примерно во </a:t>
            </a:r>
            <a:r>
              <a:rPr lang="en-US" sz="2400" b="1" i="1" dirty="0" smtClean="0"/>
              <a:t>II</a:t>
            </a:r>
            <a:r>
              <a:rPr lang="ru-RU" sz="2400" b="1" i="1" dirty="0" smtClean="0"/>
              <a:t> тыс. до н.э</a:t>
            </a:r>
            <a:r>
              <a:rPr lang="ru-RU" sz="2400" i="1" dirty="0" smtClean="0"/>
              <a:t>. из </a:t>
            </a:r>
            <a:r>
              <a:rPr lang="ru-RU" sz="2400" b="1" dirty="0" smtClean="0"/>
              <a:t>индоевропейских</a:t>
            </a:r>
            <a:r>
              <a:rPr lang="ru-RU" sz="2400" i="1" dirty="0" smtClean="0"/>
              <a:t> племён выделились </a:t>
            </a:r>
            <a:r>
              <a:rPr lang="ru-RU" sz="2400" b="1" dirty="0" err="1" smtClean="0"/>
              <a:t>балтославянские</a:t>
            </a:r>
            <a:r>
              <a:rPr lang="ru-RU" sz="2400" i="1" dirty="0" smtClean="0"/>
              <a:t> племена.  (центральная и Восточная Европа)</a:t>
            </a: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3947731"/>
            <a:ext cx="3096344" cy="3960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БАЛТЫ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55500" y="3876836"/>
            <a:ext cx="3204356" cy="3960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СЛАВЯНЕ</a:t>
            </a:r>
            <a:endParaRPr lang="ru-RU" sz="2400" b="1" dirty="0"/>
          </a:p>
        </p:txBody>
      </p:sp>
      <p:sp>
        <p:nvSpPr>
          <p:cNvPr id="7" name="Выноска со стрелкой вправо 6"/>
          <p:cNvSpPr/>
          <p:nvPr/>
        </p:nvSpPr>
        <p:spPr>
          <a:xfrm rot="5400000">
            <a:off x="3797914" y="2626848"/>
            <a:ext cx="684076" cy="2088232"/>
          </a:xfrm>
          <a:prstGeom prst="righ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V </a:t>
            </a:r>
            <a:r>
              <a:rPr lang="ru-RU" dirty="0" smtClean="0"/>
              <a:t>век до н.э.</a:t>
            </a:r>
            <a:endParaRPr lang="ru-RU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3095836" y="4343775"/>
            <a:ext cx="4050196" cy="1296144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Какую территорию заселяли славяне?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86" y="4789829"/>
            <a:ext cx="1864060" cy="18640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55500" y="6309320"/>
            <a:ext cx="383292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РАБОТА С КАРТОЙ стр.28-29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05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8100900" cy="5184576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5261"/>
            <a:ext cx="9144000" cy="4206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i="1" dirty="0" smtClean="0"/>
              <a:t>1. Происхождение восточных славян</a:t>
            </a:r>
            <a:endParaRPr lang="ru-RU" sz="3200" b="1" i="1" dirty="0"/>
          </a:p>
        </p:txBody>
      </p:sp>
      <p:sp>
        <p:nvSpPr>
          <p:cNvPr id="7" name="Овал 6"/>
          <p:cNvSpPr/>
          <p:nvPr/>
        </p:nvSpPr>
        <p:spPr>
          <a:xfrm>
            <a:off x="1115616" y="4149080"/>
            <a:ext cx="7560840" cy="2708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16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04"/>
            <a:ext cx="9144000" cy="73209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> 2. Хозяйство славян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27363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Главное занятие восточных славян______?______</a:t>
            </a:r>
          </a:p>
          <a:p>
            <a:pPr marL="0" indent="0">
              <a:buNone/>
            </a:pPr>
            <a:r>
              <a:rPr lang="ru-RU" dirty="0" smtClean="0"/>
              <a:t>Система_______?_______ называлась _____?_________</a:t>
            </a:r>
          </a:p>
          <a:p>
            <a:r>
              <a:rPr lang="ru-RU" dirty="0" smtClean="0"/>
              <a:t>В среднем течении Днепра использовалась__?______ система _________?_____.Новые системы _____?____ назывались _____?____ и ____?_____.Славяне сеяли____________?__.</a:t>
            </a: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5292080" y="3284984"/>
            <a:ext cx="3168352" cy="1512168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Задание</a:t>
            </a:r>
            <a:r>
              <a:rPr lang="ru-RU" dirty="0" smtClean="0"/>
              <a:t>: заполните пропуски в тексте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437112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120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428" y="0"/>
            <a:ext cx="9178427" cy="5646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</a:rPr>
              <a:t>3. Быт и нравы восточных славян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5852582" cy="4389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427" y="660758"/>
            <a:ext cx="2380264" cy="5040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5301208"/>
            <a:ext cx="511256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Полуземлянка восточных славян</a:t>
            </a:r>
            <a:endParaRPr lang="ru-RU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6093296"/>
            <a:ext cx="79928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u="sng" dirty="0" smtClean="0"/>
              <a:t>Задание</a:t>
            </a:r>
            <a:r>
              <a:rPr lang="ru-RU" dirty="0" smtClean="0"/>
              <a:t>: Прочитав материал на стр.30-31 составьте устный рассказ о быте восточных славян.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54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7"/>
            <a:ext cx="9144000" cy="6366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>4. Духовный мир славян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" y="548680"/>
            <a:ext cx="9144000" cy="6120680"/>
          </a:xfrm>
        </p:spPr>
      </p:pic>
      <p:sp>
        <p:nvSpPr>
          <p:cNvPr id="5" name="Овал 4"/>
          <p:cNvSpPr/>
          <p:nvPr/>
        </p:nvSpPr>
        <p:spPr>
          <a:xfrm>
            <a:off x="12722" y="3212976"/>
            <a:ext cx="1894981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0" y="3717032"/>
            <a:ext cx="2376264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0" y="4193468"/>
            <a:ext cx="2376264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0" y="5877272"/>
            <a:ext cx="2376264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86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8593"/>
            <a:ext cx="9144000" cy="5646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>5. Общины земледельцев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4" y="548680"/>
            <a:ext cx="9154916" cy="6309320"/>
          </a:xfrm>
        </p:spPr>
      </p:pic>
    </p:spTree>
    <p:extLst>
      <p:ext uri="{BB962C8B-B14F-4D97-AF65-F5344CB8AC3E}">
        <p14:creationId xmlns:p14="http://schemas.microsoft.com/office/powerpoint/2010/main" val="29915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5760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Проверка д</a:t>
            </a:r>
            <a:r>
              <a:rPr lang="en-US" dirty="0" smtClean="0"/>
              <a:t>/</a:t>
            </a:r>
            <a:r>
              <a:rPr lang="ru-RU" dirty="0" smtClean="0"/>
              <a:t>з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782180"/>
              </p:ext>
            </p:extLst>
          </p:nvPr>
        </p:nvGraphicFramePr>
        <p:xfrm>
          <a:off x="141931" y="1484784"/>
          <a:ext cx="8762212" cy="2736304"/>
        </p:xfrm>
        <a:graphic>
          <a:graphicData uri="http://schemas.openxmlformats.org/drawingml/2006/table">
            <a:tbl>
              <a:tblPr/>
              <a:tblGrid>
                <a:gridCol w="4381106"/>
                <a:gridCol w="4381106"/>
              </a:tblGrid>
              <a:tr h="7824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  <a:latin typeface="times new roman"/>
                        </a:rPr>
                        <a:t>Название племен</a:t>
                      </a:r>
                      <a:endParaRPr lang="ru-RU" sz="2000" b="1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  <a:latin typeface="times new roman"/>
                        </a:rPr>
                        <a:t>Местность, где они жили</a:t>
                      </a:r>
                      <a:endParaRPr lang="ru-RU" sz="2000" b="1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53904">
                <a:tc>
                  <a:txBody>
                    <a:bodyPr/>
                    <a:lstStyle/>
                    <a:p>
                      <a:pPr marL="342900" indent="-342900" algn="l">
                        <a:buAutoNum type="arabicParenR"/>
                      </a:pPr>
                      <a:r>
                        <a:rPr lang="ru-RU" dirty="0" smtClean="0">
                          <a:effectLst/>
                          <a:latin typeface="times new roman"/>
                        </a:rPr>
                        <a:t>Древляне</a:t>
                      </a:r>
                    </a:p>
                    <a:p>
                      <a:pPr marL="342900" indent="-342900" algn="l">
                        <a:buAutoNum type="arabicParenR"/>
                      </a:pPr>
                      <a:r>
                        <a:rPr lang="ru-RU" dirty="0" smtClean="0">
                          <a:effectLst/>
                          <a:latin typeface="times new roman"/>
                        </a:rPr>
                        <a:t>Дреговичи</a:t>
                      </a:r>
                    </a:p>
                    <a:p>
                      <a:pPr marL="342900" indent="-342900" algn="l">
                        <a:buAutoNum type="arabicParenR"/>
                      </a:pPr>
                      <a:r>
                        <a:rPr lang="ru-RU" dirty="0" err="1" smtClean="0">
                          <a:effectLst/>
                          <a:latin typeface="times new roman"/>
                        </a:rPr>
                        <a:t>Ильменские</a:t>
                      </a:r>
                      <a:r>
                        <a:rPr lang="ru-RU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dirty="0" err="1" smtClean="0">
                          <a:effectLst/>
                          <a:latin typeface="times new roman"/>
                        </a:rPr>
                        <a:t>словене</a:t>
                      </a:r>
                      <a:endParaRPr lang="ru-RU" dirty="0" smtClean="0">
                        <a:effectLst/>
                        <a:latin typeface="times new roman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ru-RU" dirty="0" smtClean="0">
                          <a:effectLst/>
                          <a:latin typeface="times new roman"/>
                        </a:rPr>
                        <a:t>4</a:t>
                      </a:r>
                      <a:r>
                        <a:rPr lang="ru-RU" dirty="0">
                          <a:effectLst/>
                          <a:latin typeface="times new roman"/>
                        </a:rPr>
                        <a:t>) </a:t>
                      </a:r>
                      <a:r>
                        <a:rPr lang="ru-RU" dirty="0" smtClean="0">
                          <a:effectLst/>
                          <a:latin typeface="times new roman"/>
                        </a:rPr>
                        <a:t>  </a:t>
                      </a:r>
                      <a:r>
                        <a:rPr lang="ru-RU" dirty="0" err="1" smtClean="0">
                          <a:effectLst/>
                          <a:latin typeface="times new roman"/>
                        </a:rPr>
                        <a:t>Полочане</a:t>
                      </a:r>
                      <a:endParaRPr lang="ru-RU" dirty="0" smtClean="0">
                        <a:effectLst/>
                        <a:latin typeface="times new roman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ru-RU" dirty="0" smtClean="0">
                          <a:effectLst/>
                          <a:latin typeface="times new roman"/>
                        </a:rPr>
                        <a:t>5</a:t>
                      </a:r>
                      <a:r>
                        <a:rPr lang="ru-RU" dirty="0">
                          <a:effectLst/>
                          <a:latin typeface="times new roman"/>
                        </a:rPr>
                        <a:t>) </a:t>
                      </a:r>
                      <a:r>
                        <a:rPr lang="ru-RU" dirty="0" smtClean="0">
                          <a:effectLst/>
                          <a:latin typeface="times new roman"/>
                        </a:rPr>
                        <a:t>  Поляне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  <a:latin typeface="times new roman"/>
                        </a:rPr>
                        <a:t>А) Живущие в </a:t>
                      </a:r>
                      <a:r>
                        <a:rPr lang="ru-RU" dirty="0" smtClean="0">
                          <a:effectLst/>
                          <a:latin typeface="times new roman"/>
                        </a:rPr>
                        <a:t>болотах</a:t>
                      </a:r>
                    </a:p>
                    <a:p>
                      <a:pPr algn="l"/>
                      <a:r>
                        <a:rPr lang="ru-RU" dirty="0" smtClean="0">
                          <a:effectLst/>
                          <a:latin typeface="times new roman"/>
                        </a:rPr>
                        <a:t>Б</a:t>
                      </a:r>
                      <a:r>
                        <a:rPr lang="ru-RU" dirty="0">
                          <a:effectLst/>
                          <a:latin typeface="times new roman"/>
                        </a:rPr>
                        <a:t>) Живущие в </a:t>
                      </a:r>
                      <a:r>
                        <a:rPr lang="ru-RU" dirty="0" smtClean="0">
                          <a:effectLst/>
                          <a:latin typeface="times new roman"/>
                        </a:rPr>
                        <a:t>полях</a:t>
                      </a:r>
                    </a:p>
                    <a:p>
                      <a:pPr algn="l"/>
                      <a:r>
                        <a:rPr lang="ru-RU" dirty="0" smtClean="0">
                          <a:effectLst/>
                          <a:latin typeface="times new roman"/>
                        </a:rPr>
                        <a:t>В</a:t>
                      </a:r>
                      <a:r>
                        <a:rPr lang="ru-RU" dirty="0">
                          <a:effectLst/>
                          <a:latin typeface="times new roman"/>
                        </a:rPr>
                        <a:t>) Живущие в </a:t>
                      </a:r>
                      <a:r>
                        <a:rPr lang="ru-RU" dirty="0" smtClean="0">
                          <a:effectLst/>
                          <a:latin typeface="times new roman"/>
                        </a:rPr>
                        <a:t>лесах</a:t>
                      </a:r>
                    </a:p>
                    <a:p>
                      <a:pPr algn="l"/>
                      <a:r>
                        <a:rPr lang="ru-RU" dirty="0" smtClean="0">
                          <a:effectLst/>
                          <a:latin typeface="times new roman"/>
                        </a:rPr>
                        <a:t>Г</a:t>
                      </a:r>
                      <a:r>
                        <a:rPr lang="ru-RU" dirty="0">
                          <a:effectLst/>
                          <a:latin typeface="times new roman"/>
                        </a:rPr>
                        <a:t>) Живущие на реке </a:t>
                      </a:r>
                      <a:r>
                        <a:rPr lang="ru-RU" dirty="0" smtClean="0">
                          <a:effectLst/>
                          <a:latin typeface="times new roman"/>
                        </a:rPr>
                        <a:t>Полота</a:t>
                      </a:r>
                    </a:p>
                    <a:p>
                      <a:pPr algn="l"/>
                      <a:r>
                        <a:rPr lang="ru-RU" dirty="0" smtClean="0">
                          <a:effectLst/>
                          <a:latin typeface="times new roman"/>
                        </a:rPr>
                        <a:t>Д</a:t>
                      </a:r>
                      <a:r>
                        <a:rPr lang="ru-RU" dirty="0">
                          <a:effectLst/>
                          <a:latin typeface="times new roman"/>
                        </a:rPr>
                        <a:t>) Живущие на берегах озера Ильмень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871244"/>
            <a:ext cx="8796639" cy="795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4436" rIns="0" bIns="133308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Установите соответствие между названием племен и местностью, где они жили.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058484"/>
              </p:ext>
            </p:extLst>
          </p:nvPr>
        </p:nvGraphicFramePr>
        <p:xfrm>
          <a:off x="395536" y="4869160"/>
          <a:ext cx="7848600" cy="731520"/>
        </p:xfrm>
        <a:graphic>
          <a:graphicData uri="http://schemas.openxmlformats.org/drawingml/2006/table">
            <a:tbl>
              <a:tblPr/>
              <a:tblGrid>
                <a:gridCol w="1569720"/>
                <a:gridCol w="1569720"/>
                <a:gridCol w="1569720"/>
                <a:gridCol w="1569720"/>
                <a:gridCol w="156972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  <a:latin typeface="times new roman"/>
                        </a:rPr>
                        <a:t>1</a:t>
                      </a:r>
                      <a:endParaRPr lang="ru-RU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  <a:latin typeface="times new roman"/>
                        </a:rPr>
                        <a:t>2</a:t>
                      </a:r>
                      <a:endParaRPr lang="ru-RU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  <a:latin typeface="times new roman"/>
                        </a:rPr>
                        <a:t>3</a:t>
                      </a:r>
                      <a:endParaRPr lang="ru-RU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  <a:latin typeface="times new roman"/>
                        </a:rPr>
                        <a:t>4</a:t>
                      </a:r>
                      <a:endParaRPr lang="ru-RU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  <a:latin typeface="times new roman"/>
                        </a:rPr>
                        <a:t>5</a:t>
                      </a:r>
                      <a:endParaRPr lang="ru-RU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  <a:latin typeface="times new roman"/>
                        </a:rPr>
                        <a:t>В</a:t>
                      </a:r>
                      <a:endParaRPr lang="ru-RU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  <a:latin typeface="times new roman"/>
                        </a:rPr>
                        <a:t>А</a:t>
                      </a:r>
                      <a:endParaRPr lang="ru-RU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  <a:latin typeface="times new roman"/>
                        </a:rPr>
                        <a:t>Д</a:t>
                      </a:r>
                      <a:endParaRPr lang="ru-RU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  <a:latin typeface="times new roman"/>
                        </a:rPr>
                        <a:t>Г</a:t>
                      </a:r>
                      <a:endParaRPr lang="ru-RU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latin typeface="times new roman"/>
                        </a:rPr>
                        <a:t>Б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51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</TotalTime>
  <Words>229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Восточные славяне и их соседи</vt:lpstr>
      <vt:lpstr>1. Происхождение восточных славян</vt:lpstr>
      <vt:lpstr>1. Происхождение восточных славян</vt:lpstr>
      <vt:lpstr> 2. Хозяйство славян</vt:lpstr>
      <vt:lpstr>Презентация PowerPoint</vt:lpstr>
      <vt:lpstr>3. Быт и нравы восточных славян</vt:lpstr>
      <vt:lpstr>4. Духовный мир славян</vt:lpstr>
      <vt:lpstr>5. Общины земледельцев</vt:lpstr>
      <vt:lpstr>Проверка д/з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Соседи Восточных славян</dc:title>
  <dc:creator>Максим</dc:creator>
  <cp:lastModifiedBy>Максим</cp:lastModifiedBy>
  <cp:revision>7</cp:revision>
  <dcterms:created xsi:type="dcterms:W3CDTF">2015-01-18T13:08:09Z</dcterms:created>
  <dcterms:modified xsi:type="dcterms:W3CDTF">2016-02-14T10:25:46Z</dcterms:modified>
</cp:coreProperties>
</file>