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5"/>
  </p:notesMasterIdLst>
  <p:sldIdLst>
    <p:sldId id="363" r:id="rId2"/>
    <p:sldId id="366" r:id="rId3"/>
    <p:sldId id="331" r:id="rId4"/>
    <p:sldId id="330" r:id="rId5"/>
    <p:sldId id="332" r:id="rId6"/>
    <p:sldId id="365" r:id="rId7"/>
    <p:sldId id="333" r:id="rId8"/>
    <p:sldId id="334" r:id="rId9"/>
    <p:sldId id="336" r:id="rId10"/>
    <p:sldId id="337" r:id="rId11"/>
    <p:sldId id="339" r:id="rId12"/>
    <p:sldId id="341" r:id="rId13"/>
    <p:sldId id="346" r:id="rId14"/>
    <p:sldId id="348" r:id="rId15"/>
    <p:sldId id="351" r:id="rId16"/>
    <p:sldId id="343" r:id="rId17"/>
    <p:sldId id="344" r:id="rId18"/>
    <p:sldId id="350" r:id="rId19"/>
    <p:sldId id="353" r:id="rId20"/>
    <p:sldId id="362" r:id="rId21"/>
    <p:sldId id="360" r:id="rId22"/>
    <p:sldId id="358" r:id="rId23"/>
    <p:sldId id="35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EB6"/>
    <a:srgbClr val="6600CC"/>
    <a:srgbClr val="0000FF"/>
    <a:srgbClr val="FFFF00"/>
    <a:srgbClr val="B10F8E"/>
    <a:srgbClr val="FF0066"/>
    <a:srgbClr val="008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0" autoAdjust="0"/>
    <p:restoredTop sz="94641" autoAdjust="0"/>
  </p:normalViewPr>
  <p:slideViewPr>
    <p:cSldViewPr>
      <p:cViewPr varScale="1">
        <p:scale>
          <a:sx n="42" d="100"/>
          <a:sy n="42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36C7E3-CB3B-4ADF-BB31-433B2FAE927F}" type="presOf" srcId="{D831D0E8-FC2F-417C-8A50-B7132907CF42}" destId="{7639CDC6-C8AB-48DF-84F2-A06C8023F0E7}" srcOrd="0" destOrd="0" presId="urn:microsoft.com/office/officeart/2005/8/layout/venn3"/>
    <dgm:cxn modelId="{96FF0E83-F4F6-45A5-BB1A-6A30BAD7D14F}" type="presOf" srcId="{9E53B189-0707-4064-9012-2711E3FFAF51}" destId="{5E98A81F-6172-48FF-A315-DC20E1D6D860}" srcOrd="0" destOrd="0" presId="urn:microsoft.com/office/officeart/2005/8/layout/venn3"/>
    <dgm:cxn modelId="{BC80DFDC-D710-4E32-AD7F-DFAD6E9A3424}" type="presOf" srcId="{8FDD254B-A7A3-4B97-9FBB-6289B1A1C2D8}" destId="{F714F26A-66E6-47A5-BA72-4D05BE71D5ED}" srcOrd="0" destOrd="0" presId="urn:microsoft.com/office/officeart/2005/8/layout/venn3"/>
    <dgm:cxn modelId="{4F2967ED-7E06-4218-8A76-8CBD814C6680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719592F-C568-4709-8720-1BE285010910}" type="presOf" srcId="{EF3DA76C-D868-4446-A08E-A80CAB3A147C}" destId="{71C6594F-E037-4259-BCD1-AAD3B842C68C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B82CF315-DAEB-4A79-809E-D50EFA1D61FD}" type="presParOf" srcId="{446CA65D-CB69-46F3-B3D9-11BB3C3F4571}" destId="{5E98A81F-6172-48FF-A315-DC20E1D6D860}" srcOrd="0" destOrd="0" presId="urn:microsoft.com/office/officeart/2005/8/layout/venn3"/>
    <dgm:cxn modelId="{52F19DE2-936E-4144-909F-F28106E97E8C}" type="presParOf" srcId="{446CA65D-CB69-46F3-B3D9-11BB3C3F4571}" destId="{233A0F06-B176-4222-B794-F8A2ACEF7896}" srcOrd="1" destOrd="0" presId="urn:microsoft.com/office/officeart/2005/8/layout/venn3"/>
    <dgm:cxn modelId="{7F922F02-3B06-49EF-B698-8E5C89AEEC73}" type="presParOf" srcId="{446CA65D-CB69-46F3-B3D9-11BB3C3F4571}" destId="{F714F26A-66E6-47A5-BA72-4D05BE71D5ED}" srcOrd="2" destOrd="0" presId="urn:microsoft.com/office/officeart/2005/8/layout/venn3"/>
    <dgm:cxn modelId="{A62EA6DB-2E72-4726-B0D3-7CB6500E3F53}" type="presParOf" srcId="{446CA65D-CB69-46F3-B3D9-11BB3C3F4571}" destId="{C1BB16E1-7DA5-48EB-B3D7-8BC424EC9F8B}" srcOrd="3" destOrd="0" presId="urn:microsoft.com/office/officeart/2005/8/layout/venn3"/>
    <dgm:cxn modelId="{E2E93D9F-93B1-479E-823A-604047FB7421}" type="presParOf" srcId="{446CA65D-CB69-46F3-B3D9-11BB3C3F4571}" destId="{71C6594F-E037-4259-BCD1-AAD3B842C68C}" srcOrd="4" destOrd="0" presId="urn:microsoft.com/office/officeart/2005/8/layout/venn3"/>
    <dgm:cxn modelId="{D089A06F-35F7-4527-8281-C4F54348ADC7}" type="presParOf" srcId="{446CA65D-CB69-46F3-B3D9-11BB3C3F4571}" destId="{DEE0814D-27E9-4EA5-92C4-69241B91B41B}" srcOrd="5" destOrd="0" presId="urn:microsoft.com/office/officeart/2005/8/layout/venn3"/>
    <dgm:cxn modelId="{01D0A70A-B10D-4B51-9FA3-2E08D6960CA9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4DB25-DB53-492D-AA6E-4D940433352C}" type="presOf" srcId="{3C3D1718-21F3-40E3-8073-40B31DB53FAD}" destId="{F9C5F6B0-4D31-493A-9460-1EC566C3BB84}" srcOrd="0" destOrd="0" presId="urn:microsoft.com/office/officeart/2005/8/layout/venn3"/>
    <dgm:cxn modelId="{AB96FAD2-0C4D-4D85-AD9D-D75A317068B8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63C5BEC4-2201-412C-A221-F610DCD0DB56}" type="presOf" srcId="{55503469-2CDB-46B9-B6CD-6814AE157330}" destId="{6FC185DC-2AFF-4C48-ABA6-A267AA6D91B6}" srcOrd="0" destOrd="0" presId="urn:microsoft.com/office/officeart/2005/8/layout/venn3"/>
    <dgm:cxn modelId="{0BE69EA3-7912-4B8A-A57A-C8E767D10CB3}" type="presOf" srcId="{EAE1088C-D00C-4178-B118-09F4A6B86C1F}" destId="{F0D1C6A0-6AE3-4478-BCA0-1963AF8130D5}" srcOrd="0" destOrd="0" presId="urn:microsoft.com/office/officeart/2005/8/layout/venn3"/>
    <dgm:cxn modelId="{7199088E-100C-4919-B284-464865EB2D3A}" type="presOf" srcId="{CD68ACB4-957B-40B2-9AB7-BA3A4F59C6F2}" destId="{6EF1AF08-9334-480F-9092-2F9E329DD69C}" srcOrd="0" destOrd="0" presId="urn:microsoft.com/office/officeart/2005/8/layout/venn3"/>
    <dgm:cxn modelId="{E11A9E95-EE70-4F8B-9DAC-BD1C336613C1}" type="presParOf" srcId="{F0D1C6A0-6AE3-4478-BCA0-1963AF8130D5}" destId="{F9C5F6B0-4D31-493A-9460-1EC566C3BB84}" srcOrd="0" destOrd="0" presId="urn:microsoft.com/office/officeart/2005/8/layout/venn3"/>
    <dgm:cxn modelId="{1F2C43A2-6555-40F9-82D1-CB79D0F4D207}" type="presParOf" srcId="{F0D1C6A0-6AE3-4478-BCA0-1963AF8130D5}" destId="{B842DF3E-E78D-462F-A5CC-E16C67B01821}" srcOrd="1" destOrd="0" presId="urn:microsoft.com/office/officeart/2005/8/layout/venn3"/>
    <dgm:cxn modelId="{19332D89-8C96-453E-BBC4-B8D403C9FD2B}" type="presParOf" srcId="{F0D1C6A0-6AE3-4478-BCA0-1963AF8130D5}" destId="{6EF1AF08-9334-480F-9092-2F9E329DD69C}" srcOrd="2" destOrd="0" presId="urn:microsoft.com/office/officeart/2005/8/layout/venn3"/>
    <dgm:cxn modelId="{D1FAF62C-603D-45D6-92B9-80B56964A351}" type="presParOf" srcId="{F0D1C6A0-6AE3-4478-BCA0-1963AF8130D5}" destId="{B4C4B1EE-0694-4A8B-ADE2-6079FF95B405}" srcOrd="3" destOrd="0" presId="urn:microsoft.com/office/officeart/2005/8/layout/venn3"/>
    <dgm:cxn modelId="{23F5D311-631A-40FD-A0FF-5395F7D3D7BF}" type="presParOf" srcId="{F0D1C6A0-6AE3-4478-BCA0-1963AF8130D5}" destId="{6FC185DC-2AFF-4C48-ABA6-A267AA6D91B6}" srcOrd="4" destOrd="0" presId="urn:microsoft.com/office/officeart/2005/8/layout/venn3"/>
    <dgm:cxn modelId="{59D3ED13-9EDF-4E5C-B08B-EFCC17D3B1E0}" type="presParOf" srcId="{F0D1C6A0-6AE3-4478-BCA0-1963AF8130D5}" destId="{8F737D8B-7FC9-4805-BF3E-0815E46E311C}" srcOrd="5" destOrd="0" presId="urn:microsoft.com/office/officeart/2005/8/layout/venn3"/>
    <dgm:cxn modelId="{51FAAD07-8E86-4F54-8D8C-C5D0D85F5354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BB0316-0C99-47A3-98ED-F146A60F0F0C}" type="datetimeFigureOut">
              <a:rPr lang="ru-RU"/>
              <a:pPr>
                <a:defRPr/>
              </a:pPr>
              <a:t>09.03.2013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18342D-5CC6-4A1A-BD46-98CA2A2DE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C8927-5873-4E33-820B-87152FCB67FA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BAD479-019C-4EA6-B760-3F50346A2EB2}" type="slidenum">
              <a:rPr lang="ru-RU" smtClean="0">
                <a:cs typeface="Arial" charset="0"/>
              </a:rPr>
              <a:pPr/>
              <a:t>12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2D2BC6-885A-4EE1-BDCD-5D11E4807659}" type="slidenum">
              <a:rPr lang="ru-RU" smtClean="0">
                <a:cs typeface="Arial" charset="0"/>
              </a:rPr>
              <a:pPr/>
              <a:t>13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135381-7458-4714-B0E9-BFAF5F6F009B}" type="slidenum">
              <a:rPr lang="ru-RU" smtClean="0">
                <a:cs typeface="Arial" charset="0"/>
              </a:rPr>
              <a:pPr/>
              <a:t>16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76268A-9F35-4609-8223-102747E64361}" type="slidenum">
              <a:rPr lang="ru-RU" smtClean="0">
                <a:cs typeface="Arial" charset="0"/>
              </a:rPr>
              <a:pPr/>
              <a:t>19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B4A3-6F07-4EDE-9857-B7B7F0906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B6DE-0DA2-403F-94D7-61E36DFAC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54B33-F5F3-4F3C-AB58-2D22A4B02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45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D1AB3-B249-406A-AB59-316DC9B4C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5D8E-F509-4D20-B3E3-766762914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EDE0-F4E2-4D8F-A2F2-40A305F09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13BCE-3606-4177-AD5C-A31C006B0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4B424-24F7-4711-B0D9-0771BE1E0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C513-64A2-4AF7-A901-6C212B68E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0B102-0BA9-4A9B-8A47-F759F3A95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5C7A-1C7F-4EEF-ADDC-0DA15067F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9731-F8A5-4C2F-A8D3-D9CB1A754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0F8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D5E79CE-8049-4774-9095-BF89CA3A3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3" r:id="rId2"/>
    <p:sldLayoutId id="214748377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74" r:id="rId9"/>
    <p:sldLayoutId id="2147483769" r:id="rId10"/>
    <p:sldLayoutId id="2147483770" r:id="rId11"/>
    <p:sldLayoutId id="2147483771" r:id="rId12"/>
  </p:sldLayoutIdLst>
  <p:transition spd="med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68313" y="836613"/>
            <a:ext cx="79914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A0EB6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окружающего мира</a:t>
            </a:r>
          </a:p>
          <a:p>
            <a:pPr algn="ctr"/>
            <a:r>
              <a:rPr lang="ru-RU" sz="3600" b="1">
                <a:solidFill>
                  <a:srgbClr val="0A0EB6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>
                <a:solidFill>
                  <a:srgbClr val="0A0EB6"/>
                </a:solidFill>
                <a:latin typeface="Times New Roman" pitchFamily="18" charset="0"/>
                <a:cs typeface="Times New Roman" pitchFamily="18" charset="0"/>
              </a:rPr>
              <a:t>классе</a:t>
            </a:r>
          </a:p>
          <a:p>
            <a:pPr algn="ctr"/>
            <a:r>
              <a:rPr lang="ru-RU" sz="3600">
                <a:solidFill>
                  <a:srgbClr val="0A0EB6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«Школа России»</a:t>
            </a:r>
          </a:p>
          <a:p>
            <a:pPr algn="r"/>
            <a:endParaRPr lang="ru-RU" sz="2800">
              <a:solidFill>
                <a:srgbClr val="B10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>
              <a:solidFill>
                <a:srgbClr val="B10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>
                <a:solidFill>
                  <a:srgbClr val="0A0EB6"/>
                </a:solidFill>
                <a:latin typeface="Times New Roman" pitchFamily="18" charset="0"/>
                <a:cs typeface="Times New Roman" pitchFamily="18" charset="0"/>
              </a:rPr>
              <a:t>Игонина Елена Владимировна</a:t>
            </a:r>
          </a:p>
          <a:p>
            <a:pPr algn="r"/>
            <a:r>
              <a:rPr lang="ru-RU" sz="2800">
                <a:solidFill>
                  <a:srgbClr val="0A0EB6"/>
                </a:solidFill>
                <a:latin typeface="Times New Roman" pitchFamily="18" charset="0"/>
                <a:cs typeface="Times New Roman" pitchFamily="18" charset="0"/>
              </a:rPr>
              <a:t>учитель высшей категории</a:t>
            </a:r>
          </a:p>
          <a:p>
            <a:pPr algn="r"/>
            <a:r>
              <a:rPr lang="ru-RU" sz="2800">
                <a:solidFill>
                  <a:srgbClr val="0A0EB6"/>
                </a:solidFill>
                <a:latin typeface="Times New Roman" pitchFamily="18" charset="0"/>
                <a:cs typeface="Times New Roman" pitchFamily="18" charset="0"/>
              </a:rPr>
              <a:t>МКОУ «Покровская средняя общеобразовательная школа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427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8049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50825" y="2236788"/>
            <a:ext cx="856932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200000"/>
              </a:lnSpc>
              <a:buFontTx/>
              <a:buBlip>
                <a:blip r:embed="rId3"/>
              </a:buBlip>
            </a:pPr>
            <a:r>
              <a:rPr lang="ru-RU" sz="4400">
                <a:latin typeface="Times New Roman" pitchFamily="18" charset="0"/>
                <a:cs typeface="Times New Roman" pitchFamily="18" charset="0"/>
              </a:rPr>
              <a:t>Думаю на уроке я  узнаю……</a:t>
            </a:r>
          </a:p>
          <a:p>
            <a:pPr eaLnBrk="0" hangingPunct="0">
              <a:lnSpc>
                <a:spcPct val="200000"/>
              </a:lnSpc>
              <a:buFontTx/>
              <a:buBlip>
                <a:blip r:embed="rId3"/>
              </a:buBlip>
            </a:pPr>
            <a:r>
              <a:rPr lang="ru-RU" sz="4400">
                <a:latin typeface="Times New Roman" pitchFamily="18" charset="0"/>
                <a:cs typeface="Times New Roman" pitchFamily="18" charset="0"/>
              </a:rPr>
              <a:t>Я хочу узнать ……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188" y="1484313"/>
            <a:ext cx="8228012" cy="1223962"/>
          </a:xfrm>
        </p:spPr>
        <p:txBody>
          <a:bodyPr tIns="25597" anchor="ctr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Животные дикие и домашние</a:t>
            </a:r>
          </a:p>
        </p:txBody>
      </p:sp>
      <p:pic>
        <p:nvPicPr>
          <p:cNvPr id="15363" name="Picture 5" descr="3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68638"/>
            <a:ext cx="18351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7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4581525"/>
            <a:ext cx="16224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19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284538"/>
            <a:ext cx="2919413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4273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88913"/>
            <a:ext cx="1804987" cy="1773237"/>
          </a:xfrm>
        </p:spPr>
      </p:pic>
      <p:pic>
        <p:nvPicPr>
          <p:cNvPr id="16387" name="Picture 6" descr="slide0017_image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068638"/>
            <a:ext cx="2125663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slide0039_image0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5157788"/>
            <a:ext cx="1906587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slide0019_image0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2852738"/>
            <a:ext cx="19446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3" descr="slide0013_image0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5013325"/>
            <a:ext cx="1619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3203575" y="260350"/>
            <a:ext cx="2995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Monotype Corsiva" pitchFamily="66" charset="0"/>
              </a:rPr>
              <a:t>Животные</a:t>
            </a:r>
          </a:p>
        </p:txBody>
      </p:sp>
      <p:sp>
        <p:nvSpPr>
          <p:cNvPr id="16392" name="Line 17"/>
          <p:cNvSpPr>
            <a:spLocks noChangeShapeType="1"/>
          </p:cNvSpPr>
          <p:nvPr/>
        </p:nvSpPr>
        <p:spPr bwMode="auto">
          <a:xfrm flipH="1">
            <a:off x="3348038" y="1125538"/>
            <a:ext cx="13684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8"/>
          <p:cNvSpPr>
            <a:spLocks noChangeShapeType="1"/>
          </p:cNvSpPr>
          <p:nvPr/>
        </p:nvSpPr>
        <p:spPr bwMode="auto">
          <a:xfrm>
            <a:off x="4716463" y="1125538"/>
            <a:ext cx="12239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Oval 19"/>
          <p:cNvSpPr>
            <a:spLocks noChangeArrowheads="1"/>
          </p:cNvSpPr>
          <p:nvPr/>
        </p:nvSpPr>
        <p:spPr bwMode="auto">
          <a:xfrm>
            <a:off x="900113" y="1916113"/>
            <a:ext cx="3240087" cy="7921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Дикие</a:t>
            </a:r>
          </a:p>
        </p:txBody>
      </p:sp>
      <p:sp>
        <p:nvSpPr>
          <p:cNvPr id="16395" name="Oval 20"/>
          <p:cNvSpPr>
            <a:spLocks noChangeArrowheads="1"/>
          </p:cNvSpPr>
          <p:nvPr/>
        </p:nvSpPr>
        <p:spPr bwMode="auto">
          <a:xfrm>
            <a:off x="5435600" y="1989138"/>
            <a:ext cx="3240088" cy="7921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200">
                <a:solidFill>
                  <a:srgbClr val="0A0EB6"/>
                </a:solidFill>
              </a:rPr>
              <a:t>Домашние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33825"/>
            <a:ext cx="9144000" cy="2924175"/>
          </a:xfrm>
          <a:solidFill>
            <a:srgbClr val="C0C0C0"/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Однажды один разумный человек стал подкармливать волков, которые ходили возле его жилья. Постепенно волки стали добрее, а их детёныши привязались к человеку, стали жить рядом с ним. Они были уже не дикими, а домашними. Так появились собаки.</a:t>
            </a:r>
          </a:p>
        </p:txBody>
      </p:sp>
      <p:pic>
        <p:nvPicPr>
          <p:cNvPr id="17412" name="Picture 4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84163"/>
            <a:ext cx="5184775" cy="3482975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17413" name="Picture 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260350"/>
            <a:ext cx="3389313" cy="3529013"/>
          </a:xfrm>
          <a:prstGeom prst="rect">
            <a:avLst/>
          </a:prstGeom>
          <a:solidFill>
            <a:srgbClr val="5F5F5F"/>
          </a:solidFill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0"/>
            <a:ext cx="3924300" cy="6884988"/>
          </a:xfrm>
          <a:solidFill>
            <a:srgbClr val="EAEAEA"/>
          </a:solidFill>
        </p:spPr>
        <p:txBody>
          <a:bodyPr/>
          <a:lstStyle/>
          <a:p>
            <a:pPr eaLnBrk="1" hangingPunct="1"/>
            <a:r>
              <a:rPr lang="ru-RU" sz="1400" smtClean="0"/>
              <a:t>		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i="1" smtClean="0"/>
              <a:t>Собаки научились охранять человека от врагов, помогать ему искать и добывать пищу.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  </a:t>
            </a:r>
            <a:r>
              <a:rPr lang="ru-RU" i="1" smtClean="0"/>
              <a:t>Шло время, число друзей человека среди животных росло. </a:t>
            </a:r>
            <a:r>
              <a:rPr lang="ru-RU" smtClean="0"/>
              <a:t>			    		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  </a:t>
            </a:r>
            <a:r>
              <a:rPr lang="ru-RU" i="1" smtClean="0"/>
              <a:t>Теперь человек уже не может жить без своих домашних друзей и помощников.</a:t>
            </a:r>
          </a:p>
        </p:txBody>
      </p:sp>
      <p:pic>
        <p:nvPicPr>
          <p:cNvPr id="18436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0"/>
            <a:ext cx="54070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116013" y="452438"/>
            <a:ext cx="72723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7200" b="1">
                <a:cs typeface="Times New Roman" pitchFamily="18" charset="0"/>
              </a:rPr>
              <a:t>      </a:t>
            </a:r>
            <a:r>
              <a:rPr lang="ru-RU" sz="7200" b="1" u="sng">
                <a:cs typeface="Times New Roman" pitchFamily="18" charset="0"/>
              </a:rPr>
              <a:t>животные  </a:t>
            </a:r>
          </a:p>
          <a:p>
            <a:pPr algn="ctr" eaLnBrk="0" hangingPunct="0"/>
            <a:endParaRPr lang="ru-RU" sz="4400">
              <a:solidFill>
                <a:srgbClr val="008000"/>
              </a:solidFill>
            </a:endParaRPr>
          </a:p>
          <a:p>
            <a:pPr algn="ctr" eaLnBrk="0" hangingPunct="0"/>
            <a:r>
              <a:rPr lang="ru-RU" sz="4400" b="1">
                <a:solidFill>
                  <a:srgbClr val="0A0EB6"/>
                </a:solidFill>
                <a:cs typeface="Times New Roman" pitchFamily="18" charset="0"/>
              </a:rPr>
              <a:t>дикие </a:t>
            </a:r>
            <a:r>
              <a:rPr lang="ru-RU" sz="4400" b="1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4400" b="1">
                <a:cs typeface="Times New Roman" pitchFamily="18" charset="0"/>
              </a:rPr>
              <a:t>     		</a:t>
            </a:r>
            <a:r>
              <a:rPr lang="ru-RU" sz="4400" b="1">
                <a:solidFill>
                  <a:srgbClr val="0A0EB6"/>
                </a:solidFill>
                <a:cs typeface="Times New Roman" pitchFamily="18" charset="0"/>
              </a:rPr>
              <a:t>домашние</a:t>
            </a:r>
          </a:p>
          <a:p>
            <a:pPr algn="ctr" eaLnBrk="0" hangingPunct="0"/>
            <a:endParaRPr lang="ru-RU" sz="4400" b="1">
              <a:solidFill>
                <a:srgbClr val="C00000"/>
              </a:solidFill>
            </a:endParaRPr>
          </a:p>
          <a:p>
            <a:pPr algn="ctr" eaLnBrk="0" hangingPunct="0"/>
            <a:endParaRPr lang="ru-RU" sz="4400" b="1">
              <a:solidFill>
                <a:srgbClr val="C00000"/>
              </a:solidFill>
            </a:endParaRPr>
          </a:p>
          <a:p>
            <a:pPr algn="ctr" eaLnBrk="0" hangingPunct="0"/>
            <a:endParaRPr lang="ru-RU" sz="4400">
              <a:solidFill>
                <a:srgbClr val="C00000"/>
              </a:solidFill>
            </a:endParaRPr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	</a:t>
            </a:r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132138" y="1628775"/>
            <a:ext cx="1727200" cy="936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59338" y="1628775"/>
            <a:ext cx="1728787" cy="86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-612775" y="3357563"/>
            <a:ext cx="482441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i="1">
                <a:cs typeface="Times New Roman" pitchFamily="18" charset="0"/>
              </a:rPr>
              <a:t>                     </a:t>
            </a:r>
            <a:r>
              <a:rPr lang="ru-RU" sz="2000" b="1" i="1">
                <a:cs typeface="Times New Roman" pitchFamily="18" charset="0"/>
              </a:rPr>
              <a:t>(травоядные и хищники)                                          </a:t>
            </a:r>
            <a:endParaRPr lang="ru-RU" sz="2000" b="1"/>
          </a:p>
          <a:p>
            <a:pPr eaLnBrk="0" hangingPunct="0"/>
            <a:r>
              <a:rPr lang="ru-RU" sz="2000" b="1">
                <a:cs typeface="Times New Roman" pitchFamily="18" charset="0"/>
              </a:rPr>
              <a:t>	       сами  - жильё    </a:t>
            </a:r>
          </a:p>
          <a:p>
            <a:pPr eaLnBrk="0" hangingPunct="0"/>
            <a:r>
              <a:rPr lang="ru-RU" sz="2000" b="1">
                <a:cs typeface="Times New Roman" pitchFamily="18" charset="0"/>
              </a:rPr>
              <a:t>                           - корм                                </a:t>
            </a:r>
            <a:endParaRPr lang="ru-RU" sz="2000" b="1"/>
          </a:p>
          <a:p>
            <a:pPr eaLnBrk="0" hangingPunct="0"/>
            <a:endParaRPr lang="ru-RU"/>
          </a:p>
        </p:txBody>
      </p:sp>
      <p:sp>
        <p:nvSpPr>
          <p:cNvPr id="19462" name="Прямоугольник 10"/>
          <p:cNvSpPr>
            <a:spLocks noChangeArrowheads="1"/>
          </p:cNvSpPr>
          <p:nvPr/>
        </p:nvSpPr>
        <p:spPr bwMode="auto">
          <a:xfrm>
            <a:off x="4572000" y="35004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i="1">
                <a:cs typeface="Times New Roman" pitchFamily="18" charset="0"/>
              </a:rPr>
              <a:t>(травоядные)                                          </a:t>
            </a:r>
            <a:endParaRPr lang="ru-RU" b="1"/>
          </a:p>
          <a:p>
            <a:pPr eaLnBrk="0" hangingPunct="0"/>
            <a:r>
              <a:rPr lang="ru-RU" b="1">
                <a:cs typeface="Times New Roman" pitchFamily="18" charset="0"/>
              </a:rPr>
              <a:t>	      человек - жильё    </a:t>
            </a:r>
          </a:p>
          <a:p>
            <a:pPr eaLnBrk="0" hangingPunct="0"/>
            <a:r>
              <a:rPr lang="ru-RU" b="1">
                <a:cs typeface="Times New Roman" pitchFamily="18" charset="0"/>
              </a:rPr>
              <a:t>                           - корм                                </a:t>
            </a:r>
            <a:endParaRPr lang="ru-RU" b="1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25" y="0"/>
            <a:ext cx="8385175" cy="14319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A0EB6"/>
                </a:solidFill>
              </a:rPr>
              <a:t>      </a:t>
            </a:r>
            <a:r>
              <a:rPr lang="ru-RU" sz="6000" smtClean="0">
                <a:solidFill>
                  <a:schemeClr val="tx1"/>
                </a:solidFill>
                <a:latin typeface="Monotype Corsiva" pitchFamily="66" charset="0"/>
              </a:rPr>
              <a:t>Дикие животные</a:t>
            </a:r>
          </a:p>
        </p:txBody>
      </p:sp>
      <p:pic>
        <p:nvPicPr>
          <p:cNvPr id="20483" name="Picture 4" descr="427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180498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f_180642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781300"/>
            <a:ext cx="3024187" cy="2192338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13318" name="Picture 6" descr="0_14a8e_c8015fe6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0738" y="1773238"/>
            <a:ext cx="2435225" cy="324643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3320" name="Picture 8" descr="0_14b3c_2d019a51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2852738"/>
            <a:ext cx="2879725" cy="2160587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20487" name="Прямоугольник 9"/>
          <p:cNvSpPr>
            <a:spLocks noChangeArrowheads="1"/>
          </p:cNvSpPr>
          <p:nvPr/>
        </p:nvSpPr>
        <p:spPr bwMode="auto">
          <a:xfrm>
            <a:off x="611188" y="5229225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Живут самостоятельно в природе: добывают себе пищу, строят себе жилища, ухаживают за своим потомством.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4664075"/>
            <a:ext cx="8229600" cy="43878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i="1" smtClean="0"/>
              <a:t>Домашних животных разводят люди. Люди кормят их и защищают, строят для них жилища, заботятся об их потомстве.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Picture 8" descr="1227991348_villageps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46588"/>
          </a:xfrm>
          <a:prstGeom prst="rect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Есть и другие группы домашних животных.</a:t>
            </a:r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1763713" y="2205038"/>
            <a:ext cx="5184775" cy="3097212"/>
          </a:xfrm>
          <a:prstGeom prst="cloudCallout">
            <a:avLst>
              <a:gd name="adj1" fmla="val 82088"/>
              <a:gd name="adj2" fmla="val -8998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195513" y="3154363"/>
            <a:ext cx="4530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С хвостом, а не зверь,</a:t>
            </a:r>
          </a:p>
          <a:p>
            <a:r>
              <a:rPr lang="ru-RU" sz="3200"/>
              <a:t>С перьями, а не птица.</a:t>
            </a: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179388" y="1773238"/>
            <a:ext cx="2736850" cy="72072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Рыбы</a:t>
            </a:r>
          </a:p>
        </p:txBody>
      </p:sp>
      <p:pic>
        <p:nvPicPr>
          <p:cNvPr id="24585" name="Picture 9" descr="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3175"/>
            <a:ext cx="29876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195513" y="2781300"/>
            <a:ext cx="4483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Домовитая хозяйка,</a:t>
            </a:r>
          </a:p>
          <a:p>
            <a:r>
              <a:rPr lang="ru-RU"/>
              <a:t>Пролетела над лужайкой,</a:t>
            </a:r>
          </a:p>
          <a:p>
            <a:r>
              <a:rPr lang="ru-RU"/>
              <a:t>Похлопочет над цветком,</a:t>
            </a:r>
          </a:p>
          <a:p>
            <a:r>
              <a:rPr lang="ru-RU"/>
              <a:t>Он поделится медком.</a:t>
            </a:r>
          </a:p>
        </p:txBody>
      </p:sp>
      <p:pic>
        <p:nvPicPr>
          <p:cNvPr id="24587" name="Picture 11" descr="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0" y="5029200"/>
            <a:ext cx="2686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6227763" y="1771650"/>
            <a:ext cx="2736850" cy="7207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Насекомые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55613" y="4505325"/>
            <a:ext cx="109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Карп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092950" y="4508500"/>
            <a:ext cx="1306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Пчела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2" grpId="1"/>
      <p:bldP spid="24584" grpId="0" animBg="1"/>
      <p:bldP spid="24586" grpId="0"/>
      <p:bldP spid="24588" grpId="0" animBg="1"/>
      <p:bldP spid="24589" grpId="0"/>
      <p:bldP spid="245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4552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/>
              <a:t>                           </a:t>
            </a:r>
            <a:r>
              <a:rPr lang="ru-RU" sz="3200" i="1" dirty="0" smtClean="0"/>
              <a:t>          </a:t>
            </a:r>
            <a:r>
              <a:rPr lang="ru-RU" sz="2400" b="1" i="1" dirty="0" smtClean="0">
                <a:solidFill>
                  <a:schemeClr val="tx1"/>
                </a:solidFill>
              </a:rPr>
              <a:t>Мясо</a:t>
            </a:r>
            <a:r>
              <a:rPr lang="ru-RU" sz="2400" b="1" i="1" dirty="0">
                <a:solidFill>
                  <a:schemeClr val="tx1"/>
                </a:solidFill>
              </a:rPr>
              <a:t>, жир, молоко,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                                   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   кожа</a:t>
            </a:r>
            <a:r>
              <a:rPr lang="ru-RU" sz="2400" b="1" i="1" dirty="0">
                <a:solidFill>
                  <a:schemeClr val="tx1"/>
                </a:solidFill>
              </a:rPr>
              <a:t>, яйца, пух,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3200" b="1" i="1" dirty="0">
                <a:solidFill>
                  <a:schemeClr val="tx1"/>
                </a:solidFill>
              </a:rPr>
              <a:t>Домашние </a:t>
            </a:r>
            <a:br>
              <a:rPr lang="ru-RU" sz="3200" b="1" i="1" dirty="0">
                <a:solidFill>
                  <a:schemeClr val="tx1"/>
                </a:solidFill>
              </a:rPr>
            </a:br>
            <a:r>
              <a:rPr lang="ru-RU" sz="3200" b="1" i="1" dirty="0">
                <a:solidFill>
                  <a:schemeClr val="tx1"/>
                </a:solidFill>
              </a:rPr>
              <a:t>животные</a:t>
            </a:r>
            <a:r>
              <a:rPr lang="ru-RU" sz="2400" b="1" i="1" dirty="0">
                <a:solidFill>
                  <a:schemeClr val="tx1"/>
                </a:solidFill>
              </a:rPr>
              <a:t>           </a:t>
            </a:r>
            <a:r>
              <a:rPr lang="ru-RU" sz="2400" b="1" i="1" dirty="0" smtClean="0">
                <a:solidFill>
                  <a:schemeClr val="tx1"/>
                </a:solidFill>
              </a:rPr>
              <a:t>         </a:t>
            </a:r>
            <a:r>
              <a:rPr lang="ru-RU" sz="2400" b="1" i="1" dirty="0" smtClean="0">
                <a:solidFill>
                  <a:srgbClr val="0A0EB6"/>
                </a:solidFill>
              </a:rPr>
              <a:t>перья</a:t>
            </a:r>
            <a:r>
              <a:rPr lang="ru-RU" sz="2400" b="1" i="1" dirty="0">
                <a:solidFill>
                  <a:srgbClr val="0A0EB6"/>
                </a:solidFill>
              </a:rPr>
              <a:t>, шерсть, мёд</a:t>
            </a:r>
            <a:br>
              <a:rPr lang="ru-RU" sz="2400" b="1" i="1" dirty="0">
                <a:solidFill>
                  <a:srgbClr val="0A0EB6"/>
                </a:solidFill>
              </a:rPr>
            </a:br>
            <a:r>
              <a:rPr lang="ru-RU" sz="2400" b="1" i="1" dirty="0">
                <a:solidFill>
                  <a:srgbClr val="0A0EB6"/>
                </a:solidFill>
              </a:rPr>
              <a:t>                                    </a:t>
            </a:r>
            <a:r>
              <a:rPr lang="ru-RU" sz="2400" b="1" i="1" dirty="0" smtClean="0">
                <a:solidFill>
                  <a:srgbClr val="0A0EB6"/>
                </a:solidFill>
              </a:rPr>
              <a:t>            воск</a:t>
            </a:r>
            <a:r>
              <a:rPr lang="ru-RU" sz="2400" b="1" i="1" dirty="0">
                <a:solidFill>
                  <a:srgbClr val="0A0EB6"/>
                </a:solidFill>
              </a:rPr>
              <a:t>, лекарства,</a:t>
            </a:r>
            <a:r>
              <a:rPr lang="ru-RU" sz="2400" b="1" i="1" dirty="0">
                <a:solidFill>
                  <a:schemeClr val="tx1"/>
                </a:solidFill>
              </a:rPr>
              <a:t/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/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                                  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   </a:t>
            </a:r>
            <a:r>
              <a:rPr lang="ru-RU" sz="2400" b="1" i="1" dirty="0">
                <a:solidFill>
                  <a:schemeClr val="tx1"/>
                </a:solidFill>
              </a:rPr>
              <a:t>охрана жилья,   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                                </a:t>
            </a:r>
            <a:r>
              <a:rPr lang="ru-RU" sz="2400" b="1" i="1" dirty="0" smtClean="0">
                <a:solidFill>
                  <a:schemeClr val="tx1"/>
                </a:solidFill>
              </a:rPr>
              <a:t>                 </a:t>
            </a:r>
            <a:r>
              <a:rPr lang="ru-RU" sz="2400" b="1" i="1" dirty="0">
                <a:solidFill>
                  <a:schemeClr val="tx1"/>
                </a:solidFill>
              </a:rPr>
              <a:t>транспортное средство,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                                         </a:t>
            </a:r>
            <a:r>
              <a:rPr lang="ru-RU" sz="2400" b="1" i="1" dirty="0" smtClean="0">
                <a:solidFill>
                  <a:schemeClr val="tx1"/>
                </a:solidFill>
              </a:rPr>
              <a:t>        общение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2484438" y="1557338"/>
            <a:ext cx="11525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2484438" y="2781300"/>
            <a:ext cx="10795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2195513" y="2997200"/>
            <a:ext cx="16557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animBg="1"/>
      <p:bldP spid="28685" grpId="0" animBg="1"/>
      <p:bldP spid="286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82341"/>
            <a:ext cx="7992888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n>
                <a:solidFill>
                  <a:srgbClr val="FFFF00"/>
                </a:solidFill>
              </a:ln>
            </a:endParaRPr>
          </a:p>
          <a:p>
            <a:pPr algn="ctr">
              <a:defRPr/>
            </a:pPr>
            <a:r>
              <a:rPr lang="ru-RU" sz="7200" dirty="0">
                <a:ln w="28575">
                  <a:solidFill>
                    <a:srgbClr val="6600CC"/>
                  </a:solidFill>
                </a:ln>
                <a:solidFill>
                  <a:srgbClr val="0000FF"/>
                </a:solidFill>
              </a:rPr>
              <a:t>«</a:t>
            </a:r>
            <a:r>
              <a:rPr lang="ru-RU" sz="7200" b="1" dirty="0">
                <a:ln w="28575">
                  <a:solidFill>
                    <a:srgbClr val="6600CC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Нельзя открыть нового мира, не зная старого»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36838"/>
            <a:ext cx="4897437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A0EB6"/>
                </a:solidFill>
                <a:latin typeface="Century" pitchFamily="18" charset="0"/>
              </a:rPr>
              <a:t>Чьё жилище?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9138"/>
            <a:ext cx="1871663" cy="2879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дупло</a:t>
            </a:r>
          </a:p>
          <a:p>
            <a:pPr eaLnBrk="1" hangingPunct="1">
              <a:buFontTx/>
              <a:buNone/>
            </a:pPr>
            <a:r>
              <a:rPr lang="ru-RU" b="1" smtClean="0"/>
              <a:t>логово</a:t>
            </a:r>
          </a:p>
          <a:p>
            <a:pPr eaLnBrk="1" hangingPunct="1">
              <a:buFontTx/>
              <a:buNone/>
            </a:pPr>
            <a:r>
              <a:rPr lang="ru-RU" b="1" smtClean="0"/>
              <a:t>гнездо</a:t>
            </a:r>
          </a:p>
          <a:p>
            <a:pPr eaLnBrk="1" hangingPunct="1">
              <a:buFontTx/>
              <a:buNone/>
            </a:pPr>
            <a:r>
              <a:rPr lang="ru-RU" b="1" smtClean="0"/>
              <a:t>хатка</a:t>
            </a:r>
          </a:p>
          <a:p>
            <a:pPr eaLnBrk="1" hangingPunct="1">
              <a:buFontTx/>
              <a:buNone/>
            </a:pPr>
            <a:r>
              <a:rPr lang="ru-RU" b="1" smtClean="0"/>
              <a:t>берлога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00788" y="1916113"/>
            <a:ext cx="2540000" cy="295275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b="1" smtClean="0"/>
              <a:t>конюшня</a:t>
            </a:r>
          </a:p>
          <a:p>
            <a:pPr algn="r" eaLnBrk="1" hangingPunct="1">
              <a:buFontTx/>
              <a:buNone/>
            </a:pPr>
            <a:r>
              <a:rPr lang="ru-RU" b="1" smtClean="0"/>
              <a:t>свинарник</a:t>
            </a:r>
          </a:p>
          <a:p>
            <a:pPr algn="r" eaLnBrk="1" hangingPunct="1">
              <a:buFontTx/>
              <a:buNone/>
            </a:pPr>
            <a:r>
              <a:rPr lang="ru-RU" b="1" smtClean="0"/>
              <a:t>овчарня</a:t>
            </a:r>
          </a:p>
          <a:p>
            <a:pPr algn="r" eaLnBrk="1" hangingPunct="1">
              <a:buFontTx/>
              <a:buNone/>
            </a:pPr>
            <a:r>
              <a:rPr lang="ru-RU" b="1" smtClean="0"/>
              <a:t>коровник</a:t>
            </a:r>
          </a:p>
          <a:p>
            <a:pPr algn="r" eaLnBrk="1" hangingPunct="1">
              <a:buFontTx/>
              <a:buNone/>
            </a:pPr>
            <a:r>
              <a:rPr lang="ru-RU" b="1" smtClean="0"/>
              <a:t>курятник</a:t>
            </a:r>
          </a:p>
          <a:p>
            <a:pPr eaLnBrk="1" hangingPunct="1">
              <a:buFontTx/>
              <a:buNone/>
            </a:pPr>
            <a:endParaRPr lang="ru-RU" b="1" smtClean="0"/>
          </a:p>
        </p:txBody>
      </p:sp>
      <p:pic>
        <p:nvPicPr>
          <p:cNvPr id="24581" name="Picture 5" descr="белка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5157788"/>
            <a:ext cx="1439863" cy="1439862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4582" name="Picture 6" descr="корова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5157788"/>
            <a:ext cx="1439863" cy="1439862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4583" name="Picture 7" descr="жеребе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5157788"/>
            <a:ext cx="1439863" cy="1439862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4584" name="Picture 9" descr="курица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5157788"/>
            <a:ext cx="1439863" cy="1439862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4585" name="Picture 10" descr="поросят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333375"/>
            <a:ext cx="1439862" cy="1439863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4586" name="Picture 11" descr="овц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333375"/>
            <a:ext cx="1439863" cy="1439863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4587" name="Picture 12" descr="оре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5157788"/>
            <a:ext cx="1439863" cy="1439862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4588" name="Picture 13" descr="волк_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59450" y="333375"/>
            <a:ext cx="1439863" cy="1439863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4589" name="Picture 14" descr="бобр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188" y="333375"/>
            <a:ext cx="1303337" cy="1439863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4590" name="Picture 17" descr="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613" y="333375"/>
            <a:ext cx="1800225" cy="1439863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204 L -0.78334 -0.17523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949 L 0.18125 -0.337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53 -0.10486 " pathEditMode="relative" ptsTypes="AA">
                                      <p:cBhvr>
                                        <p:cTn id="14" dur="20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0643 -0.11551 " pathEditMode="relative" ptsTypes="AA">
                                      <p:cBhvr>
                                        <p:cTn id="18" dur="2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4.81481E-6 L 0.78055 -0.26226 " pathEditMode="fixed" rAng="0" ptsTypes="AA">
                                      <p:cBhvr>
                                        <p:cTn id="22" dur="2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3101 " pathEditMode="relative" ptsTypes="AA">
                                      <p:cBhvr>
                                        <p:cTn id="26" dur="2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56441 0.39259 " pathEditMode="fixed" rAng="0" ptsTypes="AA">
                                      <p:cBhvr>
                                        <p:cTn id="30" dur="2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393 L 0.37187 0.381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19271 0.1682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01597 0.093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A0EB6"/>
                </a:solidFill>
              </a:rPr>
              <a:t>Назови детёныша: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268413"/>
            <a:ext cx="3887787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000" b="1" smtClean="0"/>
              <a:t>корова</a:t>
            </a:r>
          </a:p>
          <a:p>
            <a:pPr eaLnBrk="1" hangingPunct="1">
              <a:buFontTx/>
              <a:buNone/>
            </a:pPr>
            <a:r>
              <a:rPr lang="ru-RU" sz="3000" b="1" smtClean="0"/>
              <a:t>свинья</a:t>
            </a:r>
          </a:p>
          <a:p>
            <a:pPr eaLnBrk="1" hangingPunct="1">
              <a:buFontTx/>
              <a:buNone/>
            </a:pPr>
            <a:r>
              <a:rPr lang="ru-RU" sz="3000" b="1" smtClean="0"/>
              <a:t>лошадь</a:t>
            </a:r>
          </a:p>
          <a:p>
            <a:pPr eaLnBrk="1" hangingPunct="1">
              <a:buFontTx/>
              <a:buNone/>
            </a:pPr>
            <a:r>
              <a:rPr lang="ru-RU" sz="3000" b="1" smtClean="0"/>
              <a:t>овца</a:t>
            </a:r>
          </a:p>
          <a:p>
            <a:pPr eaLnBrk="1" hangingPunct="1">
              <a:buFontTx/>
              <a:buNone/>
            </a:pPr>
            <a:r>
              <a:rPr lang="ru-RU" sz="3000" b="1" smtClean="0"/>
              <a:t>коза</a:t>
            </a:r>
          </a:p>
          <a:p>
            <a:pPr eaLnBrk="1" hangingPunct="1">
              <a:buFontTx/>
              <a:buNone/>
            </a:pPr>
            <a:r>
              <a:rPr lang="ru-RU" sz="3000" b="1" smtClean="0"/>
              <a:t>собака</a:t>
            </a:r>
          </a:p>
          <a:p>
            <a:pPr eaLnBrk="1" hangingPunct="1">
              <a:buFontTx/>
              <a:buNone/>
            </a:pPr>
            <a:r>
              <a:rPr lang="ru-RU" sz="3000" b="1" smtClean="0"/>
              <a:t>кошка</a:t>
            </a:r>
          </a:p>
          <a:p>
            <a:pPr eaLnBrk="1" hangingPunct="1">
              <a:buFontTx/>
              <a:buNone/>
            </a:pPr>
            <a:r>
              <a:rPr lang="ru-RU" sz="3000" b="1" smtClean="0"/>
              <a:t>курица</a:t>
            </a:r>
          </a:p>
          <a:p>
            <a:pPr eaLnBrk="1" hangingPunct="1">
              <a:buFontTx/>
              <a:buNone/>
            </a:pPr>
            <a:r>
              <a:rPr lang="ru-RU" sz="3000" b="1" smtClean="0"/>
              <a:t>утка</a:t>
            </a:r>
          </a:p>
          <a:p>
            <a:pPr eaLnBrk="1" hangingPunct="1">
              <a:buFontTx/>
              <a:buNone/>
            </a:pPr>
            <a:endParaRPr lang="ru-RU" sz="3000" b="1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268413"/>
            <a:ext cx="29527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000" b="1" smtClean="0"/>
              <a:t>телёнок</a:t>
            </a:r>
          </a:p>
          <a:p>
            <a:pPr eaLnBrk="1" hangingPunct="1">
              <a:buFontTx/>
              <a:buNone/>
            </a:pPr>
            <a:r>
              <a:rPr lang="ru-RU" sz="3000" b="1" smtClean="0"/>
              <a:t>поросёнок</a:t>
            </a:r>
          </a:p>
          <a:p>
            <a:pPr eaLnBrk="1" hangingPunct="1">
              <a:buFontTx/>
              <a:buNone/>
            </a:pPr>
            <a:r>
              <a:rPr lang="ru-RU" sz="3000" b="1" smtClean="0"/>
              <a:t>жеребёнок</a:t>
            </a:r>
          </a:p>
          <a:p>
            <a:pPr eaLnBrk="1" hangingPunct="1">
              <a:buFontTx/>
              <a:buNone/>
            </a:pPr>
            <a:r>
              <a:rPr lang="ru-RU" sz="3000" b="1" smtClean="0"/>
              <a:t>ягнёнок</a:t>
            </a:r>
          </a:p>
          <a:p>
            <a:pPr eaLnBrk="1" hangingPunct="1">
              <a:buFontTx/>
              <a:buNone/>
            </a:pPr>
            <a:r>
              <a:rPr lang="ru-RU" sz="3000" b="1" smtClean="0"/>
              <a:t>козлёнок</a:t>
            </a:r>
          </a:p>
          <a:p>
            <a:pPr eaLnBrk="1" hangingPunct="1">
              <a:buFontTx/>
              <a:buNone/>
            </a:pPr>
            <a:r>
              <a:rPr lang="ru-RU" sz="3000" b="1" smtClean="0"/>
              <a:t>щенок</a:t>
            </a:r>
          </a:p>
          <a:p>
            <a:pPr eaLnBrk="1" hangingPunct="1">
              <a:buFontTx/>
              <a:buNone/>
            </a:pPr>
            <a:r>
              <a:rPr lang="ru-RU" sz="3000" b="1" smtClean="0"/>
              <a:t>котёнок</a:t>
            </a:r>
          </a:p>
          <a:p>
            <a:pPr eaLnBrk="1" hangingPunct="1">
              <a:buFontTx/>
              <a:buNone/>
            </a:pPr>
            <a:r>
              <a:rPr lang="ru-RU" sz="3000" b="1" smtClean="0"/>
              <a:t>цыплёнок</a:t>
            </a:r>
          </a:p>
          <a:p>
            <a:pPr eaLnBrk="1" hangingPunct="1">
              <a:buFontTx/>
              <a:buNone/>
            </a:pPr>
            <a:r>
              <a:rPr lang="ru-RU" sz="3000" b="1" smtClean="0"/>
              <a:t>утёнок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60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1916113"/>
            <a:ext cx="9144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Blip>
                <a:blip r:embed="rId2"/>
              </a:buBlip>
            </a:pPr>
            <a:r>
              <a:rPr lang="ru-RU" sz="6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 знаю</a:t>
            </a:r>
          </a:p>
          <a:p>
            <a:pPr eaLnBrk="0" hangingPunct="0">
              <a:buFontTx/>
              <a:buBlip>
                <a:blip r:embed="rId3"/>
              </a:buBlip>
            </a:pPr>
            <a:r>
              <a:rPr lang="ru-RU" sz="60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Я запомнил</a:t>
            </a:r>
          </a:p>
          <a:p>
            <a:pPr eaLnBrk="0" hangingPunct="0">
              <a:buFontTx/>
              <a:buBlip>
                <a:blip r:embed="rId4"/>
              </a:buBlip>
            </a:pPr>
            <a:r>
              <a:rPr lang="ru-RU" sz="60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Я смог</a:t>
            </a:r>
          </a:p>
        </p:txBody>
      </p:sp>
      <p:pic>
        <p:nvPicPr>
          <p:cNvPr id="26627" name="Picture 4" descr="427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8913"/>
            <a:ext cx="18049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51520" y="188640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572000" y="0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7652" name="Picture 6" descr="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786909">
            <a:off x="0" y="3429000"/>
            <a:ext cx="30257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68313" y="981075"/>
            <a:ext cx="48958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atin typeface="+mn-lt"/>
              </a:rPr>
              <a:t>Растения, которые  никто не сажает, они растут сами по себе. Их можно встретить везде: и в лесу, и на лугу, и на водоёме</a:t>
            </a:r>
            <a:r>
              <a:rPr lang="ru-RU" sz="2400" b="1" i="1" dirty="0"/>
              <a:t>..</a:t>
            </a:r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611188" y="4652963"/>
            <a:ext cx="4465637" cy="1152525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r>
              <a:rPr lang="ru-RU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A0EB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Дикорастущие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b="7368"/>
          <a:stretch>
            <a:fillRect/>
          </a:stretch>
        </p:blipFill>
        <p:spPr bwMode="auto">
          <a:xfrm>
            <a:off x="5940425" y="1628775"/>
            <a:ext cx="28082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684213" y="765175"/>
            <a:ext cx="69119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atin typeface="+mn-lt"/>
              </a:rPr>
              <a:t>Растения, которые  выращивает специально человек.</a:t>
            </a:r>
          </a:p>
        </p:txBody>
      </p:sp>
      <p:sp>
        <p:nvSpPr>
          <p:cNvPr id="8195" name="WordArt 9"/>
          <p:cNvSpPr>
            <a:spLocks noChangeArrowheads="1" noChangeShapeType="1" noTextEdit="1"/>
          </p:cNvSpPr>
          <p:nvPr/>
        </p:nvSpPr>
        <p:spPr bwMode="auto">
          <a:xfrm>
            <a:off x="2484438" y="5732463"/>
            <a:ext cx="3600450" cy="792162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5000"/>
              </a:avLst>
            </a:prstTxWarp>
          </a:bodyPr>
          <a:lstStyle/>
          <a:p>
            <a:r>
              <a:rPr lang="ru-RU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A0EB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Культурные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492375"/>
            <a:ext cx="38163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934670"/>
            <a:ext cx="3563888" cy="923330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381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Ландыш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r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733256"/>
            <a:ext cx="2843808" cy="923330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381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Липа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3212976"/>
            <a:ext cx="28236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Малина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8788"/>
            <a:ext cx="9144000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517232"/>
            <a:ext cx="4608512" cy="1200329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7200" b="1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Малина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179388" y="1773238"/>
            <a:ext cx="864076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0A0EB6"/>
                </a:solidFill>
                <a:latin typeface="Times New Roman" pitchFamily="18" charset="0"/>
                <a:cs typeface="Times New Roman" pitchFamily="18" charset="0"/>
              </a:rPr>
              <a:t>«Дерево срубить – пять минут, а вырастить – сто лет»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4273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8913"/>
            <a:ext cx="1804987" cy="1773237"/>
          </a:xfrm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692275" y="1196975"/>
            <a:ext cx="6049963" cy="3313113"/>
          </a:xfrm>
          <a:prstGeom prst="cloudCallout">
            <a:avLst>
              <a:gd name="adj1" fmla="val -51495"/>
              <a:gd name="adj2" fmla="val 575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503613" y="1916113"/>
            <a:ext cx="29400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Сама пёстрая,</a:t>
            </a:r>
          </a:p>
          <a:p>
            <a:r>
              <a:rPr lang="ru-RU" sz="3200"/>
              <a:t>Ест зелёное,</a:t>
            </a:r>
          </a:p>
          <a:p>
            <a:r>
              <a:rPr lang="ru-RU" sz="3200"/>
              <a:t>Даёт белое.</a:t>
            </a:r>
          </a:p>
        </p:txBody>
      </p:sp>
      <p:pic>
        <p:nvPicPr>
          <p:cNvPr id="12295" name="Picture 7" descr="slide0017_image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2225"/>
            <a:ext cx="270033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843213" y="1700213"/>
            <a:ext cx="45418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У этих спор упрямый,</a:t>
            </a:r>
          </a:p>
          <a:p>
            <a:r>
              <a:rPr lang="ru-RU" sz="3200"/>
              <a:t>Но очень интересный -</a:t>
            </a:r>
          </a:p>
          <a:p>
            <a:r>
              <a:rPr lang="ru-RU" sz="3200"/>
              <a:t>И кто кудрявый самый,</a:t>
            </a:r>
          </a:p>
          <a:p>
            <a:r>
              <a:rPr lang="ru-RU" sz="3200"/>
              <a:t>И кто богаче шерстью</a:t>
            </a:r>
            <a:r>
              <a:rPr lang="ru-RU"/>
              <a:t>.</a:t>
            </a:r>
          </a:p>
        </p:txBody>
      </p:sp>
      <p:pic>
        <p:nvPicPr>
          <p:cNvPr id="12297" name="Picture 9" descr="slide0039_image0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995863"/>
            <a:ext cx="2303462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555875" y="2205038"/>
            <a:ext cx="5262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3366"/>
                </a:solidFill>
              </a:rPr>
              <a:t>На какие группы можно</a:t>
            </a:r>
          </a:p>
          <a:p>
            <a:r>
              <a:rPr lang="ru-RU" sz="3200">
                <a:solidFill>
                  <a:srgbClr val="003366"/>
                </a:solidFill>
              </a:rPr>
              <a:t>разделить этих животных?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851150" y="1773238"/>
            <a:ext cx="4673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Сердитый недотрога </a:t>
            </a:r>
          </a:p>
          <a:p>
            <a:r>
              <a:rPr lang="ru-RU" sz="3200"/>
              <a:t>Живёт в глуши лесной. </a:t>
            </a:r>
          </a:p>
          <a:p>
            <a:r>
              <a:rPr lang="ru-RU" sz="3200"/>
              <a:t>Иголок очень много, </a:t>
            </a:r>
          </a:p>
          <a:p>
            <a:r>
              <a:rPr lang="ru-RU" sz="3200"/>
              <a:t>А нитки не одной.</a:t>
            </a:r>
          </a:p>
        </p:txBody>
      </p:sp>
      <p:pic>
        <p:nvPicPr>
          <p:cNvPr id="12305" name="Picture 17" descr="slide0019_image0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4881563"/>
            <a:ext cx="22923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627313" y="2205038"/>
            <a:ext cx="5689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Обежала уж весь лес. </a:t>
            </a:r>
          </a:p>
          <a:p>
            <a:r>
              <a:rPr lang="ru-RU" sz="3200"/>
              <a:t>Хвост мелькает там и здесь. </a:t>
            </a:r>
          </a:p>
          <a:p>
            <a:r>
              <a:rPr lang="ru-RU" sz="3200"/>
              <a:t>То не девица-краса – </a:t>
            </a:r>
            <a:endParaRPr lang="en-US" sz="3200"/>
          </a:p>
          <a:p>
            <a:r>
              <a:rPr lang="ru-RU" sz="3200"/>
              <a:t>Это - рыжая … . </a:t>
            </a:r>
          </a:p>
        </p:txBody>
      </p:sp>
      <p:pic>
        <p:nvPicPr>
          <p:cNvPr id="12307" name="Picture 19" descr="slide0013_image0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889500"/>
            <a:ext cx="197961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2771775" y="2205038"/>
            <a:ext cx="43608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Назови одним словом</a:t>
            </a:r>
          </a:p>
          <a:p>
            <a:r>
              <a:rPr lang="ru-RU" sz="3200"/>
              <a:t>эти объекты.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3203575" y="260350"/>
            <a:ext cx="2995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Monotype Corsiva" pitchFamily="66" charset="0"/>
              </a:rPr>
              <a:t>Животные</a:t>
            </a:r>
          </a:p>
        </p:txBody>
      </p:sp>
      <p:pic>
        <p:nvPicPr>
          <p:cNvPr id="13327" name="Picture 4" descr="427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8913"/>
            <a:ext cx="18049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build="allAtOnce"/>
      <p:bldP spid="12296" grpId="0"/>
      <p:bldP spid="12296" grpId="1"/>
      <p:bldP spid="12302" grpId="0"/>
      <p:bldP spid="12304" grpId="0"/>
      <p:bldP spid="12304" grpId="1"/>
      <p:bldP spid="12306" grpId="0"/>
      <p:bldP spid="12306" grpId="1"/>
      <p:bldP spid="12308" grpId="0"/>
      <p:bldP spid="12308" grpId="1"/>
      <p:bldP spid="123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1162</TotalTime>
  <Words>389</Words>
  <Application>Microsoft Office PowerPoint</Application>
  <PresentationFormat>Экран (4:3)</PresentationFormat>
  <Paragraphs>125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Constantia</vt:lpstr>
      <vt:lpstr>Wingdings 2</vt:lpstr>
      <vt:lpstr>Times New Roman</vt:lpstr>
      <vt:lpstr>Monotype Corsiva</vt:lpstr>
      <vt:lpstr>Century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Дикие животные</vt:lpstr>
      <vt:lpstr>Слайд 17</vt:lpstr>
      <vt:lpstr> Есть и другие группы домашних животных.</vt:lpstr>
      <vt:lpstr>                                     Мясо, жир, молоко,                                                    кожа, яйца, пух, Домашние  животные                    перья, шерсть, мёд                                                 воск, лекарства,                                                    охрана жилья,                                                       транспортное средство,                                                   общение</vt:lpstr>
      <vt:lpstr>Чьё жилище?</vt:lpstr>
      <vt:lpstr>Назови детёныша: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Kate</dc:creator>
  <cp:lastModifiedBy>pc</cp:lastModifiedBy>
  <cp:revision>83</cp:revision>
  <dcterms:created xsi:type="dcterms:W3CDTF">2002-12-08T15:32:41Z</dcterms:created>
  <dcterms:modified xsi:type="dcterms:W3CDTF">2013-03-09T15:51:41Z</dcterms:modified>
</cp:coreProperties>
</file>