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любят читать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1-4кл.</c:v>
                </c:pt>
                <c:pt idx="1">
                  <c:v>5-11кл.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любят читать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2"/>
                <c:pt idx="0">
                  <c:v>1-4кл.</c:v>
                </c:pt>
                <c:pt idx="1">
                  <c:v>5-11кл.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1-4кл.</c:v>
                </c:pt>
                <c:pt idx="1">
                  <c:v>5-11кл.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4807168"/>
        <c:axId val="74808704"/>
      </c:barChart>
      <c:catAx>
        <c:axId val="74807168"/>
        <c:scaling>
          <c:orientation val="minMax"/>
        </c:scaling>
        <c:axPos val="b"/>
        <c:tickLblPos val="nextTo"/>
        <c:crossAx val="74808704"/>
        <c:crosses val="autoZero"/>
        <c:auto val="1"/>
        <c:lblAlgn val="ctr"/>
        <c:lblOffset val="100"/>
      </c:catAx>
      <c:valAx>
        <c:axId val="74808704"/>
        <c:scaling>
          <c:orientation val="minMax"/>
        </c:scaling>
        <c:axPos val="l"/>
        <c:majorGridlines/>
        <c:numFmt formatCode="General" sourceLinked="1"/>
        <c:tickLblPos val="nextTo"/>
        <c:crossAx val="7480716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8842701953922423"/>
          <c:y val="0.30884899047239861"/>
          <c:w val="0.19768409157188699"/>
          <c:h val="0.26256280464941906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23FC4251-AE2E-48D8-B648-36007D29D891}" type="datetimeFigureOut">
              <a:rPr lang="ru-RU"/>
              <a:pPr>
                <a:defRPr/>
              </a:pPr>
              <a:t>19.04.2013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EC25F080-AC7C-4566-9AFE-98B75AE694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823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88C11-2C43-4AF8-8DBC-DBAA4FE47FC9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A4E6-A495-45BD-A694-CBE50C5AD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37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2C88-BF0D-47D7-8B93-6F438F4BEF37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FDB5-5A5B-4003-A5EE-12F58D006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64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DF5B0-F3E6-4C87-ADC8-72404CBC79D5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1A74-A981-4070-9F08-2DB4D2EF7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565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C362-1827-4F54-A569-5D992E298AB9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84A6-04BE-4243-8C8F-B27852D2A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994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41A1-ADC3-481F-AF39-7974C59E35D0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86B3-1FC3-4561-B818-C356A966A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082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0605-77AE-4CB9-BC13-A3CACF4B19B8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ACA6-A3CD-44D5-A009-CA6A19759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3363-4413-4F2F-8A3C-AE252261E5AF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A1E63-E9FB-4278-9C1A-6EACC1C25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00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CB16-116F-429B-96D3-216E6E1C21C2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1E00D-CF9B-46D5-BEA3-1F2E02299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86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3D477-08FD-49FA-9782-5E14E7499F31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65CF-EE17-4377-9EC4-BFE32C96A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75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095C-26F8-4F42-AFBA-D09A6A71BE5B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7FE0-A7C5-4CD3-9526-B9A530D4E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6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9FE35-9B53-40E4-8F69-774DDBE1ECA5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168D64-B19F-493C-8B26-4A292042C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3124"/>
            <a:ext cx="8072494" cy="31432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Что и как читают наши дети? </a:t>
            </a:r>
          </a:p>
          <a:p>
            <a:pPr fontAlgn="auto">
              <a:spcAft>
                <a:spcPts val="0"/>
              </a:spcAft>
              <a:defRPr/>
            </a:pPr>
            <a:endParaRPr lang="ru-RU" sz="4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Проблемы сегодняшнего чтения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	По данным социологов число </a:t>
            </a:r>
            <a:r>
              <a:rPr lang="ru-RU" sz="2400" dirty="0"/>
              <a:t>постоянно читающих в нашей стране за последние 10 лет уменьшилось с 49%  до 26</a:t>
            </a:r>
            <a:r>
              <a:rPr lang="ru-RU" sz="2400" dirty="0" smtClean="0"/>
              <a:t>%.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701749416"/>
              </p:ext>
            </p:extLst>
          </p:nvPr>
        </p:nvGraphicFramePr>
        <p:xfrm>
          <a:off x="1835696" y="2492896"/>
          <a:ext cx="6048672" cy="35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786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/>
                <a:latin typeface="Garamond" pitchFamily="18" charset="0"/>
              </a:rPr>
              <a:t>Результаты проверки техники чтения</a:t>
            </a:r>
            <a:endParaRPr lang="ru-RU" dirty="0">
              <a:solidFill>
                <a:schemeClr val="bg2">
                  <a:lumMod val="10000"/>
                </a:schemeClr>
              </a:solidFill>
              <a:effectLst/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6класс                        100слов в минуту</a:t>
            </a:r>
          </a:p>
          <a:p>
            <a:pPr>
              <a:buNone/>
            </a:pPr>
            <a:r>
              <a:rPr lang="ru-RU" dirty="0" smtClean="0"/>
              <a:t>                                              (48/131)</a:t>
            </a:r>
          </a:p>
          <a:p>
            <a:r>
              <a:rPr lang="ru-RU" dirty="0" smtClean="0"/>
              <a:t>7класс                      132слова в минуту</a:t>
            </a:r>
          </a:p>
          <a:p>
            <a:pPr>
              <a:buNone/>
            </a:pPr>
            <a:r>
              <a:rPr lang="ru-RU" dirty="0" smtClean="0"/>
              <a:t>                                              (59/181)</a:t>
            </a:r>
          </a:p>
          <a:p>
            <a:r>
              <a:rPr lang="ru-RU" dirty="0" smtClean="0"/>
              <a:t>8класс                      103слова в минуту</a:t>
            </a:r>
          </a:p>
          <a:p>
            <a:pPr>
              <a:buNone/>
            </a:pPr>
            <a:r>
              <a:rPr lang="ru-RU" dirty="0" smtClean="0"/>
              <a:t>                                               (45/160)</a:t>
            </a:r>
          </a:p>
          <a:p>
            <a:r>
              <a:rPr lang="ru-RU" dirty="0" smtClean="0"/>
              <a:t>10класс                     149слов в минуту</a:t>
            </a:r>
          </a:p>
          <a:p>
            <a:r>
              <a:rPr lang="ru-RU" dirty="0" smtClean="0"/>
              <a:t>                                            (108/183)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05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/>
                <a:latin typeface="Garamond" pitchFamily="18" charset="0"/>
              </a:rPr>
              <a:t>Черты «старой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effectLst/>
                <a:latin typeface="Garamond" pitchFamily="18" charset="0"/>
              </a:rPr>
              <a:t>модели чтения»</a:t>
            </a:r>
            <a:endParaRPr lang="ru-RU" dirty="0">
              <a:solidFill>
                <a:schemeClr val="bg2">
                  <a:lumMod val="10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dirty="0" smtClean="0"/>
              <a:t>любовь </a:t>
            </a:r>
            <a:r>
              <a:rPr lang="ru-RU" dirty="0"/>
              <a:t>к </a:t>
            </a:r>
            <a:r>
              <a:rPr lang="ru-RU" dirty="0" smtClean="0"/>
              <a:t>чтению</a:t>
            </a:r>
          </a:p>
          <a:p>
            <a:r>
              <a:rPr lang="ru-RU" dirty="0"/>
              <a:t>преобладание в круге чтения книг, а не </a:t>
            </a:r>
            <a:r>
              <a:rPr lang="ru-RU" dirty="0" smtClean="0"/>
              <a:t>журналов</a:t>
            </a:r>
          </a:p>
          <a:p>
            <a:r>
              <a:rPr lang="ru-RU" dirty="0"/>
              <a:t>разнообразный репертуар чтения, в котором представлены книги различных видов и </a:t>
            </a:r>
            <a:r>
              <a:rPr lang="ru-RU" dirty="0" smtClean="0"/>
              <a:t>жанров</a:t>
            </a:r>
          </a:p>
          <a:p>
            <a:r>
              <a:rPr lang="ru-RU" dirty="0"/>
              <a:t>наличие домашней библиотеки</a:t>
            </a:r>
          </a:p>
        </p:txBody>
      </p:sp>
    </p:spTree>
    <p:extLst>
      <p:ext uri="{BB962C8B-B14F-4D97-AF65-F5344CB8AC3E}">
        <p14:creationId xmlns="" xmlns:p14="http://schemas.microsoft.com/office/powerpoint/2010/main" val="31544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Новая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модель детского чтения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06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Тот, кто не читает хороших книг,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не </a:t>
            </a:r>
            <a:r>
              <a:rPr lang="ru-RU" i="1" dirty="0" smtClean="0"/>
              <a:t>имеет преимуществ перед тем,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кто не умеет </a:t>
            </a:r>
            <a:r>
              <a:rPr lang="ru-RU" i="1" dirty="0" smtClean="0"/>
              <a:t>читать их»</a:t>
            </a:r>
          </a:p>
          <a:p>
            <a:pPr algn="ctr">
              <a:buNone/>
            </a:pPr>
            <a:r>
              <a:rPr lang="ru-RU" i="1" dirty="0" smtClean="0"/>
              <a:t>                                             М</a:t>
            </a:r>
            <a:r>
              <a:rPr lang="ru-RU" i="1" dirty="0" smtClean="0"/>
              <a:t>. Твен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90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асс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Классный</Template>
  <TotalTime>101</TotalTime>
  <Words>117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Классный</vt:lpstr>
      <vt:lpstr>Слайд 1</vt:lpstr>
      <vt:lpstr>Слайд 2</vt:lpstr>
      <vt:lpstr>Результаты проверки техники чтения</vt:lpstr>
      <vt:lpstr>Черты «старой модели чтения»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Е.Г. Брушкова</dc:creator>
  <cp:lastModifiedBy>Admin</cp:lastModifiedBy>
  <cp:revision>13</cp:revision>
  <dcterms:created xsi:type="dcterms:W3CDTF">2013-04-18T16:08:03Z</dcterms:created>
  <dcterms:modified xsi:type="dcterms:W3CDTF">2013-04-19T13:14:59Z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