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61" r:id="rId5"/>
    <p:sldId id="260" r:id="rId6"/>
    <p:sldId id="259" r:id="rId7"/>
    <p:sldId id="256" r:id="rId8"/>
    <p:sldId id="263" r:id="rId9"/>
    <p:sldId id="264" r:id="rId10"/>
    <p:sldId id="265" r:id="rId11"/>
    <p:sldId id="277" r:id="rId12"/>
    <p:sldId id="267" r:id="rId13"/>
    <p:sldId id="266" r:id="rId14"/>
    <p:sldId id="268" r:id="rId15"/>
    <p:sldId id="269" r:id="rId16"/>
    <p:sldId id="270" r:id="rId17"/>
    <p:sldId id="271" r:id="rId18"/>
    <p:sldId id="262" r:id="rId19"/>
    <p:sldId id="273" r:id="rId20"/>
    <p:sldId id="272" r:id="rId21"/>
    <p:sldId id="276" r:id="rId22"/>
    <p:sldId id="274" r:id="rId23"/>
    <p:sldId id="27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Марина Холоднюк" initials="МХ"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66"/>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19T23:53:24.359"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8A74105-8504-4655-840C-4B06BA2BD84D}" type="datetimeFigureOut">
              <a:rPr lang="ru-RU" smtClean="0"/>
              <a:pPr/>
              <a:t>26.02.2014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08C630-0E94-4EE8-8F02-035A90CC96F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708C630-0E94-4EE8-8F02-035A90CC96F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38A74105-8504-4655-840C-4B06BA2BD84D}" type="datetimeFigureOut">
              <a:rPr lang="ru-RU" smtClean="0"/>
              <a:pPr/>
              <a:t>26.02.2014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708C630-0E94-4EE8-8F02-035A90CC96F7}"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708C630-0E94-4EE8-8F02-035A90CC96F7}"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08C630-0E94-4EE8-8F02-035A90CC96F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A74105-8504-4655-840C-4B06BA2BD84D}"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8C630-0E94-4EE8-8F02-035A90CC96F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chemeClr val="accent3">
                <a:lumMod val="5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4105-8504-4655-840C-4B06BA2BD84D}" type="datetimeFigureOut">
              <a:rPr lang="ru-RU" smtClean="0"/>
              <a:pPr/>
              <a:t>26.02.2014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8C630-0E94-4EE8-8F02-035A90CC96F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8A74105-8504-4655-840C-4B06BA2BD84D}" type="datetimeFigureOut">
              <a:rPr lang="ru-RU" smtClean="0"/>
              <a:pPr/>
              <a:t>26.02.2014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08C630-0E94-4EE8-8F02-035A90CC96F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animo2.ucoz.ru/_ph/3/2/905242120.gif"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yandex.ru/yandsearch?source=wiz&amp;fp=0&amp;text=%D0%B4%D0%B8%D0%BD%D0%BE%D0%B7%D0%B0%D0%B2%D1%80%D1%8B%20%D0%B0%D0%BD%D0%B8%D0%BC%D0%B0%D1%86%D0%B8%D1%8F&amp;noreask=1&amp;pos=16&amp;lr=2&amp;rpt=simage&amp;uinfo=ww-1349-wh-643-fw-1124-fh-448-pd-1&amp;img_url=http://s7.rimg.info/c20f6c13d550bff923f59b24c414e804.gif" TargetMode="External"/><Relationship Id="rId13" Type="http://schemas.openxmlformats.org/officeDocument/2006/relationships/image" Target="../media/image23.gif"/><Relationship Id="rId3" Type="http://schemas.openxmlformats.org/officeDocument/2006/relationships/image" Target="../media/image18.png"/><Relationship Id="rId7" Type="http://schemas.openxmlformats.org/officeDocument/2006/relationships/image" Target="../media/image20.gif"/><Relationship Id="rId12" Type="http://schemas.openxmlformats.org/officeDocument/2006/relationships/hyperlink" Target="http://images.yandex.ru/yandsearch?source=wiz&amp;fp=2&amp;uinfo=ww-1349-wh-643-fw-1124-fh-448-pd-1&amp;p=2&amp;text=%D0%BD%D0%BE%D1%82%D1%8B%20%D0%B0%D0%BD%D0%B8%D0%BC%D0%B0%D1%86%D0%B8%D1%8F&amp;noreask=1&amp;pos=64&amp;rpt=simage&amp;lr=2&amp;img_url=http://s10.rimg.info/f6e9c866a6a4795c99af7e230f710bd4.gif" TargetMode="External"/><Relationship Id="rId2" Type="http://schemas.openxmlformats.org/officeDocument/2006/relationships/slideLayout" Target="../slideLayouts/slideLayout18.xml"/><Relationship Id="rId1" Type="http://schemas.openxmlformats.org/officeDocument/2006/relationships/audio" Target="file:///C:\Users\&#1052;&#1072;&#1088;&#1080;&#1085;&#1072;%20&#1061;&#1086;&#1083;&#1086;&#1076;&#1085;&#1102;&#1082;\Desktop\&#1052;&#1080;&#1093;&#1072;&#1080;&#1083;%20&#1041;&#1086;&#1103;&#1088;&#1089;&#1082;&#1080;&#1081;%20-%20&#1044;&#1080;&#1085;&#1086;&#1079;&#1072;&#1074;&#1088;&#1080;&#1082;&#1080;%20%20(audiopoisk.com).mp3" TargetMode="External"/><Relationship Id="rId6" Type="http://schemas.openxmlformats.org/officeDocument/2006/relationships/hyperlink" Target="http://images.yandex.ru/yandsearch?source=wiz&amp;fp=0&amp;text=%D0%B4%D0%B8%D0%BD%D0%BE%D0%B7%D0%B0%D0%B2%D1%80%D1%8B%20%D0%B0%D0%BD%D0%B8%D0%BC%D0%B0%D1%86%D0%B8%D1%8F&amp;noreask=1&amp;pos=7&amp;lr=2&amp;rpt=simage&amp;uinfo=ww-1349-wh-643-fw-1124-fh-448-pd-1&amp;img_url=http://s3.rimg.info/647a7352fcd87f547f11a47a46e46d8d.gif" TargetMode="External"/><Relationship Id="rId11" Type="http://schemas.openxmlformats.org/officeDocument/2006/relationships/image" Target="../media/image22.gif"/><Relationship Id="rId5" Type="http://schemas.openxmlformats.org/officeDocument/2006/relationships/image" Target="../media/image19.gif"/><Relationship Id="rId10" Type="http://schemas.openxmlformats.org/officeDocument/2006/relationships/hyperlink" Target="http://images.yandex.ru/yandsearch?source=wiz&amp;fp=4&amp;uinfo=ww-1349-wh-643-fw-1124-fh-448-pd-1&amp;p=4&amp;text=%D0%B4%D0%B8%D0%BD%D0%BE%D0%B7%D0%B0%D0%B2%D1%80%D1%8B%20%D0%B0%D0%BD%D0%B8%D0%BC%D0%B0%D1%86%D0%B8%D1%8F&amp;noreask=1&amp;pos=129&amp;rpt=simage&amp;lr=2&amp;img_url=http://www.animatedgif.net/animals/dinosaurs/laudinocp_e0.gif" TargetMode="External"/><Relationship Id="rId4" Type="http://schemas.openxmlformats.org/officeDocument/2006/relationships/hyperlink" Target="http://images.yandex.ru/yandsearch?text=%D0%B4%D0%B8%D0%BD%D0%BE%D0%B7%D0%B0%D0%B2%D1%80%D1%8B%20%D0%B0%D0%BD%D0%B8%D0%BC%D0%B0%D1%86%D0%B8%D1%8F&amp;img_url=http://s2.rimg.info/f0bc67acec6c156d53746c6ab8024feb.gif&amp;pos=1&amp;rpt=simage&amp;lr=2&amp;noreask=1&amp;source=wiz" TargetMode="External"/><Relationship Id="rId9"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yandex.ru/yandsearch?source=wiz&amp;fp=0&amp;text=%D1%85%D0%B8%D1%89%D0%BD%D1%8B%D0%B5%20%D0%B4%D0%B8%D0%BD%D0%BE%D0%B7%D0%B0%D0%B2%D1%80%D1%8B&amp;noreask=1&amp;pos=9&amp;lr=2&amp;rpt=simage&amp;uinfo=ww-1349-wh-643-fw-1124-fh-448-pd-1&amp;img_url=http://www.vokrugsveta.ru/img/cmn/2008/07/08/009.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yandex.ru/yandsearch?p=2&amp;text=%D1%82%D0%B8%D1%80%D0%B0%D0%BD%D0%BE%D0%B7%D0%B0%D0%B2%D1%80&amp;fp=2&amp;pos=77&amp;uinfo=ww-1349-wh-643-fw-1124-fh-448-pd-1&amp;rpt=simage&amp;img_url=http://www.computerra.ru/upload/mkarpov/rex.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yandex.ru/yandsearch?source=wiz&amp;fp=0&amp;text=%D1%85%D0%B8%D1%89%D0%BD%D1%8B%D0%B5%20%D0%B4%D0%B8%D0%BD%D0%BE%D0%B7%D0%B0%D0%B2%D1%80%D1%8B&amp;noreask=1&amp;pos=19&amp;lr=2&amp;rpt=simage&amp;uinfo=ww-1349-wh-643-fw-1124-fh-448-pd-1&amp;img_url=http://www.healthstones.com/dinosaurdata/v/velociraptor/velociraptor.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yandex.ru/yandsearch?p=3&amp;text=%D0%BB%D0%B5%D1%82%D0%B0%D1%8E%D1%89%D0%B8%D0%B5%20%D0%B4%D0%B8%D0%BD%D0%BE%D0%B7%D0%B0%D0%B2%D1%80%D1%8B&amp;fp=3&amp;pos=108&amp;uinfo=ww-1349-wh-643-fw-1124-fh-448-pd-1&amp;rpt=simage&amp;img_url=http://www.ridus.ru/_ah/img/zq7oQHMOTeozqd7gs-q_H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images.yandex.ru/yandsearch?p=3&amp;text=%D0%BB%D0%B5%D1%82%D0%B0%D1%8E%D1%89%D0%B8%D0%B5%20%D0%B4%D0%B8%D0%BD%D0%BE%D0%B7%D0%B0%D0%B2%D1%80%D1%8B&amp;fp=3&amp;pos=109&amp;uinfo=ww-1349-wh-643-fw-1124-fh-448-pd-1&amp;rpt=simage&amp;img_url=http://magov.net/uploads/images/0/a/0/3/2239/879cebdee5.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yandex.ru/yandsearch?p=2&amp;text=%D0%BF%D0%BB%D0%B0%D0%B2%D0%B0%D1%8E%D1%89%D0%B8%D0%B5%20%D0%B4%D0%B8%D0%BD%D0%BE%D0%B7%D0%B0%D0%B2%D1%80%D1%8B&amp;fp=2&amp;pos=87&amp;uinfo=ww-1349-wh-643-fw-1124-fh-448-pd-1&amp;rpt=simage&amp;img_url=http://byaki.net/uploads/posts/2012-07/1342468967_istorii1.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animo2.ucoz.ru/_ph/14/2/750252900.gi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yandex.ru/yandsearch?source=wiz&amp;fp=2&amp;uinfo=ww-1349-wh-643-fw-1124-fh-448-pd-1&amp;p=2&amp;text=%D0%B3%D0%BE%D1%80%D0%B0%20%D0%B0%D0%BD%D0%B8%D0%BC%D0%B0%D1%86%D0%B8%D1%8F&amp;noreask=1&amp;pos=86&amp;rpt=simage&amp;lr=2&amp;img_url=http://m.c.lnkd.licdn.com/media/p/2/000/033/272/3d888c5.png" TargetMode="Externa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images.yandex.ru/yandsearch?text=%D0%BF%D0%B0%D0%BB%D0%B5%D0%BE%D0%BD%D1%82%D0%BE%D0%BB%D0%BE%D0%B3&amp;fp=0&amp;pos=3&amp;uinfo=ww-1349-wh-643-fw-1124-fh-448-pd-1&amp;rpt=simage&amp;img_url=http://static.zakon.kz/img/040512/040512958.JPG" TargetMode="External"/><Relationship Id="rId1" Type="http://schemas.openxmlformats.org/officeDocument/2006/relationships/slideLayout" Target="../slideLayouts/slideLayout7.xml"/><Relationship Id="rId6" Type="http://schemas.openxmlformats.org/officeDocument/2006/relationships/hyperlink" Target="http://images.yandex.ru/yandsearch?text=%D0%BF%D0%B0%D0%BB%D0%B5%D0%BE%D0%BD%D1%82%D0%BE%D0%BB%D0%BE%D0%B3&amp;fp=0&amp;pos=16&amp;uinfo=ww-1349-wh-643-fw-1124-fh-448-pd-1&amp;rpt=simage&amp;img_url=http://www.stranatur.ru/cms_files/Image/diplodocus_600.jpg" TargetMode="External"/><Relationship Id="rId5" Type="http://schemas.openxmlformats.org/officeDocument/2006/relationships/image" Target="../media/image35.jpeg"/><Relationship Id="rId4" Type="http://schemas.openxmlformats.org/officeDocument/2006/relationships/hyperlink" Target="http://images.yandex.ru/yandsearch?text=%D0%BF%D0%B0%D0%BB%D0%B5%D0%BE%D0%BD%D1%82%D0%BE%D0%BB%D0%BE%D0%B3&amp;fp=0&amp;pos=17&amp;uinfo=ww-1349-wh-643-fw-1124-fh-448-pd-1&amp;rpt=simage&amp;img_url=http://news.nationalgeographic.com/news/bigphotos/images/fossil-park_big.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images.yandex.ru/yandsearch?p=3&amp;text=%D1%82%D1%80%D0%B8%D1%86%D0%B5%D1%80%D0%B0%D1%82%D0%BE%D0%BF%D1%81&amp;fp=3&amp;img_url=http://www.us-way.de/neu/standup/2011/1037x-Triceratops.jpg&amp;pos=117&amp;uinfo=ww-1349-wh-643-fw-1124-fh-448-pd-1&amp;rpt=simage" TargetMode="External"/><Relationship Id="rId13"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hyperlink" Target="http://images.yandex.ru/yandsearch?p=1&amp;text=%D0%B4%D0%B5%D0%B9%D0%BD%D0%BE%D0%BD%D0%B8%D1%85&amp;fp=1&amp;pos=42&amp;uinfo=ww-1349-wh-643-fw-1124-fh-448-pd-1&amp;rpt=simage&amp;img_url=http://forexaw.com/NEWs/WorldEconomy/Rumors_and_forecasts_market_trends/img1845198_JPMorgan.jpg" TargetMode="External"/><Relationship Id="rId2" Type="http://schemas.openxmlformats.org/officeDocument/2006/relationships/hyperlink" Target="http://images.yandex.ru/yandsearch?source=wiz&amp;fp=1&amp;uinfo=ww-1349-wh-643-fw-1124-fh-448-pd-1&amp;p=1&amp;text=%D0%BF%D0%B0%D1%80%D0%B0%D0%B7%D0%B0%D1%83%D1%80%D0%BE%D0%BB%D0%BE%D1%84&amp;noreask=1&amp;pos=54&amp;rpt=simage&amp;lr=2&amp;img_url=http://www.otoys.ru/picturesNew/fame_master/b_26408_1.jpg" TargetMode="External"/><Relationship Id="rId1" Type="http://schemas.openxmlformats.org/officeDocument/2006/relationships/slideLayout" Target="../slideLayouts/slideLayout7.xml"/><Relationship Id="rId6" Type="http://schemas.openxmlformats.org/officeDocument/2006/relationships/hyperlink" Target="http://images.yandex.ru/yandsearch?p=6&amp;text=%D0%B4%D0%B8%D0%BD%D0%BE%D0%B7%D0%B0%D0%B2%D1%80%20%D0%BA%D1%80%D0%BE%D0%BA%D0%BE%D0%B4%D0%B8%D0%BB&amp;fp=6&amp;img_url=http://cdn.graphicsfactory.com/clip-art/image_files/image/4/590444-ichthyosaurus4.gif&amp;pos=209&amp;uinfo=ww-1349-wh-643-fw-1124-fh-448-pd-1&amp;rpt=simage" TargetMode="External"/><Relationship Id="rId11" Type="http://schemas.openxmlformats.org/officeDocument/2006/relationships/image" Target="../media/image43.jpeg"/><Relationship Id="rId5" Type="http://schemas.openxmlformats.org/officeDocument/2006/relationships/image" Target="../media/image40.jpeg"/><Relationship Id="rId10" Type="http://schemas.openxmlformats.org/officeDocument/2006/relationships/hyperlink" Target="http://images.yandex.ru/yandsearch?p=1&amp;text=%D0%B1%D1%80%D0%B0%D1%85%D0%B8%D0%BE%D0%B7%D0%B0%D0%B2%D1%80&amp;fp=1&amp;pos=58&amp;uinfo=ww-1349-wh-643-fw-1124-fh-448-pd-1&amp;rpt=simage&amp;img_url=http://www.lugnet.com/img/set/80/pause/new/upload/6719-1-993783416.jpg" TargetMode="External"/><Relationship Id="rId4" Type="http://schemas.openxmlformats.org/officeDocument/2006/relationships/hyperlink" Target="http://images.yandex.ru/yandsearch?text=%D0%B4%D0%B8%D0%BD%D0%BE%D0%B7%D0%B0%D0%B2%D1%80%20%D0%BD%D0%BE%D1%81%D0%BE%D1%80%D0%BE%D0%B3&amp;fp=0&amp;pos=4&amp;uinfo=ww-1349-wh-643-fw-1124-fh-448-pd-1&amp;rpt=simage&amp;img_url=http://photo.7ya.ru/7ya-photo/2010/2/2/1265069947518.jpg" TargetMode="External"/><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1052;&#1072;&#1088;&#1080;&#1085;&#1072;%20&#1061;&#1086;&#1083;&#1086;&#1076;&#1085;&#1102;&#1082;\Videos\&#1055;&#1072;&#1085;&#1075;&#1077;&#1103;.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yandex.ru/yandsearch?source=wiz&amp;fp=0&amp;text=%D0%BC%D0%B0%D1%82%D0%B5%D1%80%D0%B8%D0%BA%D0%B8&amp;noreask=1&amp;pos=9&amp;lr=2&amp;rpt=simage&amp;uinfo=ww-1349-wh-643-fw-1124-fh-448-pd-1&amp;img_url=http://is.mixmarket.biz/images/of/15261/25092888.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yandsearch?source=wiz&amp;fp=1&amp;uinfo=ww-1349-wh-673-fw-1124-fh-467-pd-1&amp;p=1&amp;text=%D0%BC%D0%B0%D1%82%D0%B5%D1%80%D0%B8%D0%BA%20%D0%BF%D0%B0%D0%BD%D0%B3%D0%B5%D1%8F&amp;noreask=1&amp;pos=30&amp;rpt=simage&amp;lr=2&amp;img_url=http://bizozo.ru/img/1-pangeya.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3.gif"/><Relationship Id="rId3" Type="http://schemas.openxmlformats.org/officeDocument/2006/relationships/image" Target="../media/image6.gif"/><Relationship Id="rId7" Type="http://schemas.openxmlformats.org/officeDocument/2006/relationships/hyperlink" Target="http://oazisdlyavas.ucoz.ru/photo/31-0-1451" TargetMode="External"/><Relationship Id="rId12" Type="http://schemas.openxmlformats.org/officeDocument/2006/relationships/image" Target="../media/image12.gif"/><Relationship Id="rId17" Type="http://schemas.openxmlformats.org/officeDocument/2006/relationships/comments" Target="../comments/comment1.xml"/><Relationship Id="rId2" Type="http://schemas.openxmlformats.org/officeDocument/2006/relationships/hyperlink" Target="http://animo2.ucoz.ru/_ph/14/2/498033495.gif" TargetMode="External"/><Relationship Id="rId16"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8.gif"/><Relationship Id="rId11" Type="http://schemas.openxmlformats.org/officeDocument/2006/relationships/image" Target="../media/image11.gif"/><Relationship Id="rId5" Type="http://schemas.openxmlformats.org/officeDocument/2006/relationships/hyperlink" Target="http://oazisdlyavas.ucoz.ru/photo/31-0-1476" TargetMode="External"/><Relationship Id="rId15" Type="http://schemas.openxmlformats.org/officeDocument/2006/relationships/image" Target="../media/image14.gif"/><Relationship Id="rId10" Type="http://schemas.openxmlformats.org/officeDocument/2006/relationships/image" Target="../media/image10.gif"/><Relationship Id="rId4" Type="http://schemas.openxmlformats.org/officeDocument/2006/relationships/image" Target="../media/image7.wmf"/><Relationship Id="rId9" Type="http://schemas.openxmlformats.org/officeDocument/2006/relationships/hyperlink" Target="http://animo2.ucoz.ru/_ph/7/2/909410766.gif" TargetMode="External"/><Relationship Id="rId14" Type="http://schemas.openxmlformats.org/officeDocument/2006/relationships/hyperlink" Target="http://animo2.ucoz.ru/_ph/14/2/663171933.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yandex.ru/yandsearch?p=7&amp;text=%D0%B4%D0%B8%D0%BF%D0%BB%D0%BE%D0%B4%D0%BE%D0%BA&amp;fp=7&amp;pos=218&amp;uinfo=ww-1349-wh-643-fw-1124-fh-448-pd-1&amp;rpt=simage&amp;img_url=http://images.fineartamerica.com/images-small/diplodocus-michael-vigliotti.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animo2.ucoz.ru/_ph/3/1/905242120.jpg">
            <a:hlinkClick r:id="rId2" tooltip="Просмотры: 1113 | Размеры: 160x138, 58.1Kb"/>
          </p:cNvPr>
          <p:cNvPicPr>
            <a:picLocks noChangeAspect="1" noChangeArrowheads="1" noCrop="1"/>
          </p:cNvPicPr>
          <p:nvPr/>
        </p:nvPicPr>
        <p:blipFill>
          <a:blip r:embed="rId3" cstate="print"/>
          <a:srcRect/>
          <a:stretch>
            <a:fillRect/>
          </a:stretch>
        </p:blipFill>
        <p:spPr bwMode="auto">
          <a:xfrm>
            <a:off x="-44245" y="-449886"/>
            <a:ext cx="9142942" cy="7885794"/>
          </a:xfrm>
          <a:prstGeom prst="rect">
            <a:avLst/>
          </a:prstGeom>
          <a:noFill/>
        </p:spPr>
      </p:pic>
      <p:sp>
        <p:nvSpPr>
          <p:cNvPr id="8" name="TextBox 7"/>
          <p:cNvSpPr txBox="1"/>
          <p:nvPr/>
        </p:nvSpPr>
        <p:spPr>
          <a:xfrm>
            <a:off x="5796136" y="476672"/>
            <a:ext cx="3028906" cy="1015663"/>
          </a:xfrm>
          <a:prstGeom prst="rect">
            <a:avLst/>
          </a:prstGeom>
          <a:noFill/>
        </p:spPr>
        <p:txBody>
          <a:bodyPr wrap="none" rtlCol="0">
            <a:spAutoFit/>
          </a:bodyPr>
          <a:lstStyle/>
          <a:p>
            <a:r>
              <a:rPr lang="ru-RU" sz="6000" b="1" i="1" dirty="0" smtClean="0">
                <a:solidFill>
                  <a:schemeClr val="accent5">
                    <a:lumMod val="60000"/>
                    <a:lumOff val="40000"/>
                  </a:schemeClr>
                </a:solidFill>
              </a:rPr>
              <a:t>Евразия </a:t>
            </a:r>
            <a:endParaRPr lang="ru-RU" sz="6000" b="1" i="1" dirty="0">
              <a:solidFill>
                <a:schemeClr val="accent5">
                  <a:lumMod val="60000"/>
                  <a:lumOff val="40000"/>
                </a:schemeClr>
              </a:solidFill>
            </a:endParaRPr>
          </a:p>
        </p:txBody>
      </p:sp>
      <p:sp>
        <p:nvSpPr>
          <p:cNvPr id="9" name="TextBox 8"/>
          <p:cNvSpPr txBox="1"/>
          <p:nvPr/>
        </p:nvSpPr>
        <p:spPr>
          <a:xfrm>
            <a:off x="5400090" y="5934670"/>
            <a:ext cx="3743910" cy="923330"/>
          </a:xfrm>
          <a:prstGeom prst="rect">
            <a:avLst/>
          </a:prstGeom>
          <a:noFill/>
        </p:spPr>
        <p:txBody>
          <a:bodyPr wrap="none" rtlCol="0">
            <a:spAutoFit/>
          </a:bodyPr>
          <a:lstStyle/>
          <a:p>
            <a:r>
              <a:rPr lang="ru-RU" sz="5400" b="1" i="1" dirty="0" smtClean="0">
                <a:solidFill>
                  <a:schemeClr val="accent5">
                    <a:lumMod val="20000"/>
                    <a:lumOff val="80000"/>
                  </a:schemeClr>
                </a:solidFill>
              </a:rPr>
              <a:t>Австралия </a:t>
            </a:r>
            <a:endParaRPr lang="ru-RU" sz="5400" b="1" i="1" dirty="0">
              <a:solidFill>
                <a:schemeClr val="accent5">
                  <a:lumMod val="20000"/>
                  <a:lumOff val="80000"/>
                </a:schemeClr>
              </a:solidFill>
            </a:endParaRPr>
          </a:p>
        </p:txBody>
      </p:sp>
      <p:sp>
        <p:nvSpPr>
          <p:cNvPr id="10" name="TextBox 9"/>
          <p:cNvSpPr txBox="1"/>
          <p:nvPr/>
        </p:nvSpPr>
        <p:spPr>
          <a:xfrm>
            <a:off x="323528" y="476672"/>
            <a:ext cx="2689454" cy="923330"/>
          </a:xfrm>
          <a:prstGeom prst="rect">
            <a:avLst/>
          </a:prstGeom>
          <a:noFill/>
        </p:spPr>
        <p:txBody>
          <a:bodyPr wrap="none" rtlCol="0">
            <a:spAutoFit/>
          </a:bodyPr>
          <a:lstStyle/>
          <a:p>
            <a:r>
              <a:rPr lang="ru-RU" sz="5400" b="1" i="1" dirty="0" smtClean="0">
                <a:solidFill>
                  <a:schemeClr val="accent5">
                    <a:lumMod val="60000"/>
                    <a:lumOff val="40000"/>
                  </a:schemeClr>
                </a:solidFill>
              </a:rPr>
              <a:t>Африка </a:t>
            </a:r>
            <a:endParaRPr lang="ru-RU" sz="5400" b="1" i="1" dirty="0">
              <a:solidFill>
                <a:schemeClr val="accent5">
                  <a:lumMod val="60000"/>
                  <a:lumOff val="40000"/>
                </a:schemeClr>
              </a:solidFill>
            </a:endParaRPr>
          </a:p>
        </p:txBody>
      </p:sp>
      <p:sp>
        <p:nvSpPr>
          <p:cNvPr id="11" name="TextBox 10"/>
          <p:cNvSpPr txBox="1"/>
          <p:nvPr/>
        </p:nvSpPr>
        <p:spPr>
          <a:xfrm>
            <a:off x="0" y="5934670"/>
            <a:ext cx="4424609" cy="923330"/>
          </a:xfrm>
          <a:prstGeom prst="rect">
            <a:avLst/>
          </a:prstGeom>
          <a:noFill/>
        </p:spPr>
        <p:txBody>
          <a:bodyPr wrap="none" rtlCol="0">
            <a:spAutoFit/>
          </a:bodyPr>
          <a:lstStyle/>
          <a:p>
            <a:r>
              <a:rPr lang="ru-RU" sz="5400" b="1" i="1" dirty="0" smtClean="0">
                <a:solidFill>
                  <a:schemeClr val="accent5">
                    <a:lumMod val="60000"/>
                    <a:lumOff val="40000"/>
                  </a:schemeClr>
                </a:solidFill>
              </a:rPr>
              <a:t>Антарктида </a:t>
            </a:r>
            <a:endParaRPr lang="ru-RU" sz="5400" b="1" i="1" dirty="0">
              <a:solidFill>
                <a:schemeClr val="accent5">
                  <a:lumMod val="60000"/>
                  <a:lumOff val="40000"/>
                </a:schemeClr>
              </a:solidFill>
            </a:endParaRPr>
          </a:p>
        </p:txBody>
      </p:sp>
      <p:sp>
        <p:nvSpPr>
          <p:cNvPr id="12" name="TextBox 11"/>
          <p:cNvSpPr txBox="1"/>
          <p:nvPr/>
        </p:nvSpPr>
        <p:spPr>
          <a:xfrm>
            <a:off x="2267744" y="1772816"/>
            <a:ext cx="4414735" cy="923330"/>
          </a:xfrm>
          <a:prstGeom prst="rect">
            <a:avLst/>
          </a:prstGeom>
          <a:noFill/>
        </p:spPr>
        <p:txBody>
          <a:bodyPr wrap="none" rtlCol="0">
            <a:spAutoFit/>
          </a:bodyPr>
          <a:lstStyle/>
          <a:p>
            <a:r>
              <a:rPr lang="ru-RU" sz="5400" b="1" i="1" dirty="0" err="1" smtClean="0">
                <a:solidFill>
                  <a:schemeClr val="bg1"/>
                </a:solidFill>
              </a:rPr>
              <a:t>Юж</a:t>
            </a:r>
            <a:r>
              <a:rPr lang="ru-RU" sz="5400" b="1" i="1" dirty="0" smtClean="0">
                <a:solidFill>
                  <a:schemeClr val="bg1"/>
                </a:solidFill>
              </a:rPr>
              <a:t>. Америка</a:t>
            </a:r>
            <a:endParaRPr lang="ru-RU" sz="5400" b="1" i="1" dirty="0">
              <a:solidFill>
                <a:schemeClr val="bg1"/>
              </a:solidFill>
            </a:endParaRPr>
          </a:p>
        </p:txBody>
      </p:sp>
      <p:sp>
        <p:nvSpPr>
          <p:cNvPr id="13" name="TextBox 12"/>
          <p:cNvSpPr txBox="1"/>
          <p:nvPr/>
        </p:nvSpPr>
        <p:spPr>
          <a:xfrm>
            <a:off x="2627784" y="4581128"/>
            <a:ext cx="4406719" cy="923330"/>
          </a:xfrm>
          <a:prstGeom prst="rect">
            <a:avLst/>
          </a:prstGeom>
          <a:noFill/>
        </p:spPr>
        <p:txBody>
          <a:bodyPr wrap="none" rtlCol="0">
            <a:spAutoFit/>
          </a:bodyPr>
          <a:lstStyle/>
          <a:p>
            <a:r>
              <a:rPr lang="ru-RU" sz="5400" b="1" i="1" dirty="0" smtClean="0">
                <a:solidFill>
                  <a:schemeClr val="bg1"/>
                </a:solidFill>
              </a:rPr>
              <a:t>Сев. Америка </a:t>
            </a:r>
            <a:endParaRPr lang="ru-RU" sz="54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1"/>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1"/>
                                          </p:val>
                                        </p:tav>
                                        <p:tav tm="100000">
                                          <p:val>
                                            <p:strVal val="#ppt_x"/>
                                          </p:val>
                                        </p:tav>
                                      </p:tavLst>
                                    </p:anim>
                                    <p:anim calcmode="lin" valueType="num">
                                      <p:cBhvr>
                                        <p:cTn id="2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1"/>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1"/>
                                          </p:val>
                                        </p:tav>
                                        <p:tav tm="100000">
                                          <p:val>
                                            <p:strVal val="#ppt_x"/>
                                          </p:val>
                                        </p:tav>
                                      </p:tavLst>
                                    </p:anim>
                                    <p:anim calcmode="lin" valueType="num">
                                      <p:cBhvr>
                                        <p:cTn id="3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1"/>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6329681" cy="1015663"/>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Физкультминутка!</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Михаил Боярский - Динозаврики  (audiopoisk.com).mp3">
            <a:hlinkClick r:id="" action="ppaction://media"/>
          </p:cNvPr>
          <p:cNvPicPr>
            <a:picLocks noRot="1" noChangeAspect="1"/>
          </p:cNvPicPr>
          <p:nvPr>
            <a:audioFile r:link="rId1"/>
          </p:nvPr>
        </p:nvPicPr>
        <p:blipFill>
          <a:blip r:embed="rId3" cstate="print"/>
          <a:stretch>
            <a:fillRect/>
          </a:stretch>
        </p:blipFill>
        <p:spPr>
          <a:xfrm>
            <a:off x="755576" y="5805264"/>
            <a:ext cx="512440" cy="512440"/>
          </a:xfrm>
          <a:prstGeom prst="rect">
            <a:avLst/>
          </a:prstGeom>
        </p:spPr>
      </p:pic>
      <p:pic>
        <p:nvPicPr>
          <p:cNvPr id="13314" name="Picture 2" descr="http://www.gifmix.de/gif.php?bild=dinosaurier-gifs/024.GIF">
            <a:hlinkClick r:id="rId4"/>
          </p:cNvPr>
          <p:cNvPicPr>
            <a:picLocks noChangeAspect="1" noChangeArrowheads="1" noCrop="1"/>
          </p:cNvPicPr>
          <p:nvPr/>
        </p:nvPicPr>
        <p:blipFill>
          <a:blip r:embed="rId5" cstate="print"/>
          <a:srcRect/>
          <a:stretch>
            <a:fillRect/>
          </a:stretch>
        </p:blipFill>
        <p:spPr bwMode="auto">
          <a:xfrm>
            <a:off x="683568" y="1412776"/>
            <a:ext cx="2168150" cy="2409056"/>
          </a:xfrm>
          <a:prstGeom prst="rect">
            <a:avLst/>
          </a:prstGeom>
          <a:noFill/>
        </p:spPr>
      </p:pic>
      <p:pic>
        <p:nvPicPr>
          <p:cNvPr id="13316" name="Picture 4" descr="http://s58.radikal.ru/i159/0907/fd/12ab06a487c4.gif">
            <a:hlinkClick r:id="rId6"/>
          </p:cNvPr>
          <p:cNvPicPr>
            <a:picLocks noChangeAspect="1" noChangeArrowheads="1" noCrop="1"/>
          </p:cNvPicPr>
          <p:nvPr/>
        </p:nvPicPr>
        <p:blipFill>
          <a:blip r:embed="rId7" cstate="print"/>
          <a:srcRect/>
          <a:stretch>
            <a:fillRect/>
          </a:stretch>
        </p:blipFill>
        <p:spPr bwMode="auto">
          <a:xfrm>
            <a:off x="6012160" y="3861048"/>
            <a:ext cx="1704391" cy="2667745"/>
          </a:xfrm>
          <a:prstGeom prst="rect">
            <a:avLst/>
          </a:prstGeom>
          <a:noFill/>
        </p:spPr>
      </p:pic>
      <p:pic>
        <p:nvPicPr>
          <p:cNvPr id="13318" name="Picture 6" descr="http://www.linkietheo.nl/animaties_f/animaties_foto/draken/draken_41.gif">
            <a:hlinkClick r:id="rId8"/>
          </p:cNvPr>
          <p:cNvPicPr>
            <a:picLocks noChangeAspect="1" noChangeArrowheads="1" noCrop="1"/>
          </p:cNvPicPr>
          <p:nvPr/>
        </p:nvPicPr>
        <p:blipFill>
          <a:blip r:embed="rId9" cstate="print"/>
          <a:srcRect/>
          <a:stretch>
            <a:fillRect/>
          </a:stretch>
        </p:blipFill>
        <p:spPr bwMode="auto">
          <a:xfrm>
            <a:off x="4499992" y="1484784"/>
            <a:ext cx="1728192" cy="2510771"/>
          </a:xfrm>
          <a:prstGeom prst="rect">
            <a:avLst/>
          </a:prstGeom>
          <a:noFill/>
        </p:spPr>
      </p:pic>
      <p:pic>
        <p:nvPicPr>
          <p:cNvPr id="13320" name="Picture 8" descr="http://www.lindsaydeutsch.com/NEW/Graphics/laudinocp_e0.gif">
            <a:hlinkClick r:id="rId10"/>
          </p:cNvPr>
          <p:cNvPicPr>
            <a:picLocks noChangeAspect="1" noChangeArrowheads="1" noCrop="1"/>
          </p:cNvPicPr>
          <p:nvPr/>
        </p:nvPicPr>
        <p:blipFill>
          <a:blip r:embed="rId11" cstate="print">
            <a:clrChange>
              <a:clrFrom>
                <a:srgbClr val="FFFFFF"/>
              </a:clrFrom>
              <a:clrTo>
                <a:srgbClr val="FFFFFF">
                  <a:alpha val="0"/>
                </a:srgbClr>
              </a:clrTo>
            </a:clrChange>
          </a:blip>
          <a:srcRect/>
          <a:stretch>
            <a:fillRect/>
          </a:stretch>
        </p:blipFill>
        <p:spPr bwMode="auto">
          <a:xfrm>
            <a:off x="1763688" y="3521170"/>
            <a:ext cx="2813298" cy="3150894"/>
          </a:xfrm>
          <a:prstGeom prst="rect">
            <a:avLst/>
          </a:prstGeom>
          <a:noFill/>
        </p:spPr>
      </p:pic>
      <p:pic>
        <p:nvPicPr>
          <p:cNvPr id="13322" name="Picture 10" descr="http://musicvps.wikispaces.com/file/view/mov_notes1.gif/116880413/208x159/mov_notes1.gif">
            <a:hlinkClick r:id="rId12"/>
          </p:cNvPr>
          <p:cNvPicPr>
            <a:picLocks noChangeAspect="1" noChangeArrowheads="1" noCrop="1"/>
          </p:cNvPicPr>
          <p:nvPr/>
        </p:nvPicPr>
        <p:blipFill>
          <a:blip r:embed="rId13" cstate="print"/>
          <a:srcRect/>
          <a:stretch>
            <a:fillRect/>
          </a:stretch>
        </p:blipFill>
        <p:spPr bwMode="auto">
          <a:xfrm>
            <a:off x="6660232" y="1268760"/>
            <a:ext cx="1524000" cy="1143001"/>
          </a:xfrm>
          <a:prstGeom prst="rect">
            <a:avLst/>
          </a:prstGeom>
          <a:noFill/>
        </p:spPr>
      </p:pic>
      <p:pic>
        <p:nvPicPr>
          <p:cNvPr id="13324" name="Picture 12" descr="http://musicvps.wikispaces.com/file/view/mov_notes1.gif/116880413/208x159/mov_notes1.gif">
            <a:hlinkClick r:id="rId12"/>
          </p:cNvPr>
          <p:cNvPicPr>
            <a:picLocks noChangeAspect="1" noChangeArrowheads="1" noCrop="1"/>
          </p:cNvPicPr>
          <p:nvPr/>
        </p:nvPicPr>
        <p:blipFill>
          <a:blip r:embed="rId13" cstate="print"/>
          <a:srcRect/>
          <a:stretch>
            <a:fillRect/>
          </a:stretch>
        </p:blipFill>
        <p:spPr bwMode="auto">
          <a:xfrm>
            <a:off x="2699792" y="1340768"/>
            <a:ext cx="1524000" cy="1143001"/>
          </a:xfrm>
          <a:prstGeom prst="rect">
            <a:avLst/>
          </a:prstGeom>
          <a:noFill/>
        </p:spPr>
      </p:pic>
      <p:pic>
        <p:nvPicPr>
          <p:cNvPr id="13326" name="Picture 14" descr="http://musicvps.wikispaces.com/file/view/mov_notes1.gif/116880413/208x159/mov_notes1.gif">
            <a:hlinkClick r:id="rId12"/>
          </p:cNvPr>
          <p:cNvPicPr>
            <a:picLocks noChangeAspect="1" noChangeArrowheads="1" noCrop="1"/>
          </p:cNvPicPr>
          <p:nvPr/>
        </p:nvPicPr>
        <p:blipFill>
          <a:blip r:embed="rId13" cstate="print"/>
          <a:srcRect/>
          <a:stretch>
            <a:fillRect/>
          </a:stretch>
        </p:blipFill>
        <p:spPr bwMode="auto">
          <a:xfrm>
            <a:off x="-396552" y="332656"/>
            <a:ext cx="1524000" cy="1143001"/>
          </a:xfrm>
          <a:prstGeom prst="rect">
            <a:avLst/>
          </a:prstGeom>
          <a:noFill/>
        </p:spPr>
      </p:pic>
      <p:pic>
        <p:nvPicPr>
          <p:cNvPr id="13328" name="Picture 16" descr="http://musicvps.wikispaces.com/file/view/mov_notes1.gif/116880413/208x159/mov_notes1.gif">
            <a:hlinkClick r:id="rId12"/>
          </p:cNvPr>
          <p:cNvPicPr>
            <a:picLocks noChangeAspect="1" noChangeArrowheads="1" noCrop="1"/>
          </p:cNvPicPr>
          <p:nvPr/>
        </p:nvPicPr>
        <p:blipFill>
          <a:blip r:embed="rId13" cstate="print"/>
          <a:srcRect/>
          <a:stretch>
            <a:fillRect/>
          </a:stretch>
        </p:blipFill>
        <p:spPr bwMode="auto">
          <a:xfrm>
            <a:off x="0" y="3933056"/>
            <a:ext cx="1524000" cy="1143001"/>
          </a:xfrm>
          <a:prstGeom prst="rect">
            <a:avLst/>
          </a:prstGeom>
          <a:noFill/>
        </p:spPr>
      </p:pic>
      <p:pic>
        <p:nvPicPr>
          <p:cNvPr id="13330" name="Picture 18" descr="http://musicvps.wikispaces.com/file/view/mov_notes1.gif/116880413/208x159/mov_notes1.gif">
            <a:hlinkClick r:id="rId12"/>
          </p:cNvPr>
          <p:cNvPicPr>
            <a:picLocks noChangeAspect="1" noChangeArrowheads="1" noCrop="1"/>
          </p:cNvPicPr>
          <p:nvPr/>
        </p:nvPicPr>
        <p:blipFill>
          <a:blip r:embed="rId13" cstate="print"/>
          <a:srcRect/>
          <a:stretch>
            <a:fillRect/>
          </a:stretch>
        </p:blipFill>
        <p:spPr bwMode="auto">
          <a:xfrm>
            <a:off x="4355976" y="4797152"/>
            <a:ext cx="1524000" cy="1143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154" fill="hold"/>
                                        <p:tgtEl>
                                          <p:spTgt spid="3"/>
                                        </p:tgtEl>
                                      </p:cBhvr>
                                    </p:cmd>
                                  </p:childTnLst>
                                </p:cTn>
                              </p:par>
                              <p:par>
                                <p:cTn id="7" presetID="26" presetClass="entr" presetSubtype="0" fill="hold" nodeType="withEffect">
                                  <p:stCondLst>
                                    <p:cond delay="15000"/>
                                  </p:stCondLst>
                                  <p:childTnLst>
                                    <p:set>
                                      <p:cBhvr>
                                        <p:cTn id="8" dur="1" fill="hold">
                                          <p:stCondLst>
                                            <p:cond delay="0"/>
                                          </p:stCondLst>
                                        </p:cTn>
                                        <p:tgtEl>
                                          <p:spTgt spid="13314"/>
                                        </p:tgtEl>
                                        <p:attrNameLst>
                                          <p:attrName>style.visibility</p:attrName>
                                        </p:attrNameLst>
                                      </p:cBhvr>
                                      <p:to>
                                        <p:strVal val="visible"/>
                                      </p:to>
                                    </p:set>
                                    <p:animEffect transition="in" filter="wipe(down)">
                                      <p:cBhvr>
                                        <p:cTn id="9" dur="870">
                                          <p:stCondLst>
                                            <p:cond delay="0"/>
                                          </p:stCondLst>
                                        </p:cTn>
                                        <p:tgtEl>
                                          <p:spTgt spid="13314"/>
                                        </p:tgtEl>
                                      </p:cBhvr>
                                    </p:animEffect>
                                    <p:anim calcmode="lin" valueType="num">
                                      <p:cBhvr>
                                        <p:cTn id="10" dur="2733"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11" dur="996"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2" dur="996" tmFilter="0, 0; 0.125,0.2665; 0.25,0.4; 0.375,0.465; 0.5,0.5;  0.625,0.535; 0.75,0.6; 0.875,0.7335; 1,1">
                                          <p:stCondLst>
                                            <p:cond delay="996"/>
                                          </p:stCondLst>
                                        </p:cTn>
                                        <p:tgtEl>
                                          <p:spTgt spid="13314"/>
                                        </p:tgtEl>
                                        <p:attrNameLst>
                                          <p:attrName>ppt_y</p:attrName>
                                        </p:attrNameLst>
                                      </p:cBhvr>
                                      <p:tavLst>
                                        <p:tav tm="0" fmla="#ppt_y-sin(pi*$)/9">
                                          <p:val>
                                            <p:fltVal val="0"/>
                                          </p:val>
                                        </p:tav>
                                        <p:tav tm="100000">
                                          <p:val>
                                            <p:fltVal val="1"/>
                                          </p:val>
                                        </p:tav>
                                      </p:tavLst>
                                    </p:anim>
                                    <p:anim calcmode="lin" valueType="num">
                                      <p:cBhvr>
                                        <p:cTn id="13" dur="498" tmFilter="0, 0; 0.125,0.2665; 0.25,0.4; 0.375,0.465; 0.5,0.5;  0.625,0.535; 0.75,0.6; 0.875,0.7335; 1,1">
                                          <p:stCondLst>
                                            <p:cond delay="1986"/>
                                          </p:stCondLst>
                                        </p:cTn>
                                        <p:tgtEl>
                                          <p:spTgt spid="13314"/>
                                        </p:tgtEl>
                                        <p:attrNameLst>
                                          <p:attrName>ppt_y</p:attrName>
                                        </p:attrNameLst>
                                      </p:cBhvr>
                                      <p:tavLst>
                                        <p:tav tm="0" fmla="#ppt_y-sin(pi*$)/27">
                                          <p:val>
                                            <p:fltVal val="0"/>
                                          </p:val>
                                        </p:tav>
                                        <p:tav tm="100000">
                                          <p:val>
                                            <p:fltVal val="1"/>
                                          </p:val>
                                        </p:tav>
                                      </p:tavLst>
                                    </p:anim>
                                    <p:anim calcmode="lin" valueType="num">
                                      <p:cBhvr>
                                        <p:cTn id="14" dur="246" tmFilter="0, 0; 0.125,0.2665; 0.25,0.4; 0.375,0.465; 0.5,0.5;  0.625,0.535; 0.75,0.6; 0.875,0.7335; 1,1">
                                          <p:stCondLst>
                                            <p:cond delay="2484"/>
                                          </p:stCondLst>
                                        </p:cTn>
                                        <p:tgtEl>
                                          <p:spTgt spid="13314"/>
                                        </p:tgtEl>
                                        <p:attrNameLst>
                                          <p:attrName>ppt_y</p:attrName>
                                        </p:attrNameLst>
                                      </p:cBhvr>
                                      <p:tavLst>
                                        <p:tav tm="0" fmla="#ppt_y-sin(pi*$)/81">
                                          <p:val>
                                            <p:fltVal val="0"/>
                                          </p:val>
                                        </p:tav>
                                        <p:tav tm="100000">
                                          <p:val>
                                            <p:fltVal val="1"/>
                                          </p:val>
                                        </p:tav>
                                      </p:tavLst>
                                    </p:anim>
                                    <p:animScale>
                                      <p:cBhvr>
                                        <p:cTn id="15" dur="39">
                                          <p:stCondLst>
                                            <p:cond delay="975"/>
                                          </p:stCondLst>
                                        </p:cTn>
                                        <p:tgtEl>
                                          <p:spTgt spid="13314"/>
                                        </p:tgtEl>
                                      </p:cBhvr>
                                      <p:to x="100000" y="60000"/>
                                    </p:animScale>
                                    <p:animScale>
                                      <p:cBhvr>
                                        <p:cTn id="16" dur="249" decel="50000">
                                          <p:stCondLst>
                                            <p:cond delay="1014"/>
                                          </p:stCondLst>
                                        </p:cTn>
                                        <p:tgtEl>
                                          <p:spTgt spid="13314"/>
                                        </p:tgtEl>
                                      </p:cBhvr>
                                      <p:to x="100000" y="100000"/>
                                    </p:animScale>
                                    <p:animScale>
                                      <p:cBhvr>
                                        <p:cTn id="17" dur="39">
                                          <p:stCondLst>
                                            <p:cond delay="1968"/>
                                          </p:stCondLst>
                                        </p:cTn>
                                        <p:tgtEl>
                                          <p:spTgt spid="13314"/>
                                        </p:tgtEl>
                                      </p:cBhvr>
                                      <p:to x="100000" y="80000"/>
                                    </p:animScale>
                                    <p:animScale>
                                      <p:cBhvr>
                                        <p:cTn id="18" dur="249" decel="50000">
                                          <p:stCondLst>
                                            <p:cond delay="2007"/>
                                          </p:stCondLst>
                                        </p:cTn>
                                        <p:tgtEl>
                                          <p:spTgt spid="13314"/>
                                        </p:tgtEl>
                                      </p:cBhvr>
                                      <p:to x="100000" y="100000"/>
                                    </p:animScale>
                                    <p:animScale>
                                      <p:cBhvr>
                                        <p:cTn id="19" dur="39">
                                          <p:stCondLst>
                                            <p:cond delay="2463"/>
                                          </p:stCondLst>
                                        </p:cTn>
                                        <p:tgtEl>
                                          <p:spTgt spid="13314"/>
                                        </p:tgtEl>
                                      </p:cBhvr>
                                      <p:to x="100000" y="90000"/>
                                    </p:animScale>
                                    <p:animScale>
                                      <p:cBhvr>
                                        <p:cTn id="20" dur="249" decel="50000">
                                          <p:stCondLst>
                                            <p:cond delay="2502"/>
                                          </p:stCondLst>
                                        </p:cTn>
                                        <p:tgtEl>
                                          <p:spTgt spid="13314"/>
                                        </p:tgtEl>
                                      </p:cBhvr>
                                      <p:to x="100000" y="100000"/>
                                    </p:animScale>
                                    <p:animScale>
                                      <p:cBhvr>
                                        <p:cTn id="21" dur="39">
                                          <p:stCondLst>
                                            <p:cond delay="2712"/>
                                          </p:stCondLst>
                                        </p:cTn>
                                        <p:tgtEl>
                                          <p:spTgt spid="13314"/>
                                        </p:tgtEl>
                                      </p:cBhvr>
                                      <p:to x="100000" y="95000"/>
                                    </p:animScale>
                                    <p:animScale>
                                      <p:cBhvr>
                                        <p:cTn id="22" dur="249" decel="50000">
                                          <p:stCondLst>
                                            <p:cond delay="2751"/>
                                          </p:stCondLst>
                                        </p:cTn>
                                        <p:tgtEl>
                                          <p:spTgt spid="13314"/>
                                        </p:tgtEl>
                                      </p:cBhvr>
                                      <p:to x="100000" y="100000"/>
                                    </p:animScale>
                                  </p:childTnLst>
                                </p:cTn>
                              </p:par>
                              <p:par>
                                <p:cTn id="23" presetID="53" presetClass="entr" presetSubtype="0" fill="hold" nodeType="withEffect">
                                  <p:stCondLst>
                                    <p:cond delay="25000"/>
                                  </p:stCondLst>
                                  <p:childTnLst>
                                    <p:set>
                                      <p:cBhvr>
                                        <p:cTn id="24" dur="1" fill="hold">
                                          <p:stCondLst>
                                            <p:cond delay="0"/>
                                          </p:stCondLst>
                                        </p:cTn>
                                        <p:tgtEl>
                                          <p:spTgt spid="13318"/>
                                        </p:tgtEl>
                                        <p:attrNameLst>
                                          <p:attrName>style.visibility</p:attrName>
                                        </p:attrNameLst>
                                      </p:cBhvr>
                                      <p:to>
                                        <p:strVal val="visible"/>
                                      </p:to>
                                    </p:set>
                                    <p:anim calcmode="lin" valueType="num">
                                      <p:cBhvr>
                                        <p:cTn id="25" dur="3000" fill="hold"/>
                                        <p:tgtEl>
                                          <p:spTgt spid="13318"/>
                                        </p:tgtEl>
                                        <p:attrNameLst>
                                          <p:attrName>ppt_w</p:attrName>
                                        </p:attrNameLst>
                                      </p:cBhvr>
                                      <p:tavLst>
                                        <p:tav tm="0">
                                          <p:val>
                                            <p:fltVal val="0"/>
                                          </p:val>
                                        </p:tav>
                                        <p:tav tm="100000">
                                          <p:val>
                                            <p:strVal val="#ppt_w"/>
                                          </p:val>
                                        </p:tav>
                                      </p:tavLst>
                                    </p:anim>
                                    <p:anim calcmode="lin" valueType="num">
                                      <p:cBhvr>
                                        <p:cTn id="26" dur="3000" fill="hold"/>
                                        <p:tgtEl>
                                          <p:spTgt spid="13318"/>
                                        </p:tgtEl>
                                        <p:attrNameLst>
                                          <p:attrName>ppt_h</p:attrName>
                                        </p:attrNameLst>
                                      </p:cBhvr>
                                      <p:tavLst>
                                        <p:tav tm="0">
                                          <p:val>
                                            <p:fltVal val="0"/>
                                          </p:val>
                                        </p:tav>
                                        <p:tav tm="100000">
                                          <p:val>
                                            <p:strVal val="#ppt_h"/>
                                          </p:val>
                                        </p:tav>
                                      </p:tavLst>
                                    </p:anim>
                                    <p:animEffect transition="in" filter="fade">
                                      <p:cBhvr>
                                        <p:cTn id="27" dur="3000"/>
                                        <p:tgtEl>
                                          <p:spTgt spid="13318"/>
                                        </p:tgtEl>
                                      </p:cBhvr>
                                    </p:animEffect>
                                  </p:childTnLst>
                                </p:cTn>
                              </p:par>
                              <p:par>
                                <p:cTn id="28" presetID="24" presetClass="entr" presetSubtype="0" fill="hold" nodeType="withEffect">
                                  <p:stCondLst>
                                    <p:cond delay="35000"/>
                                  </p:stCondLst>
                                  <p:childTnLst>
                                    <p:set>
                                      <p:cBhvr>
                                        <p:cTn id="29" dur="1" fill="hold">
                                          <p:stCondLst>
                                            <p:cond delay="0"/>
                                          </p:stCondLst>
                                        </p:cTn>
                                        <p:tgtEl>
                                          <p:spTgt spid="13320"/>
                                        </p:tgtEl>
                                        <p:attrNameLst>
                                          <p:attrName>style.visibility</p:attrName>
                                        </p:attrNameLst>
                                      </p:cBhvr>
                                      <p:to>
                                        <p:strVal val="visible"/>
                                      </p:to>
                                    </p:set>
                                    <p:anim to="" calcmode="lin" valueType="num">
                                      <p:cBhvr>
                                        <p:cTn id="30" dur="1" fill="hold"/>
                                        <p:tgtEl>
                                          <p:spTgt spid="13320"/>
                                        </p:tgtEl>
                                        <p:attrNameLst>
                                          <p:attrName/>
                                        </p:attrNameLst>
                                      </p:cBhvr>
                                    </p:anim>
                                  </p:childTnLst>
                                </p:cTn>
                              </p:par>
                              <p:par>
                                <p:cTn id="31" presetID="9" presetClass="entr" presetSubtype="0" fill="hold" nodeType="withEffect">
                                  <p:stCondLst>
                                    <p:cond delay="35000"/>
                                  </p:stCondLst>
                                  <p:childTnLst>
                                    <p:set>
                                      <p:cBhvr>
                                        <p:cTn id="32" dur="1" fill="hold">
                                          <p:stCondLst>
                                            <p:cond delay="0"/>
                                          </p:stCondLst>
                                        </p:cTn>
                                        <p:tgtEl>
                                          <p:spTgt spid="13316"/>
                                        </p:tgtEl>
                                        <p:attrNameLst>
                                          <p:attrName>style.visibility</p:attrName>
                                        </p:attrNameLst>
                                      </p:cBhvr>
                                      <p:to>
                                        <p:strVal val="visible"/>
                                      </p:to>
                                    </p:set>
                                    <p:animEffect transition="in" filter="dissolve">
                                      <p:cBhvr>
                                        <p:cTn id="33" dur="5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6534472" cy="4524315"/>
          </a:xfrm>
          <a:prstGeom prst="rect">
            <a:avLst/>
          </a:prstGeom>
        </p:spPr>
        <p:txBody>
          <a:bodyPr wrap="square">
            <a:spAutoFit/>
          </a:bodyPr>
          <a:lstStyle/>
          <a:p>
            <a:r>
              <a:rPr lang="ru-RU" sz="3200" b="1" dirty="0" smtClean="0"/>
              <a:t>Как и животные нашего времени динозавры делились на хищников и травоядных. Хищники были огромные, как </a:t>
            </a:r>
            <a:r>
              <a:rPr lang="ru-RU" sz="3200" b="1" dirty="0" err="1" smtClean="0"/>
              <a:t>Тиранозавр</a:t>
            </a:r>
            <a:r>
              <a:rPr lang="ru-RU" sz="3200" b="1" dirty="0" smtClean="0"/>
              <a:t>  и маленькие,  но очень быстрые </a:t>
            </a:r>
            <a:r>
              <a:rPr lang="ru-RU" sz="3200" b="1" dirty="0" err="1" smtClean="0"/>
              <a:t>Дейнонихи</a:t>
            </a:r>
            <a:r>
              <a:rPr lang="ru-RU" sz="3200" b="1" dirty="0" smtClean="0"/>
              <a:t> или </a:t>
            </a:r>
            <a:r>
              <a:rPr lang="ru-RU" sz="3200" b="1" dirty="0" err="1" smtClean="0"/>
              <a:t>Велосирапторы</a:t>
            </a:r>
            <a:r>
              <a:rPr lang="ru-RU" sz="3200" b="1" dirty="0" smtClean="0"/>
              <a:t>. Они охотились на других динозавров.  </a:t>
            </a:r>
          </a:p>
          <a:p>
            <a:endParaRPr lang="ru-RU" sz="3200" b="1" dirty="0"/>
          </a:p>
        </p:txBody>
      </p:sp>
      <p:sp>
        <p:nvSpPr>
          <p:cNvPr id="3" name="Прямоугольник 2"/>
          <p:cNvSpPr/>
          <p:nvPr/>
        </p:nvSpPr>
        <p:spPr>
          <a:xfrm>
            <a:off x="3419872" y="332656"/>
            <a:ext cx="2598788" cy="769441"/>
          </a:xfrm>
          <a:prstGeom prst="rect">
            <a:avLst/>
          </a:prstGeom>
        </p:spPr>
        <p:txBody>
          <a:bodyPr wrap="none">
            <a:spAutoFit/>
          </a:bodyPr>
          <a:lstStyle/>
          <a:p>
            <a:r>
              <a:rPr lang="ru-RU" sz="4400" b="1" u="sng" dirty="0" smtClean="0">
                <a:solidFill>
                  <a:srgbClr val="FF0000"/>
                </a:solidFill>
              </a:rPr>
              <a:t>Хищники </a:t>
            </a:r>
            <a:endParaRPr lang="ru-RU" sz="4400" b="1" u="sng" dirty="0">
              <a:solidFill>
                <a:srgbClr val="FF0000"/>
              </a:solidFill>
            </a:endParaRPr>
          </a:p>
        </p:txBody>
      </p:sp>
      <p:pic>
        <p:nvPicPr>
          <p:cNvPr id="1026" name="Picture 2" descr="http://www.echo.msk.ru/att/element-769369-misc-001.jpg">
            <a:hlinkClick r:id="rId2"/>
          </p:cNvPr>
          <p:cNvPicPr>
            <a:picLocks noChangeAspect="1" noChangeArrowheads="1"/>
          </p:cNvPicPr>
          <p:nvPr/>
        </p:nvPicPr>
        <p:blipFill>
          <a:blip r:embed="rId3" cstate="print"/>
          <a:srcRect/>
          <a:stretch>
            <a:fillRect/>
          </a:stretch>
        </p:blipFill>
        <p:spPr bwMode="auto">
          <a:xfrm>
            <a:off x="0" y="0"/>
            <a:ext cx="9144000" cy="685800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2731838" cy="830997"/>
          </a:xfrm>
          <a:prstGeom prst="rect">
            <a:avLst/>
          </a:prstGeom>
          <a:noFill/>
        </p:spPr>
        <p:txBody>
          <a:bodyPr wrap="none" rtlCol="0">
            <a:spAutoFit/>
          </a:bodyPr>
          <a:lstStyle/>
          <a:p>
            <a:r>
              <a:rPr lang="ru-RU" sz="4800" b="1" u="sng" dirty="0" smtClean="0">
                <a:solidFill>
                  <a:srgbClr val="FF0000"/>
                </a:solidFill>
              </a:rPr>
              <a:t>Хищники</a:t>
            </a:r>
            <a:r>
              <a:rPr lang="ru-RU" b="1" u="sng" dirty="0" smtClean="0">
                <a:solidFill>
                  <a:srgbClr val="FF0000"/>
                </a:solidFill>
              </a:rPr>
              <a:t> </a:t>
            </a:r>
            <a:endParaRPr lang="ru-RU" b="1" u="sng" dirty="0">
              <a:solidFill>
                <a:srgbClr val="FF0000"/>
              </a:solidFill>
            </a:endParaRPr>
          </a:p>
        </p:txBody>
      </p:sp>
      <p:sp>
        <p:nvSpPr>
          <p:cNvPr id="3" name="Прямоугольник 2"/>
          <p:cNvSpPr/>
          <p:nvPr/>
        </p:nvSpPr>
        <p:spPr>
          <a:xfrm>
            <a:off x="214282" y="979468"/>
            <a:ext cx="4572000" cy="5878532"/>
          </a:xfrm>
          <a:prstGeom prst="rect">
            <a:avLst/>
          </a:prstGeom>
        </p:spPr>
        <p:txBody>
          <a:bodyPr>
            <a:spAutoFit/>
          </a:bodyPr>
          <a:lstStyle/>
          <a:p>
            <a:r>
              <a:rPr lang="ru-RU" sz="4000" b="1" dirty="0" smtClean="0">
                <a:solidFill>
                  <a:srgbClr val="FF0000"/>
                </a:solidFill>
              </a:rPr>
              <a:t>Тираннозавр</a:t>
            </a:r>
            <a:r>
              <a:rPr lang="ru-RU" dirty="0" smtClean="0"/>
              <a:t> </a:t>
            </a:r>
            <a:r>
              <a:rPr lang="ru-RU" sz="2400" b="1" dirty="0" smtClean="0"/>
              <a:t>– </a:t>
            </a:r>
            <a:r>
              <a:rPr lang="ru-RU" sz="2400" b="1" dirty="0" err="1" smtClean="0"/>
              <a:t>рекс</a:t>
            </a:r>
            <a:r>
              <a:rPr lang="ru-RU" sz="2400" b="1" dirty="0" smtClean="0"/>
              <a:t>, </a:t>
            </a:r>
            <a:r>
              <a:rPr lang="ru-RU" sz="2400" b="1" dirty="0" err="1" smtClean="0"/>
              <a:t>ящеротиран</a:t>
            </a:r>
            <a:r>
              <a:rPr lang="ru-RU" sz="2400" b="1" dirty="0" smtClean="0"/>
              <a:t> – царь – так называют палеонтологи рептилию, имевшую зубы длиной 30 сантиметров, трехпалые, подобные птичьим лапы с кривыми острыми когтями, огромную пасть, мощные задние ноги, передние конечности, превратившиеся в крохотные двупалые лапки. 14 метров в длину и около шести в высоту при мозге массой 0,5 килограмма, то есть как у новорожденного человека! </a:t>
            </a:r>
            <a:endParaRPr lang="ru-RU" sz="2400" b="1" dirty="0"/>
          </a:p>
        </p:txBody>
      </p:sp>
      <p:pic>
        <p:nvPicPr>
          <p:cNvPr id="23554" name="Picture 2" descr="http://dreamworlds.ru/uploads/posts/2010-05/1274766770_burian01.jpg">
            <a:hlinkClick r:id="rId2"/>
          </p:cNvPr>
          <p:cNvPicPr>
            <a:picLocks noChangeAspect="1" noChangeArrowheads="1"/>
          </p:cNvPicPr>
          <p:nvPr/>
        </p:nvPicPr>
        <p:blipFill>
          <a:blip r:embed="rId3" cstate="print"/>
          <a:srcRect l="12317" r="11889" b="5376"/>
          <a:stretch>
            <a:fillRect/>
          </a:stretch>
        </p:blipFill>
        <p:spPr bwMode="auto">
          <a:xfrm>
            <a:off x="4722199" y="357166"/>
            <a:ext cx="4243645" cy="65008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gropolis.com/upload/articles/113/56701/velociraptor.jpg">
            <a:hlinkClick r:id="rId2"/>
          </p:cNvPr>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707904" y="332656"/>
            <a:ext cx="5245853" cy="6190457"/>
          </a:xfrm>
          <a:prstGeom prst="rect">
            <a:avLst/>
          </a:prstGeom>
          <a:noFill/>
        </p:spPr>
      </p:pic>
      <p:sp>
        <p:nvSpPr>
          <p:cNvPr id="3" name="Прямоугольник 2"/>
          <p:cNvSpPr/>
          <p:nvPr/>
        </p:nvSpPr>
        <p:spPr>
          <a:xfrm>
            <a:off x="395536" y="0"/>
            <a:ext cx="4572000" cy="6740307"/>
          </a:xfrm>
          <a:prstGeom prst="rect">
            <a:avLst/>
          </a:prstGeom>
        </p:spPr>
        <p:txBody>
          <a:bodyPr>
            <a:spAutoFit/>
          </a:bodyPr>
          <a:lstStyle/>
          <a:p>
            <a:r>
              <a:rPr lang="ru-RU" sz="4000" b="1" u="sng" dirty="0" err="1" smtClean="0">
                <a:solidFill>
                  <a:srgbClr val="FF0000"/>
                </a:solidFill>
              </a:rPr>
              <a:t>Велосираптор</a:t>
            </a:r>
            <a:r>
              <a:rPr lang="ru-RU" sz="4000" b="1" u="sng" dirty="0" smtClean="0">
                <a:solidFill>
                  <a:srgbClr val="FF0000"/>
                </a:solidFill>
              </a:rPr>
              <a:t> </a:t>
            </a:r>
            <a:r>
              <a:rPr lang="ru-RU" dirty="0" smtClean="0"/>
              <a:t>– </a:t>
            </a:r>
            <a:r>
              <a:rPr lang="ru-RU" sz="2800" b="1" dirty="0" smtClean="0"/>
              <a:t>значение названия «Быстрый вор». Судя по длинным тонким ногам, он умел передвигаться с большой скоростью. </a:t>
            </a:r>
            <a:r>
              <a:rPr lang="ru-RU" sz="2800" b="1" dirty="0" err="1" smtClean="0"/>
              <a:t>Велосираптор</a:t>
            </a:r>
            <a:r>
              <a:rPr lang="ru-RU" sz="2800" b="1" dirty="0" smtClean="0"/>
              <a:t> был намного мельче тираннозавра </a:t>
            </a:r>
            <a:r>
              <a:rPr lang="ru-RU" sz="2800" b="1" dirty="0" err="1" smtClean="0"/>
              <a:t>рекс</a:t>
            </a:r>
            <a:r>
              <a:rPr lang="ru-RU" sz="2800" b="1" dirty="0" smtClean="0"/>
              <a:t>, но тем не менее являлся одним из самых свирепых хищников эпохи динозавров. В длину он был 2 метра, а весил 15 кг. Его оружие – скорость и коготь на ногах. </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140968"/>
            <a:ext cx="8424936" cy="4031873"/>
          </a:xfrm>
          <a:prstGeom prst="rect">
            <a:avLst/>
          </a:prstGeom>
        </p:spPr>
        <p:txBody>
          <a:bodyPr wrap="square">
            <a:spAutoFit/>
          </a:bodyPr>
          <a:lstStyle/>
          <a:p>
            <a:r>
              <a:rPr lang="ru-RU" sz="3200" b="1" dirty="0" smtClean="0"/>
              <a:t>Наконец  динозавры покорили небо. До нас дошли отпечатки </a:t>
            </a:r>
            <a:r>
              <a:rPr lang="ru-RU" sz="3200" b="1" dirty="0" smtClean="0">
                <a:solidFill>
                  <a:srgbClr val="FF0000"/>
                </a:solidFill>
              </a:rPr>
              <a:t>летающих ящеров</a:t>
            </a:r>
            <a:r>
              <a:rPr lang="ru-RU" sz="3200" b="1" dirty="0" smtClean="0"/>
              <a:t>, по сравнению с которыми самые крупные птицы планеты наших дней кажутся карликами. Размах крыльев птеранодона достигал 7 метров (размером с автобус)! Но были и совсем крошки – размером с воробья. </a:t>
            </a:r>
          </a:p>
          <a:p>
            <a:endParaRPr lang="ru-RU" sz="3200" b="1" dirty="0"/>
          </a:p>
        </p:txBody>
      </p:sp>
      <p:pic>
        <p:nvPicPr>
          <p:cNvPr id="26626" name="Picture 2" descr="http://www.ridus.ru/_ah/img/w2pCsC0lxNpveCNXGW2-Fg">
            <a:hlinkClick r:id="rId2"/>
          </p:cNvPr>
          <p:cNvPicPr>
            <a:picLocks noChangeAspect="1" noChangeArrowheads="1"/>
          </p:cNvPicPr>
          <p:nvPr/>
        </p:nvPicPr>
        <p:blipFill>
          <a:blip r:embed="rId3" cstate="print"/>
          <a:srcRect/>
          <a:stretch>
            <a:fillRect/>
          </a:stretch>
        </p:blipFill>
        <p:spPr bwMode="auto">
          <a:xfrm>
            <a:off x="179512" y="0"/>
            <a:ext cx="4860031" cy="3234736"/>
          </a:xfrm>
          <a:prstGeom prst="rect">
            <a:avLst/>
          </a:prstGeom>
          <a:noFill/>
        </p:spPr>
      </p:pic>
      <p:pic>
        <p:nvPicPr>
          <p:cNvPr id="26628" name="Picture 4" descr="http://magov.net/uploads/images/0/a/0/3/2239/879cebdee5.jpg">
            <a:hlinkClick r:id="rId4"/>
          </p:cNvPr>
          <p:cNvPicPr>
            <a:picLocks noChangeAspect="1" noChangeArrowheads="1"/>
          </p:cNvPicPr>
          <p:nvPr/>
        </p:nvPicPr>
        <p:blipFill>
          <a:blip r:embed="rId5" cstate="print">
            <a:clrChange>
              <a:clrFrom>
                <a:srgbClr val="FFFFFF"/>
              </a:clrFrom>
              <a:clrTo>
                <a:srgbClr val="FFFFFF">
                  <a:alpha val="0"/>
                </a:srgbClr>
              </a:clrTo>
            </a:clrChange>
          </a:blip>
          <a:srcRect r="4745" b="6761"/>
          <a:stretch>
            <a:fillRect/>
          </a:stretch>
        </p:blipFill>
        <p:spPr bwMode="auto">
          <a:xfrm>
            <a:off x="4211960" y="1"/>
            <a:ext cx="4932040" cy="3229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8" y="260648"/>
            <a:ext cx="6066725" cy="923330"/>
          </a:xfrm>
          <a:prstGeom prst="rect">
            <a:avLst/>
          </a:prstGeom>
          <a:noFill/>
        </p:spPr>
        <p:txBody>
          <a:bodyPr wrap="none" rtlCol="0">
            <a:spAutoFit/>
          </a:bodyPr>
          <a:lstStyle/>
          <a:p>
            <a:r>
              <a:rPr lang="ru-RU" sz="5400" b="1" u="sng" dirty="0" smtClean="0">
                <a:solidFill>
                  <a:srgbClr val="FF0000"/>
                </a:solidFill>
              </a:rPr>
              <a:t>Плавающие ящеры</a:t>
            </a:r>
            <a:endParaRPr lang="ru-RU" sz="5400" b="1" u="sng" dirty="0">
              <a:solidFill>
                <a:srgbClr val="FF0000"/>
              </a:solidFill>
            </a:endParaRPr>
          </a:p>
        </p:txBody>
      </p:sp>
      <p:pic>
        <p:nvPicPr>
          <p:cNvPr id="27650" name="Picture 2" descr="http://www.krasfun.ru/images/2011/8/4e7d0_istorii1.jpg">
            <a:hlinkClick r:id="rId2"/>
          </p:cNvPr>
          <p:cNvPicPr>
            <a:picLocks noChangeAspect="1" noChangeArrowheads="1"/>
          </p:cNvPicPr>
          <p:nvPr/>
        </p:nvPicPr>
        <p:blipFill>
          <a:blip r:embed="rId3" cstate="print"/>
          <a:srcRect/>
          <a:stretch>
            <a:fillRect/>
          </a:stretch>
        </p:blipFill>
        <p:spPr bwMode="auto">
          <a:xfrm>
            <a:off x="4283968" y="1196752"/>
            <a:ext cx="4808661" cy="566124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179512" y="1164134"/>
            <a:ext cx="4716016" cy="5693866"/>
          </a:xfrm>
          <a:prstGeom prst="rect">
            <a:avLst/>
          </a:prstGeom>
        </p:spPr>
        <p:txBody>
          <a:bodyPr wrap="square">
            <a:spAutoFit/>
          </a:bodyPr>
          <a:lstStyle/>
          <a:p>
            <a:r>
              <a:rPr lang="ru-RU" sz="2800" b="1" dirty="0" smtClean="0"/>
              <a:t>У ихтиозавров, рыбоящеров, был хвост рыбы, морда дельфина, зубы крокодила и плавники кита. Плезиозавр имел еще более причудливый облик - представьте себе змею, которую продели сквозь тело черепахи и снабдили ластами! Размеры плезиозавров были различны – от метра до 15 метров. </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1 из 40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animo2.ucoz.ru/_ph/14/1/750252900.jpg">
            <a:hlinkClick r:id="rId2" tooltip="Просмотры: 219 | Размеры: 150x94, 178.3Kb"/>
          </p:cNvPr>
          <p:cNvPicPr>
            <a:picLocks noChangeAspect="1" noChangeArrowheads="1" noCrop="1"/>
          </p:cNvPicPr>
          <p:nvPr/>
        </p:nvPicPr>
        <p:blipFill>
          <a:blip r:embed="rId3" cstate="print"/>
          <a:srcRect/>
          <a:stretch>
            <a:fillRect/>
          </a:stretch>
        </p:blipFill>
        <p:spPr bwMode="auto">
          <a:xfrm>
            <a:off x="-71475" y="0"/>
            <a:ext cx="9233731"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http://s1.wklcdn.com/image_1/57313/photo.jpg?759">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56905" y="0"/>
            <a:ext cx="4887095" cy="4509120"/>
          </a:xfrm>
          <a:prstGeom prst="rect">
            <a:avLst/>
          </a:prstGeom>
          <a:noFill/>
        </p:spPr>
      </p:pic>
      <p:sp>
        <p:nvSpPr>
          <p:cNvPr id="28673" name="Rectangle 1"/>
          <p:cNvSpPr>
            <a:spLocks noChangeArrowheads="1"/>
          </p:cNvSpPr>
          <p:nvPr/>
        </p:nvSpPr>
        <p:spPr bwMode="auto">
          <a:xfrm>
            <a:off x="323528" y="260648"/>
            <a:ext cx="4631396" cy="63709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Мы собрали рюкзаки</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И надели сапоги,</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Чтоб не просто погулять -</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Динозавра отыскать.</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Где же нам его найти?</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Может, в Африку пойти?</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 Нет, - сказал нам бегемот, -</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Динозавр здесь не живёт.</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Нет его в полярных льдах,</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Нет на дальних островах,</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Не видали его звери</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Ни в саваннах, ни в горах.</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А в пустыне лишь верблюд, -</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Динозавра нет и тут.</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Наконец его нашли</a:t>
            </a:r>
            <a:b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b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Мы, когда </a:t>
            </a:r>
            <a:r>
              <a:rPr kumimoji="0" lang="ru-RU" sz="2400" b="1" i="0" u="none" strike="noStrike" cap="none" normalizeH="0" baseline="0" dirty="0" smtClean="0">
                <a:ln>
                  <a:noFill/>
                </a:ln>
                <a:solidFill>
                  <a:srgbClr val="FF0000"/>
                </a:solidFill>
                <a:effectLst/>
                <a:latin typeface="Trebuchet MS" pitchFamily="34" charset="0"/>
                <a:ea typeface="Calibri" pitchFamily="34" charset="0"/>
                <a:cs typeface="Times New Roman" pitchFamily="18" charset="0"/>
              </a:rPr>
              <a:t>в музей </a:t>
            </a:r>
            <a:r>
              <a:rPr kumimoji="0" lang="ru-RU" sz="2400" b="1" i="0" u="none" strike="noStrike" cap="none" normalizeH="0" baseline="0" dirty="0" smtClean="0">
                <a:ln>
                  <a:noFill/>
                </a:ln>
                <a:effectLst/>
                <a:latin typeface="Trebuchet MS" pitchFamily="34" charset="0"/>
                <a:ea typeface="Calibri" pitchFamily="34" charset="0"/>
                <a:cs typeface="Times New Roman" pitchFamily="18" charset="0"/>
              </a:rPr>
              <a:t>пришли.</a:t>
            </a:r>
            <a:endParaRPr kumimoji="0" lang="ru-RU" sz="2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effectLst/>
              <a:latin typeface="Arial" pitchFamily="34" charset="0"/>
              <a:cs typeface="Arial" pitchFamily="34" charset="0"/>
            </a:endParaRPr>
          </a:p>
        </p:txBody>
      </p:sp>
      <p:pic>
        <p:nvPicPr>
          <p:cNvPr id="28675" name="Picture 3" descr="http://anyamashka.ru/_ph/81/2/70793897.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a:off x="5652120" y="2348880"/>
            <a:ext cx="3033064" cy="42420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6102424" cy="3724096"/>
          </a:xfrm>
          <a:prstGeom prst="rect">
            <a:avLst/>
          </a:prstGeom>
        </p:spPr>
        <p:txBody>
          <a:bodyPr wrap="square">
            <a:spAutoFit/>
          </a:bodyPr>
          <a:lstStyle/>
          <a:p>
            <a:r>
              <a:rPr lang="ru-RU" sz="4400" b="1" u="sng" dirty="0" smtClean="0">
                <a:solidFill>
                  <a:srgbClr val="FF0000"/>
                </a:solidFill>
              </a:rPr>
              <a:t>Ученые-палеонтологи</a:t>
            </a:r>
            <a:r>
              <a:rPr lang="ru-RU" u="sng" dirty="0" smtClean="0"/>
              <a:t> </a:t>
            </a:r>
            <a:r>
              <a:rPr lang="ru-RU" sz="3200" b="1" dirty="0" smtClean="0"/>
              <a:t>аккуратно очищают найденные окаменевшие остатки динозавров от покрывающей их породы, фотографируют, измеряют и записывают расположение каждой косточки. </a:t>
            </a:r>
            <a:endParaRPr lang="ru-RU" sz="3200" b="1" dirty="0"/>
          </a:p>
        </p:txBody>
      </p:sp>
      <p:pic>
        <p:nvPicPr>
          <p:cNvPr id="29698" name="Picture 2" descr="http://img.nur.kz/n/03/4/ostanki_mamonta_nakhodka_astana_arkheologiya.jpg">
            <a:hlinkClick r:id="rId2"/>
          </p:cNvPr>
          <p:cNvPicPr>
            <a:picLocks noChangeAspect="1" noChangeArrowheads="1"/>
          </p:cNvPicPr>
          <p:nvPr/>
        </p:nvPicPr>
        <p:blipFill>
          <a:blip r:embed="rId3" cstate="print"/>
          <a:srcRect/>
          <a:stretch>
            <a:fillRect/>
          </a:stretch>
        </p:blipFill>
        <p:spPr bwMode="auto">
          <a:xfrm rot="21042234">
            <a:off x="539552" y="3933056"/>
            <a:ext cx="4133850" cy="2686769"/>
          </a:xfrm>
          <a:prstGeom prst="rect">
            <a:avLst/>
          </a:prstGeom>
          <a:ln>
            <a:noFill/>
          </a:ln>
          <a:effectLst>
            <a:softEdge rad="112500"/>
          </a:effectLst>
        </p:spPr>
      </p:pic>
      <p:pic>
        <p:nvPicPr>
          <p:cNvPr id="29700" name="Picture 4" descr="http://www.harikasozler.net/data/media/1926/www.harikasozler.net_-_dinozor-fosili-cikariliyor.jpg">
            <a:hlinkClick r:id="rId4"/>
          </p:cNvPr>
          <p:cNvPicPr>
            <a:picLocks noChangeAspect="1" noChangeArrowheads="1"/>
          </p:cNvPicPr>
          <p:nvPr/>
        </p:nvPicPr>
        <p:blipFill>
          <a:blip r:embed="rId5" cstate="print"/>
          <a:srcRect/>
          <a:stretch>
            <a:fillRect/>
          </a:stretch>
        </p:blipFill>
        <p:spPr bwMode="auto">
          <a:xfrm rot="516638">
            <a:off x="4903993" y="4221434"/>
            <a:ext cx="4022884" cy="2266478"/>
          </a:xfrm>
          <a:prstGeom prst="rect">
            <a:avLst/>
          </a:prstGeom>
          <a:ln>
            <a:noFill/>
          </a:ln>
          <a:effectLst>
            <a:softEdge rad="112500"/>
          </a:effectLst>
        </p:spPr>
      </p:pic>
      <p:pic>
        <p:nvPicPr>
          <p:cNvPr id="29702" name="Picture 6" descr="http://elementy.ru/images/news/diplodocus_600.jpg">
            <a:hlinkClick r:id="rId6"/>
          </p:cNvPr>
          <p:cNvPicPr>
            <a:picLocks noChangeAspect="1" noChangeArrowheads="1"/>
          </p:cNvPicPr>
          <p:nvPr/>
        </p:nvPicPr>
        <p:blipFill>
          <a:blip r:embed="rId7" cstate="print"/>
          <a:srcRect/>
          <a:stretch>
            <a:fillRect/>
          </a:stretch>
        </p:blipFill>
        <p:spPr bwMode="auto">
          <a:xfrm>
            <a:off x="6228184" y="0"/>
            <a:ext cx="2915816" cy="41490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188640"/>
            <a:ext cx="4824536" cy="6494085"/>
          </a:xfrm>
          <a:prstGeom prst="rect">
            <a:avLst/>
          </a:prstGeom>
        </p:spPr>
        <p:txBody>
          <a:bodyPr wrap="square">
            <a:spAutoFit/>
          </a:bodyPr>
          <a:lstStyle/>
          <a:p>
            <a:r>
              <a:rPr lang="ru-RU" sz="3200" b="1" dirty="0" smtClean="0"/>
              <a:t>Английский</a:t>
            </a:r>
            <a:r>
              <a:rPr lang="ru-RU" sz="3200" dirty="0" smtClean="0"/>
              <a:t>  </a:t>
            </a:r>
            <a:r>
              <a:rPr lang="ru-RU" sz="3200" b="1" dirty="0" smtClean="0">
                <a:solidFill>
                  <a:srgbClr val="FF0000"/>
                </a:solidFill>
              </a:rPr>
              <a:t>ученый  Ричард Оуэн </a:t>
            </a:r>
            <a:r>
              <a:rPr lang="ru-RU" sz="3200" b="1" dirty="0" smtClean="0"/>
              <a:t>в 1862 году нашел  большое  количество  огромных   костей. Звери, скелеты которых  он   обнаружил, представились   ему  очень  страшными, и  он  назвал   их   </a:t>
            </a:r>
            <a:r>
              <a:rPr lang="ru-RU" sz="3200" b="1" dirty="0" smtClean="0">
                <a:solidFill>
                  <a:srgbClr val="C00000"/>
                </a:solidFill>
              </a:rPr>
              <a:t>«ужасными  ящерами» </a:t>
            </a:r>
            <a:r>
              <a:rPr lang="ru-RU" sz="3200" b="1" dirty="0" smtClean="0"/>
              <a:t>или  по-гречески </a:t>
            </a:r>
            <a:r>
              <a:rPr lang="ru-RU" sz="3200" b="1" dirty="0" smtClean="0">
                <a:solidFill>
                  <a:srgbClr val="FF0000"/>
                </a:solidFill>
              </a:rPr>
              <a:t>динозаврами.</a:t>
            </a:r>
            <a:r>
              <a:rPr lang="ru-RU" sz="3200" b="1" dirty="0" smtClean="0"/>
              <a:t> С   тех  пор  их  так  и  называют.</a:t>
            </a:r>
            <a:endParaRPr lang="ru-RU" sz="3200" b="1" dirty="0"/>
          </a:p>
        </p:txBody>
      </p:sp>
      <p:pic>
        <p:nvPicPr>
          <p:cNvPr id="3" name="Picture 7" descr="5b"/>
          <p:cNvPicPr>
            <a:picLocks noChangeAspect="1" noChangeArrowheads="1"/>
          </p:cNvPicPr>
          <p:nvPr/>
        </p:nvPicPr>
        <p:blipFill>
          <a:blip r:embed="rId2" cstate="print"/>
          <a:srcRect/>
          <a:stretch>
            <a:fillRect/>
          </a:stretch>
        </p:blipFill>
        <p:spPr>
          <a:xfrm>
            <a:off x="467544" y="188640"/>
            <a:ext cx="3325081" cy="3548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0" descr="Owen_mylodon_1842_dar04902"/>
          <p:cNvPicPr>
            <a:picLocks noChangeAspect="1" noChangeArrowheads="1"/>
          </p:cNvPicPr>
          <p:nvPr/>
        </p:nvPicPr>
        <p:blipFill>
          <a:blip r:embed="rId3" cstate="print"/>
          <a:srcRect/>
          <a:stretch>
            <a:fillRect/>
          </a:stretch>
        </p:blipFill>
        <p:spPr bwMode="auto">
          <a:xfrm>
            <a:off x="1115616" y="3933056"/>
            <a:ext cx="1966022" cy="2736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0"/>
            <a:ext cx="3468194" cy="830997"/>
          </a:xfrm>
          <a:prstGeom prst="rect">
            <a:avLst/>
          </a:prstGeom>
          <a:noFill/>
        </p:spPr>
        <p:txBody>
          <a:bodyPr wrap="none" rtlCol="0">
            <a:spAutoFit/>
          </a:bodyPr>
          <a:lstStyle/>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викторина</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2770" name="Picture 2" descr="http://www.gulliver.ru/upload/iblock/62a/26408.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0"/>
            <a:ext cx="2088232" cy="2088232"/>
          </a:xfrm>
          <a:prstGeom prst="rect">
            <a:avLst/>
          </a:prstGeom>
          <a:noFill/>
        </p:spPr>
      </p:pic>
      <p:pic>
        <p:nvPicPr>
          <p:cNvPr id="32772" name="Picture 4" descr="http://photo.7ya.ru/7ya-photo/2010/2/2/1265069947518.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15816" y="692696"/>
            <a:ext cx="2458532" cy="1993404"/>
          </a:xfrm>
          <a:prstGeom prst="rect">
            <a:avLst/>
          </a:prstGeom>
          <a:noFill/>
        </p:spPr>
      </p:pic>
      <p:pic>
        <p:nvPicPr>
          <p:cNvPr id="32776" name="Picture 8" descr="http://im2-tub-ru.yandex.net/i?id=47546806-48-72&amp;n=21">
            <a:hlinkClick r:id="rId6"/>
          </p:cNvPr>
          <p:cNvPicPr>
            <a:picLocks noChangeAspect="1" noChangeArrowheads="1"/>
          </p:cNvPicPr>
          <p:nvPr/>
        </p:nvPicPr>
        <p:blipFill>
          <a:blip r:embed="rId7" cstate="print">
            <a:clrChange>
              <a:clrFrom>
                <a:srgbClr val="F9F8F6"/>
              </a:clrFrom>
              <a:clrTo>
                <a:srgbClr val="F9F8F6">
                  <a:alpha val="0"/>
                </a:srgbClr>
              </a:clrTo>
            </a:clrChange>
          </a:blip>
          <a:srcRect/>
          <a:stretch>
            <a:fillRect/>
          </a:stretch>
        </p:blipFill>
        <p:spPr bwMode="auto">
          <a:xfrm>
            <a:off x="6372200" y="260648"/>
            <a:ext cx="2232248" cy="1674186"/>
          </a:xfrm>
          <a:prstGeom prst="rect">
            <a:avLst/>
          </a:prstGeom>
          <a:noFill/>
        </p:spPr>
      </p:pic>
      <p:pic>
        <p:nvPicPr>
          <p:cNvPr id="32778" name="Picture 10" descr="http://im4-tub-ru.yandex.net/i?id=162834745-20-72&amp;n=21">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3568" y="2132856"/>
            <a:ext cx="2019300" cy="1428750"/>
          </a:xfrm>
          <a:prstGeom prst="rect">
            <a:avLst/>
          </a:prstGeom>
          <a:noFill/>
        </p:spPr>
      </p:pic>
      <p:pic>
        <p:nvPicPr>
          <p:cNvPr id="32780" name="Picture 12" descr="http://www.hobbymaster.ru/private/hobbymaster/shop_load/37/6719.jpg">
            <a:hlinkClick r:id="rId10"/>
          </p:cNvPr>
          <p:cNvPicPr>
            <a:picLocks noChangeAspect="1" noChangeArrowheads="1"/>
          </p:cNvPicPr>
          <p:nvPr/>
        </p:nvPicPr>
        <p:blipFill>
          <a:blip r:embed="rId11" cstate="print">
            <a:clrChange>
              <a:clrFrom>
                <a:srgbClr val="E1DFF4"/>
              </a:clrFrom>
              <a:clrTo>
                <a:srgbClr val="E1DFF4">
                  <a:alpha val="0"/>
                </a:srgbClr>
              </a:clrTo>
            </a:clrChange>
          </a:blip>
          <a:srcRect/>
          <a:stretch>
            <a:fillRect/>
          </a:stretch>
        </p:blipFill>
        <p:spPr bwMode="auto">
          <a:xfrm>
            <a:off x="3563888" y="1916832"/>
            <a:ext cx="1905578" cy="2232248"/>
          </a:xfrm>
          <a:prstGeom prst="rect">
            <a:avLst/>
          </a:prstGeom>
          <a:noFill/>
        </p:spPr>
      </p:pic>
      <p:pic>
        <p:nvPicPr>
          <p:cNvPr id="32782" name="Picture 14" descr="http://forexaw.com/NEWs/WorldEconomy/Rumors_and_forecasts_market_trends/img1845198_JPMorgan.jpg">
            <a:hlinkClick r:id="rId12"/>
          </p:cNvPr>
          <p:cNvPicPr>
            <a:picLocks noChangeAspect="1" noChangeArrowheads="1"/>
          </p:cNvPicPr>
          <p:nvPr/>
        </p:nvPicPr>
        <p:blipFill>
          <a:blip r:embed="rId13" cstate="print">
            <a:clrChange>
              <a:clrFrom>
                <a:srgbClr val="F9F9F1"/>
              </a:clrFrom>
              <a:clrTo>
                <a:srgbClr val="F9F9F1">
                  <a:alpha val="0"/>
                </a:srgbClr>
              </a:clrTo>
            </a:clrChange>
          </a:blip>
          <a:srcRect b="9899"/>
          <a:stretch>
            <a:fillRect/>
          </a:stretch>
        </p:blipFill>
        <p:spPr bwMode="auto">
          <a:xfrm>
            <a:off x="5796136" y="2204864"/>
            <a:ext cx="2744900" cy="15121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90336"/>
            <a:ext cx="4572000" cy="1477328"/>
          </a:xfrm>
          <a:prstGeom prst="rect">
            <a:avLst/>
          </a:prstGeom>
        </p:spPr>
        <p:txBody>
          <a:bodyPr>
            <a:spAutoFit/>
          </a:bodyPr>
          <a:lstStyle/>
          <a:p>
            <a:r>
              <a:rPr lang="ru-RU" dirty="0" smtClean="0"/>
              <a:t>До наших дней все таки дожили некоторые динозавры. И ты их хорошо знаешь! Это крокодилы, черепахи и ящерицы. Но если мы не будем охранять окружающую среду и эти виды могут исчезнуть как и динозавры!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ангея.wmv">
            <a:hlinkClick r:id="" action="ppaction://media"/>
          </p:cNvPr>
          <p:cNvPicPr>
            <a:picLocks noRot="1" noChangeAspect="1"/>
          </p:cNvPicPr>
          <p:nvPr>
            <a:videoFile r:link="rId1"/>
          </p:nvPr>
        </p:nvPicPr>
        <p:blipFill>
          <a:blip r:embed="rId3" cstate="print"/>
          <a:stretch>
            <a:fillRect/>
          </a:stretch>
        </p:blipFill>
        <p:spPr>
          <a:xfrm>
            <a:off x="1" y="0"/>
            <a:ext cx="9143999"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hudomama.com/purchases/uploads/0e0/06d/b5afc97f52ffee30bccc7974fb.jpg">
            <a:hlinkClick r:id="rId2"/>
          </p:cNvPr>
          <p:cNvPicPr>
            <a:picLocks noChangeAspect="1" noChangeArrowheads="1"/>
          </p:cNvPicPr>
          <p:nvPr/>
        </p:nvPicPr>
        <p:blipFill>
          <a:blip r:embed="rId3" cstate="print"/>
          <a:srcRect/>
          <a:stretch>
            <a:fillRect/>
          </a:stretch>
        </p:blipFill>
        <p:spPr bwMode="auto">
          <a:xfrm>
            <a:off x="251520" y="0"/>
            <a:ext cx="5273317"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рямоугольник 2"/>
          <p:cNvSpPr/>
          <p:nvPr/>
        </p:nvSpPr>
        <p:spPr>
          <a:xfrm>
            <a:off x="3347864" y="0"/>
            <a:ext cx="6084168" cy="3046988"/>
          </a:xfrm>
          <a:prstGeom prst="rect">
            <a:avLst/>
          </a:prstGeom>
        </p:spPr>
        <p:txBody>
          <a:bodyPr wrap="square">
            <a:spAutoFit/>
          </a:bodyPr>
          <a:lstStyle/>
          <a:p>
            <a:pPr algn="ctr"/>
            <a:r>
              <a:rPr lang="ru-RU" sz="3200" b="1" dirty="0" smtClean="0"/>
              <a:t>                   </a:t>
            </a:r>
            <a:r>
              <a:rPr lang="ru-RU" sz="3200" b="1" dirty="0" smtClean="0">
                <a:solidFill>
                  <a:srgbClr val="000066"/>
                </a:solidFill>
              </a:rPr>
              <a:t>Ни начала, ни конца,</a:t>
            </a:r>
            <a:br>
              <a:rPr lang="ru-RU" sz="3200" b="1" dirty="0" smtClean="0">
                <a:solidFill>
                  <a:srgbClr val="000066"/>
                </a:solidFill>
              </a:rPr>
            </a:br>
            <a:r>
              <a:rPr lang="ru-RU" sz="3200" b="1" dirty="0" smtClean="0">
                <a:solidFill>
                  <a:srgbClr val="000066"/>
                </a:solidFill>
              </a:rPr>
              <a:t>                   Ни затылка, ни лица.</a:t>
            </a:r>
            <a:br>
              <a:rPr lang="ru-RU" sz="3200" b="1" dirty="0" smtClean="0">
                <a:solidFill>
                  <a:srgbClr val="000066"/>
                </a:solidFill>
              </a:rPr>
            </a:br>
            <a:r>
              <a:rPr lang="ru-RU" sz="3200" b="1" dirty="0" smtClean="0">
                <a:solidFill>
                  <a:srgbClr val="000066"/>
                </a:solidFill>
              </a:rPr>
              <a:t>                   Знают все,</a:t>
            </a:r>
          </a:p>
          <a:p>
            <a:pPr algn="ctr"/>
            <a:r>
              <a:rPr lang="ru-RU" sz="3200" b="1" dirty="0">
                <a:solidFill>
                  <a:srgbClr val="000066"/>
                </a:solidFill>
              </a:rPr>
              <a:t> </a:t>
            </a:r>
            <a:r>
              <a:rPr lang="ru-RU" sz="3200" b="1" dirty="0" smtClean="0">
                <a:solidFill>
                  <a:srgbClr val="000066"/>
                </a:solidFill>
              </a:rPr>
              <a:t>                         </a:t>
            </a:r>
            <a:r>
              <a:rPr lang="ru-RU" sz="3200" b="1" dirty="0">
                <a:solidFill>
                  <a:srgbClr val="000066"/>
                </a:solidFill>
              </a:rPr>
              <a:t>И</a:t>
            </a:r>
            <a:r>
              <a:rPr lang="ru-RU" sz="3200" b="1" dirty="0" smtClean="0">
                <a:solidFill>
                  <a:srgbClr val="000066"/>
                </a:solidFill>
              </a:rPr>
              <a:t> млад и стар,</a:t>
            </a:r>
            <a:br>
              <a:rPr lang="ru-RU" sz="3200" b="1" dirty="0" smtClean="0">
                <a:solidFill>
                  <a:srgbClr val="000066"/>
                </a:solidFill>
              </a:rPr>
            </a:br>
            <a:r>
              <a:rPr lang="ru-RU" sz="3200" b="1" dirty="0" smtClean="0">
                <a:solidFill>
                  <a:srgbClr val="000066"/>
                </a:solidFill>
              </a:rPr>
              <a:t>                           Что наш дом – </a:t>
            </a:r>
          </a:p>
          <a:p>
            <a:pPr algn="ctr"/>
            <a:r>
              <a:rPr lang="ru-RU" sz="3200" b="1" dirty="0" smtClean="0">
                <a:solidFill>
                  <a:srgbClr val="000066"/>
                </a:solidFill>
              </a:rPr>
              <a:t>                          Большущий шар.</a:t>
            </a:r>
            <a:endParaRPr lang="ru-RU" sz="3200" b="1" dirty="0">
              <a:solidFill>
                <a:srgbClr val="00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ashural.ru/Spravka/uole-europe-asia/07.jpg">
            <a:hlinkClick r:id="rId2"/>
          </p:cNvPr>
          <p:cNvPicPr>
            <a:picLocks noChangeAspect="1" noChangeArrowheads="1"/>
          </p:cNvPicPr>
          <p:nvPr/>
        </p:nvPicPr>
        <p:blipFill>
          <a:blip r:embed="rId3" cstate="print"/>
          <a:srcRect/>
          <a:stretch>
            <a:fillRect/>
          </a:stretch>
        </p:blipFill>
        <p:spPr bwMode="auto">
          <a:xfrm>
            <a:off x="3509110" y="188640"/>
            <a:ext cx="5634890" cy="6669360"/>
          </a:xfrm>
          <a:prstGeom prst="flowChartConnector">
            <a:avLst/>
          </a:prstGeom>
          <a:ln w="63500" cap="rnd">
            <a:solidFill>
              <a:schemeClr val="tx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Прямоугольник 4"/>
          <p:cNvSpPr/>
          <p:nvPr/>
        </p:nvSpPr>
        <p:spPr>
          <a:xfrm>
            <a:off x="0" y="785794"/>
            <a:ext cx="457200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3600" b="1" dirty="0" smtClean="0"/>
              <a:t>В эти времена наша планета выглядела иначе, чем сейчас. На Земле существовал единый материк </a:t>
            </a:r>
            <a:r>
              <a:rPr lang="ru-RU" sz="3600" b="1" dirty="0" err="1" smtClean="0">
                <a:solidFill>
                  <a:srgbClr val="FF0000"/>
                </a:solidFill>
              </a:rPr>
              <a:t>Пангея</a:t>
            </a:r>
            <a:r>
              <a:rPr lang="ru-RU" sz="3600" b="1" dirty="0" smtClean="0"/>
              <a:t>. В Центре была пустыня, а по краям зеленый рай. </a:t>
            </a:r>
            <a:endParaRPr lang="ru-RU"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6000">
              <a:schemeClr val="accent3">
                <a:lumMod val="50000"/>
              </a:schemeClr>
            </a:gs>
            <a:gs pos="50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pic>
        <p:nvPicPr>
          <p:cNvPr id="6174" name="Picture 30" descr="http://animo2.ucoz.ru/_ph/14/1/498033495.jpg">
            <a:hlinkClick r:id="rId2" tooltip="Просмотры: 417 | Размеры: 110x110, 19.5Kb"/>
          </p:cNvPr>
          <p:cNvPicPr>
            <a:picLocks noChangeAspect="1" noChangeArrowheads="1" noCrop="1"/>
          </p:cNvPicPr>
          <p:nvPr/>
        </p:nvPicPr>
        <p:blipFill>
          <a:blip r:embed="rId3" cstate="print"/>
          <a:srcRect/>
          <a:stretch>
            <a:fillRect/>
          </a:stretch>
        </p:blipFill>
        <p:spPr bwMode="auto">
          <a:xfrm>
            <a:off x="0" y="3500438"/>
            <a:ext cx="9144000" cy="1214446"/>
          </a:xfrm>
          <a:prstGeom prst="ellipse">
            <a:avLst/>
          </a:prstGeom>
          <a:ln>
            <a:noFill/>
          </a:ln>
          <a:effectLst>
            <a:softEdge rad="112500"/>
          </a:effectLst>
        </p:spPr>
      </p:pic>
      <p:pic>
        <p:nvPicPr>
          <p:cNvPr id="1047" name="Picture 23" descr="C:\Users\35\AppData\Local\Microsoft\Windows\Temporary Internet Files\Content.IE5\3P8WY3QV\MC900389360[1].wmf"/>
          <p:cNvPicPr>
            <a:picLocks noChangeAspect="1" noChangeArrowheads="1"/>
          </p:cNvPicPr>
          <p:nvPr/>
        </p:nvPicPr>
        <p:blipFill>
          <a:blip r:embed="rId4" cstate="print"/>
          <a:srcRect/>
          <a:stretch>
            <a:fillRect/>
          </a:stretch>
        </p:blipFill>
        <p:spPr bwMode="auto">
          <a:xfrm>
            <a:off x="1763688" y="2143116"/>
            <a:ext cx="1874622" cy="1827710"/>
          </a:xfrm>
          <a:prstGeom prst="rect">
            <a:avLst/>
          </a:prstGeom>
          <a:ln>
            <a:noFill/>
          </a:ln>
          <a:effectLst>
            <a:softEdge rad="112500"/>
          </a:effectLst>
        </p:spPr>
      </p:pic>
      <p:pic>
        <p:nvPicPr>
          <p:cNvPr id="1044" name="Picture 20" descr="C:\Users\35\AppData\Local\Microsoft\Windows\Temporary Internet Files\Content.IE5\3P8WY3QV\MC900389360[1].wmf"/>
          <p:cNvPicPr>
            <a:picLocks noChangeAspect="1" noChangeArrowheads="1"/>
          </p:cNvPicPr>
          <p:nvPr/>
        </p:nvPicPr>
        <p:blipFill>
          <a:blip r:embed="rId4" cstate="print"/>
          <a:srcRect/>
          <a:stretch>
            <a:fillRect/>
          </a:stretch>
        </p:blipFill>
        <p:spPr bwMode="auto">
          <a:xfrm>
            <a:off x="6695728" y="1484784"/>
            <a:ext cx="2448272" cy="2387004"/>
          </a:xfrm>
          <a:prstGeom prst="rect">
            <a:avLst/>
          </a:prstGeom>
          <a:noFill/>
        </p:spPr>
      </p:pic>
      <p:pic>
        <p:nvPicPr>
          <p:cNvPr id="1046" name="Picture 22" descr="C:\Users\35\AppData\Local\Microsoft\Windows\Temporary Internet Files\Content.IE5\3P8WY3QV\MC900389360[1].wmf"/>
          <p:cNvPicPr>
            <a:picLocks noChangeAspect="1" noChangeArrowheads="1"/>
          </p:cNvPicPr>
          <p:nvPr/>
        </p:nvPicPr>
        <p:blipFill>
          <a:blip r:embed="rId4" cstate="print"/>
          <a:srcRect/>
          <a:stretch>
            <a:fillRect/>
          </a:stretch>
        </p:blipFill>
        <p:spPr bwMode="auto">
          <a:xfrm>
            <a:off x="0" y="1556792"/>
            <a:ext cx="2411760" cy="2351406"/>
          </a:xfrm>
          <a:prstGeom prst="rect">
            <a:avLst/>
          </a:prstGeom>
          <a:ln>
            <a:noFill/>
          </a:ln>
          <a:effectLst>
            <a:outerShdw blurRad="292100" dist="139700" dir="2700000" algn="tl" rotWithShape="0">
              <a:srgbClr val="333333">
                <a:alpha val="65000"/>
              </a:srgbClr>
            </a:outerShdw>
          </a:effectLst>
        </p:spPr>
      </p:pic>
      <p:pic>
        <p:nvPicPr>
          <p:cNvPr id="1048" name="Picture 24" descr="C:\Users\35\AppData\Local\Microsoft\Windows\Temporary Internet Files\Content.IE5\3P8WY3QV\MC900389360[1].wmf"/>
          <p:cNvPicPr>
            <a:picLocks noChangeAspect="1" noChangeArrowheads="1"/>
          </p:cNvPicPr>
          <p:nvPr/>
        </p:nvPicPr>
        <p:blipFill>
          <a:blip r:embed="rId4" cstate="print"/>
          <a:srcRect/>
          <a:stretch>
            <a:fillRect/>
          </a:stretch>
        </p:blipFill>
        <p:spPr bwMode="auto">
          <a:xfrm>
            <a:off x="5868144" y="1844824"/>
            <a:ext cx="2088232" cy="2035974"/>
          </a:xfrm>
          <a:prstGeom prst="rect">
            <a:avLst/>
          </a:prstGeom>
          <a:noFill/>
        </p:spPr>
      </p:pic>
      <p:pic>
        <p:nvPicPr>
          <p:cNvPr id="1049" name="Picture 25" descr="C:\Users\35\AppData\Local\Microsoft\Windows\Temporary Internet Files\Content.IE5\3P8WY3QV\MC900389360[1].wmf"/>
          <p:cNvPicPr>
            <a:picLocks noChangeAspect="1" noChangeArrowheads="1"/>
          </p:cNvPicPr>
          <p:nvPr/>
        </p:nvPicPr>
        <p:blipFill>
          <a:blip r:embed="rId4" cstate="print"/>
          <a:srcRect/>
          <a:stretch>
            <a:fillRect/>
          </a:stretch>
        </p:blipFill>
        <p:spPr bwMode="auto">
          <a:xfrm>
            <a:off x="3278782" y="1000108"/>
            <a:ext cx="2741358" cy="2672756"/>
          </a:xfrm>
          <a:prstGeom prst="rect">
            <a:avLst/>
          </a:prstGeom>
          <a:ln>
            <a:noFill/>
          </a:ln>
          <a:effectLst>
            <a:softEdge rad="112500"/>
          </a:effectLst>
        </p:spPr>
      </p:pic>
      <p:pic>
        <p:nvPicPr>
          <p:cNvPr id="6146" name="Picture 2" descr="красивые Анимации Динозавры">
            <a:hlinkClick r:id="rId5" tooltip="Анимации Динозавры бесплатно"/>
          </p:cNvPr>
          <p:cNvPicPr>
            <a:picLocks noChangeAspect="1" noChangeArrowheads="1" noCrop="1"/>
          </p:cNvPicPr>
          <p:nvPr/>
        </p:nvPicPr>
        <p:blipFill>
          <a:blip r:embed="rId6" cstate="print"/>
          <a:srcRect/>
          <a:stretch>
            <a:fillRect/>
          </a:stretch>
        </p:blipFill>
        <p:spPr bwMode="auto">
          <a:xfrm>
            <a:off x="-2786114" y="4071942"/>
            <a:ext cx="3548088" cy="2128856"/>
          </a:xfrm>
          <a:prstGeom prst="rect">
            <a:avLst/>
          </a:prstGeom>
          <a:noFill/>
        </p:spPr>
      </p:pic>
      <p:pic>
        <p:nvPicPr>
          <p:cNvPr id="6152" name="Picture 8" descr="красивые Анимации Динозавры">
            <a:hlinkClick r:id="rId7" tooltip="Анимации Динозавры бесплатно"/>
          </p:cNvPr>
          <p:cNvPicPr>
            <a:picLocks noChangeAspect="1" noChangeArrowheads="1" noCrop="1"/>
          </p:cNvPicPr>
          <p:nvPr/>
        </p:nvPicPr>
        <p:blipFill>
          <a:blip r:embed="rId8" cstate="print"/>
          <a:srcRect/>
          <a:stretch>
            <a:fillRect/>
          </a:stretch>
        </p:blipFill>
        <p:spPr bwMode="auto">
          <a:xfrm rot="163507" flipH="1">
            <a:off x="7457466" y="1705507"/>
            <a:ext cx="1659737" cy="4691238"/>
          </a:xfrm>
          <a:prstGeom prst="rect">
            <a:avLst/>
          </a:prstGeom>
          <a:noFill/>
        </p:spPr>
      </p:pic>
      <p:pic>
        <p:nvPicPr>
          <p:cNvPr id="6156" name="Picture 12"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a:off x="3071802" y="5715016"/>
            <a:ext cx="1309712" cy="1309712"/>
          </a:xfrm>
          <a:prstGeom prst="rect">
            <a:avLst/>
          </a:prstGeom>
          <a:noFill/>
        </p:spPr>
      </p:pic>
      <p:pic>
        <p:nvPicPr>
          <p:cNvPr id="6158" name="Picture 14"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a:off x="0" y="5513409"/>
            <a:ext cx="1344591" cy="1344591"/>
          </a:xfrm>
          <a:prstGeom prst="rect">
            <a:avLst/>
          </a:prstGeom>
          <a:noFill/>
        </p:spPr>
      </p:pic>
      <p:pic>
        <p:nvPicPr>
          <p:cNvPr id="6160" name="Picture 16"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flipH="1">
            <a:off x="5072066" y="5500702"/>
            <a:ext cx="1500198" cy="1500198"/>
          </a:xfrm>
          <a:prstGeom prst="rect">
            <a:avLst/>
          </a:prstGeom>
          <a:noFill/>
        </p:spPr>
      </p:pic>
      <p:pic>
        <p:nvPicPr>
          <p:cNvPr id="6162" name="Picture 18"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flipH="1">
            <a:off x="6143636" y="5786430"/>
            <a:ext cx="1071570" cy="1071570"/>
          </a:xfrm>
          <a:prstGeom prst="rect">
            <a:avLst/>
          </a:prstGeom>
          <a:noFill/>
        </p:spPr>
      </p:pic>
      <p:pic>
        <p:nvPicPr>
          <p:cNvPr id="6164" name="Picture 20"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a:off x="6715140" y="5429264"/>
            <a:ext cx="1643074" cy="1643074"/>
          </a:xfrm>
          <a:prstGeom prst="rect">
            <a:avLst/>
          </a:prstGeom>
          <a:noFill/>
        </p:spPr>
      </p:pic>
      <p:pic>
        <p:nvPicPr>
          <p:cNvPr id="6166" name="Picture 22"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flipH="1">
            <a:off x="7786710" y="5262544"/>
            <a:ext cx="1595456" cy="1595456"/>
          </a:xfrm>
          <a:prstGeom prst="rect">
            <a:avLst/>
          </a:prstGeom>
          <a:noFill/>
        </p:spPr>
      </p:pic>
      <p:pic>
        <p:nvPicPr>
          <p:cNvPr id="6168" name="Picture 24"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flipH="1">
            <a:off x="1071538" y="5500678"/>
            <a:ext cx="1357322" cy="1357322"/>
          </a:xfrm>
          <a:prstGeom prst="rect">
            <a:avLst/>
          </a:prstGeom>
          <a:noFill/>
        </p:spPr>
      </p:pic>
      <p:pic>
        <p:nvPicPr>
          <p:cNvPr id="6170" name="Picture 26"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a:off x="1643042" y="5310184"/>
            <a:ext cx="1785950" cy="1785950"/>
          </a:xfrm>
          <a:prstGeom prst="rect">
            <a:avLst/>
          </a:prstGeom>
          <a:noFill/>
        </p:spPr>
      </p:pic>
      <p:pic>
        <p:nvPicPr>
          <p:cNvPr id="6178" name="Picture 34" descr="http://priroda.inc.ru/animation/dinozavr/pre10.gif"/>
          <p:cNvPicPr>
            <a:picLocks noChangeAspect="1" noChangeArrowheads="1" noCrop="1"/>
          </p:cNvPicPr>
          <p:nvPr/>
        </p:nvPicPr>
        <p:blipFill>
          <a:blip r:embed="rId11" cstate="print"/>
          <a:srcRect/>
          <a:stretch>
            <a:fillRect/>
          </a:stretch>
        </p:blipFill>
        <p:spPr bwMode="auto">
          <a:xfrm>
            <a:off x="642910" y="0"/>
            <a:ext cx="1500198" cy="1841154"/>
          </a:xfrm>
          <a:prstGeom prst="rect">
            <a:avLst/>
          </a:prstGeom>
          <a:noFill/>
        </p:spPr>
      </p:pic>
      <p:pic>
        <p:nvPicPr>
          <p:cNvPr id="6182" name="Picture 38" descr="http://priroda.inc.ru/animation/dinozavr/pre15.gif"/>
          <p:cNvPicPr>
            <a:picLocks noChangeAspect="1" noChangeArrowheads="1" noCrop="1"/>
          </p:cNvPicPr>
          <p:nvPr/>
        </p:nvPicPr>
        <p:blipFill>
          <a:blip r:embed="rId12" cstate="print"/>
          <a:srcRect/>
          <a:stretch>
            <a:fillRect/>
          </a:stretch>
        </p:blipFill>
        <p:spPr bwMode="auto">
          <a:xfrm>
            <a:off x="6000760" y="0"/>
            <a:ext cx="2378748" cy="1201153"/>
          </a:xfrm>
          <a:prstGeom prst="rect">
            <a:avLst/>
          </a:prstGeom>
          <a:noFill/>
        </p:spPr>
      </p:pic>
      <p:pic>
        <p:nvPicPr>
          <p:cNvPr id="6184" name="Picture 40" descr="http://priroda.inc.ru/animation/dinozavr/pre8.gif"/>
          <p:cNvPicPr>
            <a:picLocks noChangeAspect="1" noChangeArrowheads="1"/>
          </p:cNvPicPr>
          <p:nvPr/>
        </p:nvPicPr>
        <p:blipFill>
          <a:blip r:embed="rId13" cstate="print"/>
          <a:srcRect/>
          <a:stretch>
            <a:fillRect/>
          </a:stretch>
        </p:blipFill>
        <p:spPr bwMode="auto">
          <a:xfrm>
            <a:off x="3275856" y="2561459"/>
            <a:ext cx="4296537" cy="4296541"/>
          </a:xfrm>
          <a:prstGeom prst="rect">
            <a:avLst/>
          </a:prstGeom>
          <a:noFill/>
        </p:spPr>
      </p:pic>
      <p:pic>
        <p:nvPicPr>
          <p:cNvPr id="6176" name="Picture 32" descr="http://animo2.ucoz.ru/_ph/14/1/663171933.jpg">
            <a:hlinkClick r:id="rId14" tooltip="Просмотры: 243 | Размеры: 206x97, 5.9Kb"/>
          </p:cNvPr>
          <p:cNvPicPr>
            <a:picLocks noChangeAspect="1" noChangeArrowheads="1" noCrop="1"/>
          </p:cNvPicPr>
          <p:nvPr/>
        </p:nvPicPr>
        <p:blipFill>
          <a:blip r:embed="rId15" cstate="print"/>
          <a:srcRect/>
          <a:stretch>
            <a:fillRect/>
          </a:stretch>
        </p:blipFill>
        <p:spPr bwMode="auto">
          <a:xfrm>
            <a:off x="1714480" y="3357562"/>
            <a:ext cx="1962150" cy="923925"/>
          </a:xfrm>
          <a:prstGeom prst="rect">
            <a:avLst/>
          </a:prstGeom>
          <a:noFill/>
        </p:spPr>
      </p:pic>
      <p:pic>
        <p:nvPicPr>
          <p:cNvPr id="6190" name="Picture 46" descr="http://priroda.inc.ru/animation/dinozavr/pre11.gif"/>
          <p:cNvPicPr>
            <a:picLocks noChangeAspect="1" noChangeArrowheads="1" noCrop="1"/>
          </p:cNvPicPr>
          <p:nvPr/>
        </p:nvPicPr>
        <p:blipFill>
          <a:blip r:embed="rId16" cstate="print"/>
          <a:srcRect/>
          <a:stretch>
            <a:fillRect/>
          </a:stretch>
        </p:blipFill>
        <p:spPr bwMode="auto">
          <a:xfrm flipH="1">
            <a:off x="1794763" y="1628800"/>
            <a:ext cx="3488677" cy="2543151"/>
          </a:xfrm>
          <a:prstGeom prst="rect">
            <a:avLst/>
          </a:prstGeom>
          <a:noFill/>
        </p:spPr>
      </p:pic>
      <p:pic>
        <p:nvPicPr>
          <p:cNvPr id="6154" name="Picture 10" descr="http://animo2.ucoz.ru/_ph/7/1/909410766.jpg">
            <a:hlinkClick r:id="rId9" tooltip="Просмотры: 175 | Размеры: 250x250, 52.8Kb"/>
          </p:cNvPr>
          <p:cNvPicPr>
            <a:picLocks noChangeAspect="1" noChangeArrowheads="1" noCrop="1"/>
          </p:cNvPicPr>
          <p:nvPr/>
        </p:nvPicPr>
        <p:blipFill>
          <a:blip r:embed="rId10" cstate="print">
            <a:clrChange>
              <a:clrFrom>
                <a:srgbClr val="FFFFFF"/>
              </a:clrFrom>
              <a:clrTo>
                <a:srgbClr val="FFFFFF">
                  <a:alpha val="0"/>
                </a:srgbClr>
              </a:clrTo>
            </a:clrChange>
          </a:blip>
          <a:srcRect/>
          <a:stretch>
            <a:fillRect/>
          </a:stretch>
        </p:blipFill>
        <p:spPr bwMode="auto">
          <a:xfrm>
            <a:off x="4000496" y="5691196"/>
            <a:ext cx="1166804" cy="1166804"/>
          </a:xfrm>
          <a:prstGeom prst="rect">
            <a:avLst/>
          </a:prstGeom>
          <a:noFill/>
        </p:spPr>
      </p:pic>
      <p:sp>
        <p:nvSpPr>
          <p:cNvPr id="31" name="TextBox 30"/>
          <p:cNvSpPr txBox="1"/>
          <p:nvPr/>
        </p:nvSpPr>
        <p:spPr>
          <a:xfrm>
            <a:off x="2571736" y="214290"/>
            <a:ext cx="3765262" cy="830997"/>
          </a:xfrm>
          <a:prstGeom prst="rect">
            <a:avLst/>
          </a:prstGeom>
          <a:noFill/>
        </p:spPr>
        <p:txBody>
          <a:bodyPr wrap="none" rtlCol="0">
            <a:spAutoFit/>
          </a:bodyPr>
          <a:lstStyle/>
          <a:p>
            <a:r>
              <a:rPr lang="ru-RU" sz="4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Динозавры </a:t>
            </a:r>
            <a:endParaRPr lang="ru-RU"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63" presetClass="path" presetSubtype="0" accel="50000" decel="50000" fill="hold" nodeType="withEffect">
                                  <p:stCondLst>
                                    <p:cond delay="0"/>
                                  </p:stCondLst>
                                  <p:childTnLst>
                                    <p:animMotion origin="layout" path="M -4.72222E-6 1.6185E-6 L 0.30365 -0.00763 " pathEditMode="relative" rAng="0" ptsTypes="AA">
                                      <p:cBhvr>
                                        <p:cTn id="9" dur="5000" fill="hold"/>
                                        <p:tgtEl>
                                          <p:spTgt spid="6146"/>
                                        </p:tgtEl>
                                        <p:attrNameLst>
                                          <p:attrName>ppt_x</p:attrName>
                                          <p:attrName>ppt_y</p:attrName>
                                        </p:attrNameLst>
                                      </p:cBhvr>
                                      <p:rCtr x="15200" y="-400"/>
                                    </p:animMotion>
                                  </p:childTnLst>
                                </p:cTn>
                              </p:par>
                            </p:childTnLst>
                          </p:cTn>
                        </p:par>
                        <p:par>
                          <p:cTn id="10" fill="hold">
                            <p:stCondLst>
                              <p:cond delay="5000"/>
                            </p:stCondLst>
                            <p:childTnLst>
                              <p:par>
                                <p:cTn id="11" presetID="51" presetClass="entr" presetSubtype="0" fill="hold" nodeType="afterEffect">
                                  <p:stCondLst>
                                    <p:cond delay="3000"/>
                                  </p:stCondLst>
                                  <p:childTnLst>
                                    <p:set>
                                      <p:cBhvr>
                                        <p:cTn id="12" dur="1" fill="hold">
                                          <p:stCondLst>
                                            <p:cond delay="0"/>
                                          </p:stCondLst>
                                        </p:cTn>
                                        <p:tgtEl>
                                          <p:spTgt spid="6152"/>
                                        </p:tgtEl>
                                        <p:attrNameLst>
                                          <p:attrName>style.visibility</p:attrName>
                                        </p:attrNameLst>
                                      </p:cBhvr>
                                      <p:to>
                                        <p:strVal val="visible"/>
                                      </p:to>
                                    </p:set>
                                    <p:animEffect transition="in" filter="fade">
                                      <p:cBhvr>
                                        <p:cTn id="13" dur="1155" decel="100000"/>
                                        <p:tgtEl>
                                          <p:spTgt spid="6152"/>
                                        </p:tgtEl>
                                      </p:cBhvr>
                                    </p:animEffect>
                                    <p:animScale>
                                      <p:cBhvr>
                                        <p:cTn id="14" dur="1155" decel="100000"/>
                                        <p:tgtEl>
                                          <p:spTgt spid="6152"/>
                                        </p:tgtEl>
                                      </p:cBhvr>
                                      <p:from x="10000" y="10000"/>
                                      <p:to x="200000" y="450000"/>
                                    </p:animScale>
                                    <p:animScale>
                                      <p:cBhvr>
                                        <p:cTn id="15" dur="1845" accel="100000" fill="hold">
                                          <p:stCondLst>
                                            <p:cond delay="1155"/>
                                          </p:stCondLst>
                                        </p:cTn>
                                        <p:tgtEl>
                                          <p:spTgt spid="6152"/>
                                        </p:tgtEl>
                                      </p:cBhvr>
                                      <p:from x="200000" y="450000"/>
                                      <p:to x="100000" y="100000"/>
                                    </p:animScale>
                                    <p:set>
                                      <p:cBhvr>
                                        <p:cTn id="16" dur="1155" fill="hold"/>
                                        <p:tgtEl>
                                          <p:spTgt spid="6152"/>
                                        </p:tgtEl>
                                        <p:attrNameLst>
                                          <p:attrName>ppt_x</p:attrName>
                                        </p:attrNameLst>
                                      </p:cBhvr>
                                      <p:to>
                                        <p:strVal val="(0.5)"/>
                                      </p:to>
                                    </p:set>
                                    <p:anim from="(0.5)" to="(#ppt_x)" calcmode="lin" valueType="num">
                                      <p:cBhvr>
                                        <p:cTn id="17" dur="1845" accel="100000" fill="hold">
                                          <p:stCondLst>
                                            <p:cond delay="1155"/>
                                          </p:stCondLst>
                                        </p:cTn>
                                        <p:tgtEl>
                                          <p:spTgt spid="6152"/>
                                        </p:tgtEl>
                                        <p:attrNameLst>
                                          <p:attrName>ppt_x</p:attrName>
                                        </p:attrNameLst>
                                      </p:cBhvr>
                                    </p:anim>
                                    <p:set>
                                      <p:cBhvr>
                                        <p:cTn id="18" dur="1155" fill="hold"/>
                                        <p:tgtEl>
                                          <p:spTgt spid="6152"/>
                                        </p:tgtEl>
                                        <p:attrNameLst>
                                          <p:attrName>ppt_y</p:attrName>
                                        </p:attrNameLst>
                                      </p:cBhvr>
                                      <p:to>
                                        <p:strVal val="(#ppt_y+0.4)"/>
                                      </p:to>
                                    </p:set>
                                    <p:anim from="(#ppt_y+0.4)" to="(#ppt_y)" calcmode="lin" valueType="num">
                                      <p:cBhvr>
                                        <p:cTn id="19" dur="1845" accel="100000" fill="hold">
                                          <p:stCondLst>
                                            <p:cond delay="1155"/>
                                          </p:stCondLst>
                                        </p:cTn>
                                        <p:tgtEl>
                                          <p:spTgt spid="6152"/>
                                        </p:tgtEl>
                                        <p:attrNameLst>
                                          <p:attrName>ppt_y</p:attrName>
                                        </p:attrNameLst>
                                      </p:cBhvr>
                                    </p:anim>
                                  </p:childTnLst>
                                </p:cTn>
                              </p:par>
                            </p:childTnLst>
                          </p:cTn>
                        </p:par>
                        <p:par>
                          <p:cTn id="20" fill="hold">
                            <p:stCondLst>
                              <p:cond delay="11000"/>
                            </p:stCondLst>
                            <p:childTnLst>
                              <p:par>
                                <p:cTn id="21" presetID="26" presetClass="entr" presetSubtype="0" fill="hold" nodeType="afterEffect">
                                  <p:stCondLst>
                                    <p:cond delay="4000"/>
                                  </p:stCondLst>
                                  <p:childTnLst>
                                    <p:set>
                                      <p:cBhvr>
                                        <p:cTn id="22" dur="1" fill="hold">
                                          <p:stCondLst>
                                            <p:cond delay="0"/>
                                          </p:stCondLst>
                                        </p:cTn>
                                        <p:tgtEl>
                                          <p:spTgt spid="6184"/>
                                        </p:tgtEl>
                                        <p:attrNameLst>
                                          <p:attrName>style.visibility</p:attrName>
                                        </p:attrNameLst>
                                      </p:cBhvr>
                                      <p:to>
                                        <p:strVal val="visible"/>
                                      </p:to>
                                    </p:set>
                                    <p:animEffect transition="in" filter="wipe(down)">
                                      <p:cBhvr>
                                        <p:cTn id="23" dur="870">
                                          <p:stCondLst>
                                            <p:cond delay="0"/>
                                          </p:stCondLst>
                                        </p:cTn>
                                        <p:tgtEl>
                                          <p:spTgt spid="6184"/>
                                        </p:tgtEl>
                                      </p:cBhvr>
                                    </p:animEffect>
                                    <p:anim calcmode="lin" valueType="num">
                                      <p:cBhvr>
                                        <p:cTn id="24" dur="2733" tmFilter="0,0; 0.14,0.36; 0.43,0.73; 0.71,0.91; 1.0,1.0">
                                          <p:stCondLst>
                                            <p:cond delay="0"/>
                                          </p:stCondLst>
                                        </p:cTn>
                                        <p:tgtEl>
                                          <p:spTgt spid="6184"/>
                                        </p:tgtEl>
                                        <p:attrNameLst>
                                          <p:attrName>ppt_x</p:attrName>
                                        </p:attrNameLst>
                                      </p:cBhvr>
                                      <p:tavLst>
                                        <p:tav tm="0">
                                          <p:val>
                                            <p:strVal val="#ppt_x-0.25"/>
                                          </p:val>
                                        </p:tav>
                                        <p:tav tm="100000">
                                          <p:val>
                                            <p:strVal val="#ppt_x"/>
                                          </p:val>
                                        </p:tav>
                                      </p:tavLst>
                                    </p:anim>
                                    <p:anim calcmode="lin" valueType="num">
                                      <p:cBhvr>
                                        <p:cTn id="25" dur="996" tmFilter="0.0,0.0; 0.25,0.07; 0.50,0.2; 0.75,0.467; 1.0,1.0">
                                          <p:stCondLst>
                                            <p:cond delay="0"/>
                                          </p:stCondLst>
                                        </p:cTn>
                                        <p:tgtEl>
                                          <p:spTgt spid="6184"/>
                                        </p:tgtEl>
                                        <p:attrNameLst>
                                          <p:attrName>ppt_y</p:attrName>
                                        </p:attrNameLst>
                                      </p:cBhvr>
                                      <p:tavLst>
                                        <p:tav tm="0" fmla="#ppt_y-sin(pi*$)/3">
                                          <p:val>
                                            <p:fltVal val="0.5"/>
                                          </p:val>
                                        </p:tav>
                                        <p:tav tm="100000">
                                          <p:val>
                                            <p:fltVal val="1"/>
                                          </p:val>
                                        </p:tav>
                                      </p:tavLst>
                                    </p:anim>
                                    <p:anim calcmode="lin" valueType="num">
                                      <p:cBhvr>
                                        <p:cTn id="26" dur="996" tmFilter="0, 0; 0.125,0.2665; 0.25,0.4; 0.375,0.465; 0.5,0.5;  0.625,0.535; 0.75,0.6; 0.875,0.7335; 1,1">
                                          <p:stCondLst>
                                            <p:cond delay="996"/>
                                          </p:stCondLst>
                                        </p:cTn>
                                        <p:tgtEl>
                                          <p:spTgt spid="6184"/>
                                        </p:tgtEl>
                                        <p:attrNameLst>
                                          <p:attrName>ppt_y</p:attrName>
                                        </p:attrNameLst>
                                      </p:cBhvr>
                                      <p:tavLst>
                                        <p:tav tm="0" fmla="#ppt_y-sin(pi*$)/9">
                                          <p:val>
                                            <p:fltVal val="0"/>
                                          </p:val>
                                        </p:tav>
                                        <p:tav tm="100000">
                                          <p:val>
                                            <p:fltVal val="1"/>
                                          </p:val>
                                        </p:tav>
                                      </p:tavLst>
                                    </p:anim>
                                    <p:anim calcmode="lin" valueType="num">
                                      <p:cBhvr>
                                        <p:cTn id="27" dur="498" tmFilter="0, 0; 0.125,0.2665; 0.25,0.4; 0.375,0.465; 0.5,0.5;  0.625,0.535; 0.75,0.6; 0.875,0.7335; 1,1">
                                          <p:stCondLst>
                                            <p:cond delay="1986"/>
                                          </p:stCondLst>
                                        </p:cTn>
                                        <p:tgtEl>
                                          <p:spTgt spid="6184"/>
                                        </p:tgtEl>
                                        <p:attrNameLst>
                                          <p:attrName>ppt_y</p:attrName>
                                        </p:attrNameLst>
                                      </p:cBhvr>
                                      <p:tavLst>
                                        <p:tav tm="0" fmla="#ppt_y-sin(pi*$)/27">
                                          <p:val>
                                            <p:fltVal val="0"/>
                                          </p:val>
                                        </p:tav>
                                        <p:tav tm="100000">
                                          <p:val>
                                            <p:fltVal val="1"/>
                                          </p:val>
                                        </p:tav>
                                      </p:tavLst>
                                    </p:anim>
                                    <p:anim calcmode="lin" valueType="num">
                                      <p:cBhvr>
                                        <p:cTn id="28" dur="246" tmFilter="0, 0; 0.125,0.2665; 0.25,0.4; 0.375,0.465; 0.5,0.5;  0.625,0.535; 0.75,0.6; 0.875,0.7335; 1,1">
                                          <p:stCondLst>
                                            <p:cond delay="2484"/>
                                          </p:stCondLst>
                                        </p:cTn>
                                        <p:tgtEl>
                                          <p:spTgt spid="6184"/>
                                        </p:tgtEl>
                                        <p:attrNameLst>
                                          <p:attrName>ppt_y</p:attrName>
                                        </p:attrNameLst>
                                      </p:cBhvr>
                                      <p:tavLst>
                                        <p:tav tm="0" fmla="#ppt_y-sin(pi*$)/81">
                                          <p:val>
                                            <p:fltVal val="0"/>
                                          </p:val>
                                        </p:tav>
                                        <p:tav tm="100000">
                                          <p:val>
                                            <p:fltVal val="1"/>
                                          </p:val>
                                        </p:tav>
                                      </p:tavLst>
                                    </p:anim>
                                    <p:animScale>
                                      <p:cBhvr>
                                        <p:cTn id="29" dur="39">
                                          <p:stCondLst>
                                            <p:cond delay="975"/>
                                          </p:stCondLst>
                                        </p:cTn>
                                        <p:tgtEl>
                                          <p:spTgt spid="6184"/>
                                        </p:tgtEl>
                                      </p:cBhvr>
                                      <p:to x="100000" y="60000"/>
                                    </p:animScale>
                                    <p:animScale>
                                      <p:cBhvr>
                                        <p:cTn id="30" dur="249" decel="50000">
                                          <p:stCondLst>
                                            <p:cond delay="1014"/>
                                          </p:stCondLst>
                                        </p:cTn>
                                        <p:tgtEl>
                                          <p:spTgt spid="6184"/>
                                        </p:tgtEl>
                                      </p:cBhvr>
                                      <p:to x="100000" y="100000"/>
                                    </p:animScale>
                                    <p:animScale>
                                      <p:cBhvr>
                                        <p:cTn id="31" dur="39">
                                          <p:stCondLst>
                                            <p:cond delay="1968"/>
                                          </p:stCondLst>
                                        </p:cTn>
                                        <p:tgtEl>
                                          <p:spTgt spid="6184"/>
                                        </p:tgtEl>
                                      </p:cBhvr>
                                      <p:to x="100000" y="80000"/>
                                    </p:animScale>
                                    <p:animScale>
                                      <p:cBhvr>
                                        <p:cTn id="32" dur="249" decel="50000">
                                          <p:stCondLst>
                                            <p:cond delay="2007"/>
                                          </p:stCondLst>
                                        </p:cTn>
                                        <p:tgtEl>
                                          <p:spTgt spid="6184"/>
                                        </p:tgtEl>
                                      </p:cBhvr>
                                      <p:to x="100000" y="100000"/>
                                    </p:animScale>
                                    <p:animScale>
                                      <p:cBhvr>
                                        <p:cTn id="33" dur="39">
                                          <p:stCondLst>
                                            <p:cond delay="2463"/>
                                          </p:stCondLst>
                                        </p:cTn>
                                        <p:tgtEl>
                                          <p:spTgt spid="6184"/>
                                        </p:tgtEl>
                                      </p:cBhvr>
                                      <p:to x="100000" y="90000"/>
                                    </p:animScale>
                                    <p:animScale>
                                      <p:cBhvr>
                                        <p:cTn id="34" dur="249" decel="50000">
                                          <p:stCondLst>
                                            <p:cond delay="2502"/>
                                          </p:stCondLst>
                                        </p:cTn>
                                        <p:tgtEl>
                                          <p:spTgt spid="6184"/>
                                        </p:tgtEl>
                                      </p:cBhvr>
                                      <p:to x="100000" y="100000"/>
                                    </p:animScale>
                                    <p:animScale>
                                      <p:cBhvr>
                                        <p:cTn id="35" dur="39">
                                          <p:stCondLst>
                                            <p:cond delay="2712"/>
                                          </p:stCondLst>
                                        </p:cTn>
                                        <p:tgtEl>
                                          <p:spTgt spid="6184"/>
                                        </p:tgtEl>
                                      </p:cBhvr>
                                      <p:to x="100000" y="95000"/>
                                    </p:animScale>
                                    <p:animScale>
                                      <p:cBhvr>
                                        <p:cTn id="36" dur="249" decel="50000">
                                          <p:stCondLst>
                                            <p:cond delay="2751"/>
                                          </p:stCondLst>
                                        </p:cTn>
                                        <p:tgtEl>
                                          <p:spTgt spid="6184"/>
                                        </p:tgtEl>
                                      </p:cBhvr>
                                      <p:to x="100000" y="100000"/>
                                    </p:animScale>
                                  </p:childTnLst>
                                </p:cTn>
                              </p:par>
                            </p:childTnLst>
                          </p:cTn>
                        </p:par>
                        <p:par>
                          <p:cTn id="37" fill="hold">
                            <p:stCondLst>
                              <p:cond delay="18000"/>
                            </p:stCondLst>
                            <p:childTnLst>
                              <p:par>
                                <p:cTn id="38" presetID="7" presetClass="entr" presetSubtype="4" fill="hold" nodeType="afterEffect">
                                  <p:stCondLst>
                                    <p:cond delay="0"/>
                                  </p:stCondLst>
                                  <p:childTnLst>
                                    <p:set>
                                      <p:cBhvr>
                                        <p:cTn id="39" dur="1" fill="hold">
                                          <p:stCondLst>
                                            <p:cond delay="0"/>
                                          </p:stCondLst>
                                        </p:cTn>
                                        <p:tgtEl>
                                          <p:spTgt spid="6190"/>
                                        </p:tgtEl>
                                        <p:attrNameLst>
                                          <p:attrName>style.visibility</p:attrName>
                                        </p:attrNameLst>
                                      </p:cBhvr>
                                      <p:to>
                                        <p:strVal val="visible"/>
                                      </p:to>
                                    </p:set>
                                    <p:anim calcmode="lin" valueType="num">
                                      <p:cBhvr additive="base">
                                        <p:cTn id="40" dur="3000" fill="hold"/>
                                        <p:tgtEl>
                                          <p:spTgt spid="6190"/>
                                        </p:tgtEl>
                                        <p:attrNameLst>
                                          <p:attrName>ppt_x</p:attrName>
                                        </p:attrNameLst>
                                      </p:cBhvr>
                                      <p:tavLst>
                                        <p:tav tm="0">
                                          <p:val>
                                            <p:strVal val="#ppt_x"/>
                                          </p:val>
                                        </p:tav>
                                        <p:tav tm="100000">
                                          <p:val>
                                            <p:strVal val="#ppt_x"/>
                                          </p:val>
                                        </p:tav>
                                      </p:tavLst>
                                    </p:anim>
                                    <p:anim calcmode="lin" valueType="num">
                                      <p:cBhvr additive="base">
                                        <p:cTn id="41" dur="3000" fill="hold"/>
                                        <p:tgtEl>
                                          <p:spTgt spid="6190"/>
                                        </p:tgtEl>
                                        <p:attrNameLst>
                                          <p:attrName>ppt_y</p:attrName>
                                        </p:attrNameLst>
                                      </p:cBhvr>
                                      <p:tavLst>
                                        <p:tav tm="0">
                                          <p:val>
                                            <p:strVal val="1+#ppt_h/2"/>
                                          </p:val>
                                        </p:tav>
                                        <p:tav tm="100000">
                                          <p:val>
                                            <p:strVal val="#ppt_y"/>
                                          </p:val>
                                        </p:tav>
                                      </p:tavLst>
                                    </p:anim>
                                  </p:childTnLst>
                                </p:cTn>
                              </p:par>
                            </p:childTnLst>
                          </p:cTn>
                        </p:par>
                        <p:par>
                          <p:cTn id="42" fill="hold">
                            <p:stCondLst>
                              <p:cond delay="21000"/>
                            </p:stCondLst>
                            <p:childTnLst>
                              <p:par>
                                <p:cTn id="43" presetID="3" presetClass="entr" presetSubtype="10" fill="hold" nodeType="afterEffect">
                                  <p:stCondLst>
                                    <p:cond delay="5000"/>
                                  </p:stCondLst>
                                  <p:childTnLst>
                                    <p:set>
                                      <p:cBhvr>
                                        <p:cTn id="44" dur="1" fill="hold">
                                          <p:stCondLst>
                                            <p:cond delay="0"/>
                                          </p:stCondLst>
                                        </p:cTn>
                                        <p:tgtEl>
                                          <p:spTgt spid="31">
                                            <p:txEl>
                                              <p:pRg st="0" end="0"/>
                                            </p:txEl>
                                          </p:spTgt>
                                        </p:tgtEl>
                                        <p:attrNameLst>
                                          <p:attrName>style.visibility</p:attrName>
                                        </p:attrNameLst>
                                      </p:cBhvr>
                                      <p:to>
                                        <p:strVal val="visible"/>
                                      </p:to>
                                    </p:set>
                                    <p:animEffect transition="in" filter="blinds(horizontal)">
                                      <p:cBhvr>
                                        <p:cTn id="45" dur="5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8" y="214290"/>
            <a:ext cx="1470915" cy="369332"/>
          </a:xfrm>
          <a:prstGeom prst="rect">
            <a:avLst/>
          </a:prstGeom>
          <a:noFill/>
        </p:spPr>
        <p:txBody>
          <a:bodyPr wrap="none" rtlCol="0">
            <a:spAutoFit/>
          </a:bodyPr>
          <a:lstStyle/>
          <a:p>
            <a:r>
              <a:rPr lang="ru-RU" b="1" i="1" u="sng" dirty="0" smtClean="0"/>
              <a:t>Травоядные </a:t>
            </a:r>
            <a:endParaRPr lang="ru-RU" b="1" i="1" u="sng" dirty="0"/>
          </a:p>
        </p:txBody>
      </p:sp>
      <p:sp>
        <p:nvSpPr>
          <p:cNvPr id="10" name="Прямоугольник 9"/>
          <p:cNvSpPr/>
          <p:nvPr/>
        </p:nvSpPr>
        <p:spPr>
          <a:xfrm>
            <a:off x="4357686" y="856357"/>
            <a:ext cx="4572000" cy="6001643"/>
          </a:xfrm>
          <a:prstGeom prst="rect">
            <a:avLst/>
          </a:prstGeom>
        </p:spPr>
        <p:txBody>
          <a:bodyPr>
            <a:spAutoFit/>
          </a:bodyPr>
          <a:lstStyle/>
          <a:p>
            <a:r>
              <a:rPr lang="ru-RU" sz="3200" b="1" dirty="0" smtClean="0"/>
              <a:t>Травоядные динозавры питались хвойными деревьями, хвощем и папоротником , потому что цветковые растения (те у которых есть цветы)во времена динозавров еще не существовали.  Обычно травоядные динозавры держались стадами. </a:t>
            </a:r>
          </a:p>
          <a:p>
            <a:endParaRPr lang="ru-RU"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трицератопс копия"/>
          <p:cNvPicPr>
            <a:picLocks noChangeAspect="1" noChangeArrowheads="1"/>
          </p:cNvPicPr>
          <p:nvPr/>
        </p:nvPicPr>
        <p:blipFill>
          <a:blip r:embed="rId2" cstate="print"/>
          <a:srcRect/>
          <a:stretch>
            <a:fillRect/>
          </a:stretch>
        </p:blipFill>
        <p:spPr bwMode="auto">
          <a:xfrm>
            <a:off x="1643042" y="2500306"/>
            <a:ext cx="7732842" cy="4357694"/>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57158" y="214290"/>
            <a:ext cx="5214974" cy="5878532"/>
          </a:xfrm>
          <a:prstGeom prst="rect">
            <a:avLst/>
          </a:prstGeom>
        </p:spPr>
        <p:txBody>
          <a:bodyPr wrap="square">
            <a:spAutoFit/>
          </a:bodyPr>
          <a:lstStyle/>
          <a:p>
            <a:pPr algn="ctr"/>
            <a:r>
              <a:rPr lang="ru-RU" sz="4000" b="1" u="sng" dirty="0" smtClean="0">
                <a:solidFill>
                  <a:srgbClr val="FF0000"/>
                </a:solidFill>
              </a:rPr>
              <a:t>Трицератопс </a:t>
            </a:r>
            <a:endParaRPr lang="ru-RU" sz="2400" b="1" u="sng" dirty="0" smtClean="0">
              <a:solidFill>
                <a:srgbClr val="FF0000"/>
              </a:solidFill>
            </a:endParaRPr>
          </a:p>
          <a:p>
            <a:r>
              <a:rPr lang="ru-RU" sz="2400" b="1" dirty="0" smtClean="0"/>
              <a:t> Трицератопс был настоящим гигантом: около 10 м длиной, 3 м высотой, а весил 11 тонн. Он передвигался на четырёх могучих, похожих на колонны ногах. Трицератопс означает «трёхрогая морда». Должно быть, животное пользовалось этими длинными рогами как оружием. Шею трицератопса защищала огромная костяная оборка. Несмотря на грозную внешность, трицератопс был мирным животным. Он питался растениями.</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images.fineartamerica.com/images-medium-large/diplodocus-michael-vigliotti.jpg">
            <a:hlinkClick r:id="rId2"/>
          </p:cNvPr>
          <p:cNvPicPr>
            <a:picLocks noChangeAspect="1" noChangeArrowheads="1"/>
          </p:cNvPicPr>
          <p:nvPr/>
        </p:nvPicPr>
        <p:blipFill>
          <a:blip r:embed="rId3" cstate="print">
            <a:clrChange>
              <a:clrFrom>
                <a:srgbClr val="FFFFF9"/>
              </a:clrFrom>
              <a:clrTo>
                <a:srgbClr val="FFFFF9">
                  <a:alpha val="0"/>
                </a:srgbClr>
              </a:clrTo>
            </a:clrChange>
          </a:blip>
          <a:srcRect/>
          <a:stretch>
            <a:fillRect/>
          </a:stretch>
        </p:blipFill>
        <p:spPr bwMode="auto">
          <a:xfrm>
            <a:off x="-357222" y="1785926"/>
            <a:ext cx="9501222" cy="5932703"/>
          </a:xfrm>
          <a:prstGeom prst="rect">
            <a:avLst/>
          </a:prstGeom>
          <a:noFill/>
        </p:spPr>
      </p:pic>
      <p:sp>
        <p:nvSpPr>
          <p:cNvPr id="2" name="Прямоугольник 1"/>
          <p:cNvSpPr/>
          <p:nvPr/>
        </p:nvSpPr>
        <p:spPr>
          <a:xfrm>
            <a:off x="214282" y="0"/>
            <a:ext cx="8929718" cy="3243965"/>
          </a:xfrm>
          <a:prstGeom prst="rect">
            <a:avLst/>
          </a:prstGeom>
        </p:spPr>
        <p:txBody>
          <a:bodyPr wrap="square">
            <a:spAutoFit/>
          </a:bodyPr>
          <a:lstStyle/>
          <a:p>
            <a:pPr>
              <a:lnSpc>
                <a:spcPct val="80000"/>
              </a:lnSpc>
            </a:pPr>
            <a:r>
              <a:rPr lang="ru-RU" sz="4000" b="1" u="sng" dirty="0" smtClean="0">
                <a:solidFill>
                  <a:srgbClr val="FF0000"/>
                </a:solidFill>
              </a:rPr>
              <a:t>Диплодок</a:t>
            </a:r>
            <a:r>
              <a:rPr lang="ru-RU" dirty="0" smtClean="0"/>
              <a:t> </a:t>
            </a:r>
            <a:r>
              <a:rPr lang="ru-RU" sz="2400" b="1" dirty="0" smtClean="0"/>
              <a:t>достигал в длину 30 метров. Из них большая часть приходилась на шею и хвост. Кости его были полыми, поэтому весил  он мало - около 10 тонн. Кстати, головной мозг диплодока весил меньше мозга котёнка. Вероятно, диплодоки вели стадный образ жизни, питаясь листьями невысоких деревьев. Не умея жевать, они заглатывали камни, которые помогали им перетирать пищу. Целыми днями бродил диплодок по болотам, нежился в тёплой воде и ел, ел без конца. Длинный хвост диплодока, заканчивавшийся тонким «хлыстом», служил прекрасным орудием защиты.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652</TotalTime>
  <Words>547</Words>
  <Application>Microsoft Office PowerPoint</Application>
  <PresentationFormat>Экран (4:3)</PresentationFormat>
  <Paragraphs>30</Paragraphs>
  <Slides>22</Slides>
  <Notes>0</Notes>
  <HiddenSlides>0</HiddenSlides>
  <MMClips>2</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Тема Office</vt: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35</dc:creator>
  <cp:lastModifiedBy>35</cp:lastModifiedBy>
  <cp:revision>52</cp:revision>
  <dcterms:created xsi:type="dcterms:W3CDTF">2014-02-19T11:32:38Z</dcterms:created>
  <dcterms:modified xsi:type="dcterms:W3CDTF">2014-02-26T08:56:48Z</dcterms:modified>
</cp:coreProperties>
</file>