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57" r:id="rId4"/>
    <p:sldId id="258" r:id="rId5"/>
    <p:sldId id="264" r:id="rId6"/>
    <p:sldId id="265" r:id="rId7"/>
    <p:sldId id="263" r:id="rId8"/>
    <p:sldId id="261" r:id="rId9"/>
    <p:sldId id="266" r:id="rId10"/>
    <p:sldId id="267" r:id="rId11"/>
    <p:sldId id="268" r:id="rId12"/>
    <p:sldId id="271" r:id="rId13"/>
    <p:sldId id="272" r:id="rId14"/>
    <p:sldId id="273" r:id="rId15"/>
    <p:sldId id="274" r:id="rId16"/>
    <p:sldId id="269" r:id="rId17"/>
    <p:sldId id="270" r:id="rId18"/>
    <p:sldId id="260" r:id="rId19"/>
    <p:sldId id="275" r:id="rId20"/>
    <p:sldId id="27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65E5-3826-414C-A890-060FCD1C6E43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AB85-18DE-4341-A84C-65DC3E902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65E5-3826-414C-A890-060FCD1C6E43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AB85-18DE-4341-A84C-65DC3E902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65E5-3826-414C-A890-060FCD1C6E43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AB85-18DE-4341-A84C-65DC3E902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65E5-3826-414C-A890-060FCD1C6E43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AB85-18DE-4341-A84C-65DC3E902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65E5-3826-414C-A890-060FCD1C6E43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AB85-18DE-4341-A84C-65DC3E902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65E5-3826-414C-A890-060FCD1C6E43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AB85-18DE-4341-A84C-65DC3E902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65E5-3826-414C-A890-060FCD1C6E43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AB85-18DE-4341-A84C-65DC3E902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65E5-3826-414C-A890-060FCD1C6E43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AB85-18DE-4341-A84C-65DC3E902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65E5-3826-414C-A890-060FCD1C6E43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AB85-18DE-4341-A84C-65DC3E902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65E5-3826-414C-A890-060FCD1C6E43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AB85-18DE-4341-A84C-65DC3E902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65E5-3826-414C-A890-060FCD1C6E43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AB85-18DE-4341-A84C-65DC3E902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565E5-3826-414C-A890-060FCD1C6E43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EAB85-18DE-4341-A84C-65DC3E902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4525963"/>
          </a:xfrm>
        </p:spPr>
        <p:txBody>
          <a:bodyPr/>
          <a:lstStyle/>
          <a:p>
            <a:pPr>
              <a:buNone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Посмотрите. Всё ль в порядке:</a:t>
            </a:r>
          </a:p>
          <a:p>
            <a:pPr>
              <a:buNone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Книжки, ручки и тетрадки.</a:t>
            </a:r>
          </a:p>
          <a:p>
            <a:pPr>
              <a:buNone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Прозвенел сейчас звонок.</a:t>
            </a:r>
          </a:p>
          <a:p>
            <a:pPr>
              <a:buNone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Начинается урок .</a:t>
            </a:r>
          </a:p>
          <a:p>
            <a:endParaRPr lang="en-US" dirty="0"/>
          </a:p>
        </p:txBody>
      </p:sp>
      <p:pic>
        <p:nvPicPr>
          <p:cNvPr id="4" name="Picture 18" descr="C:\Documents and Settings\Admin\Рабочий стол\Рисунок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971800"/>
            <a:ext cx="6324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6870700" cy="1066800"/>
          </a:xfrm>
        </p:spPr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Обыкновенная дробь.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>
                <a:solidFill>
                  <a:schemeClr val="accent2"/>
                </a:solidFill>
              </a:rPr>
              <a:t>Записи вида       называют </a:t>
            </a:r>
            <a:endParaRPr lang="ru-RU" b="1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ru-RU" b="1">
                <a:solidFill>
                  <a:schemeClr val="folHlink"/>
                </a:solidFill>
              </a:rPr>
              <a:t>обыкновенными дробями</a:t>
            </a:r>
            <a:r>
              <a:rPr lang="ru-RU">
                <a:solidFill>
                  <a:schemeClr val="folHlink"/>
                </a:solidFill>
              </a:rPr>
              <a:t>…</a:t>
            </a:r>
          </a:p>
          <a:p>
            <a:pPr>
              <a:buFontTx/>
              <a:buNone/>
            </a:pPr>
            <a:r>
              <a:rPr lang="ru-RU">
                <a:solidFill>
                  <a:schemeClr val="accent2"/>
                </a:solidFill>
              </a:rPr>
              <a:t>Числитель дроби</a:t>
            </a:r>
          </a:p>
          <a:p>
            <a:pPr>
              <a:buFontTx/>
              <a:buNone/>
            </a:pPr>
            <a:endParaRPr lang="ru-RU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ru-RU">
                <a:solidFill>
                  <a:schemeClr val="accent2"/>
                </a:solidFill>
              </a:rPr>
              <a:t>Черта дроби (дробная черта)</a:t>
            </a:r>
          </a:p>
          <a:p>
            <a:pPr>
              <a:buFontTx/>
              <a:buNone/>
            </a:pPr>
            <a:endParaRPr lang="ru-RU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ru-RU">
                <a:solidFill>
                  <a:schemeClr val="accent2"/>
                </a:solidFill>
              </a:rPr>
              <a:t>Знаменатель дроби</a:t>
            </a:r>
          </a:p>
        </p:txBody>
      </p:sp>
      <p:pic>
        <p:nvPicPr>
          <p:cNvPr id="6042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371600"/>
            <a:ext cx="350838" cy="819150"/>
          </a:xfrm>
          <a:prstGeom prst="rect">
            <a:avLst/>
          </a:prstGeom>
          <a:noFill/>
        </p:spPr>
      </p:pic>
      <p:pic>
        <p:nvPicPr>
          <p:cNvPr id="60428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3429000"/>
            <a:ext cx="590550" cy="1466850"/>
          </a:xfrm>
          <a:prstGeom prst="rect">
            <a:avLst/>
          </a:prstGeom>
          <a:noFill/>
        </p:spPr>
      </p:pic>
      <p:sp>
        <p:nvSpPr>
          <p:cNvPr id="60429" name="Line 13"/>
          <p:cNvSpPr>
            <a:spLocks noChangeShapeType="1"/>
          </p:cNvSpPr>
          <p:nvPr/>
        </p:nvSpPr>
        <p:spPr bwMode="auto">
          <a:xfrm>
            <a:off x="4191000" y="3048000"/>
            <a:ext cx="3200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6248400" y="4114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 flipV="1">
            <a:off x="4648200" y="4572000"/>
            <a:ext cx="2819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650"/>
                            </p:stCondLst>
                            <p:childTnLst>
                              <p:par>
                                <p:cTn id="5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60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6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29" grpId="0" animBg="1"/>
      <p:bldP spid="60430" grpId="0" animBg="1"/>
      <p:bldP spid="604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543800" cy="2209800"/>
          </a:xfrm>
        </p:spPr>
        <p:txBody>
          <a:bodyPr/>
          <a:lstStyle/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Что показывают числитель  и  знаменатель дроби? 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696200" cy="3352800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Знаменатель показывает, на сколько долей делят, а числитель – сколько таких долей взято.</a:t>
            </a:r>
          </a:p>
          <a:p>
            <a:pPr>
              <a:buFontTx/>
              <a:buNone/>
            </a:pPr>
            <a:r>
              <a:rPr lang="ru-RU" i="1"/>
              <a:t>Прочитайте дроби. Что показывает числитель и знаменатель каждой дроби?</a:t>
            </a:r>
          </a:p>
        </p:txBody>
      </p:sp>
      <p:pic>
        <p:nvPicPr>
          <p:cNvPr id="6247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56025" y="5410200"/>
            <a:ext cx="549275" cy="771525"/>
          </a:xfrm>
          <a:prstGeom prst="rect">
            <a:avLst/>
          </a:prstGeom>
          <a:noFill/>
        </p:spPr>
      </p:pic>
      <p:pic>
        <p:nvPicPr>
          <p:cNvPr id="6247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5410200"/>
            <a:ext cx="468313" cy="819150"/>
          </a:xfrm>
          <a:prstGeom prst="rect">
            <a:avLst/>
          </a:prstGeom>
          <a:noFill/>
        </p:spPr>
      </p:pic>
      <p:pic>
        <p:nvPicPr>
          <p:cNvPr id="6247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65800" y="5257800"/>
            <a:ext cx="346075" cy="1038225"/>
          </a:xfrm>
          <a:prstGeom prst="rect">
            <a:avLst/>
          </a:prstGeom>
          <a:noFill/>
        </p:spPr>
      </p:pic>
      <p:pic>
        <p:nvPicPr>
          <p:cNvPr id="62473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5410200"/>
            <a:ext cx="527050" cy="819150"/>
          </a:xfrm>
          <a:prstGeom prst="rect">
            <a:avLst/>
          </a:prstGeom>
          <a:noFill/>
        </p:spPr>
      </p:pic>
      <p:pic>
        <p:nvPicPr>
          <p:cNvPr id="62474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67600" y="5257800"/>
            <a:ext cx="523875" cy="1047750"/>
          </a:xfrm>
          <a:prstGeom prst="rect">
            <a:avLst/>
          </a:prstGeom>
          <a:noFill/>
        </p:spPr>
      </p:pic>
      <p:pic>
        <p:nvPicPr>
          <p:cNvPr id="62475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19600" y="5638800"/>
            <a:ext cx="228600" cy="457200"/>
          </a:xfrm>
          <a:prstGeom prst="rect">
            <a:avLst/>
          </a:prstGeom>
          <a:noFill/>
        </p:spPr>
      </p:pic>
      <p:pic>
        <p:nvPicPr>
          <p:cNvPr id="62476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10200" y="5638800"/>
            <a:ext cx="228600" cy="457200"/>
          </a:xfrm>
          <a:prstGeom prst="rect">
            <a:avLst/>
          </a:prstGeom>
          <a:noFill/>
        </p:spPr>
      </p:pic>
      <p:pic>
        <p:nvPicPr>
          <p:cNvPr id="62477" name="Picture 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72200" y="5486400"/>
            <a:ext cx="304800" cy="609600"/>
          </a:xfrm>
          <a:prstGeom prst="rect">
            <a:avLst/>
          </a:prstGeom>
          <a:noFill/>
        </p:spPr>
      </p:pic>
      <p:pic>
        <p:nvPicPr>
          <p:cNvPr id="62479" name="Picture 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2800" y="5562600"/>
            <a:ext cx="304800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2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2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2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2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2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2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2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2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WordArt 4"/>
          <p:cNvSpPr>
            <a:spLocks noChangeArrowheads="1" noChangeShapeType="1" noTextEdit="1"/>
          </p:cNvSpPr>
          <p:nvPr/>
        </p:nvSpPr>
        <p:spPr bwMode="auto">
          <a:xfrm>
            <a:off x="838200" y="1524000"/>
            <a:ext cx="7772400" cy="289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Bookman Old Style"/>
              </a:rPr>
              <a:t>Физкультминутка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52229" name="Freeform 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30" name="Freeform 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31" name="Freeform 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32" name="Freeform 1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33" name="Freeform 1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34" name="Freeform 1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35" name="Freeform 1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36" name="Freeform 1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764704"/>
            <a:ext cx="7010400" cy="4114800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Раз –согнуться, разогнуться,</a:t>
            </a:r>
          </a:p>
          <a:p>
            <a:r>
              <a:rPr lang="ru-RU" sz="6000" dirty="0" smtClean="0"/>
              <a:t>Два – нагнуться, повернуться,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53254" name="Freeform 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55" name="Freeform 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56" name="Freeform 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57" name="Freeform 1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58" name="Freeform 1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59" name="Freeform 1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60" name="Freeform 1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61" name="Freeform 1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686800" cy="4525963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Три - в ладоши три хлопка,</a:t>
            </a:r>
          </a:p>
          <a:p>
            <a:r>
              <a:rPr lang="ru-RU" sz="6000" dirty="0" smtClean="0"/>
              <a:t>Головою три кивка.</a:t>
            </a:r>
          </a:p>
          <a:p>
            <a:endParaRPr lang="ru-RU" sz="6000" dirty="0" smtClean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54278" name="Freeform 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79" name="Freeform 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80" name="Freeform 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81" name="Freeform 1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82" name="Freeform 1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83" name="Freeform 1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84" name="Freeform 1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85" name="Freeform 1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7315200" cy="2057400"/>
          </a:xfrm>
        </p:spPr>
        <p:txBody>
          <a:bodyPr>
            <a:normAutofit fontScale="55000" lnSpcReduction="20000"/>
          </a:bodyPr>
          <a:lstStyle/>
          <a:p>
            <a:r>
              <a:rPr lang="ru-RU" sz="7000" dirty="0" smtClean="0"/>
              <a:t>На четыре – руки шире,</a:t>
            </a:r>
          </a:p>
          <a:p>
            <a:r>
              <a:rPr lang="ru-RU" sz="7000" dirty="0" smtClean="0"/>
              <a:t>Пять, шесть -  тихо сесть,</a:t>
            </a:r>
          </a:p>
          <a:p>
            <a:r>
              <a:rPr lang="ru-RU" sz="7000" dirty="0" smtClean="0"/>
              <a:t>Семь, восемь – лень отбросим.</a:t>
            </a:r>
          </a:p>
          <a:p>
            <a:endParaRPr lang="ru-RU" sz="3600" dirty="0" smtClean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55302" name="Freeform 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303" name="Freeform 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304" name="Freeform 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305" name="Freeform 1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306" name="Freeform 1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307" name="Freeform 1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308" name="Freeform 1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309" name="Freeform 1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Запишите в виде обыкновенной дроби.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/>
              <a:t>Две седьмых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Четыре девятых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Одна сотая 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Шесть восьмых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Три двадцать пятых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Половина </a:t>
            </a:r>
          </a:p>
        </p:txBody>
      </p:sp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676400"/>
            <a:ext cx="561975" cy="866775"/>
          </a:xfrm>
          <a:prstGeom prst="rect">
            <a:avLst/>
          </a:prstGeom>
          <a:noFill/>
        </p:spPr>
      </p:pic>
      <p:pic>
        <p:nvPicPr>
          <p:cNvPr id="7578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286000"/>
            <a:ext cx="304800" cy="809625"/>
          </a:xfrm>
          <a:prstGeom prst="rect">
            <a:avLst/>
          </a:prstGeom>
          <a:noFill/>
        </p:spPr>
      </p:pic>
      <p:pic>
        <p:nvPicPr>
          <p:cNvPr id="7578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3505200"/>
            <a:ext cx="404813" cy="762000"/>
          </a:xfrm>
          <a:prstGeom prst="rect">
            <a:avLst/>
          </a:prstGeom>
          <a:noFill/>
        </p:spPr>
      </p:pic>
      <p:pic>
        <p:nvPicPr>
          <p:cNvPr id="7578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2971800"/>
            <a:ext cx="550863" cy="685800"/>
          </a:xfrm>
          <a:prstGeom prst="rect">
            <a:avLst/>
          </a:prstGeom>
          <a:noFill/>
        </p:spPr>
      </p:pic>
      <p:pic>
        <p:nvPicPr>
          <p:cNvPr id="75784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86400" y="4038600"/>
            <a:ext cx="762000" cy="904875"/>
          </a:xfrm>
          <a:prstGeom prst="rect">
            <a:avLst/>
          </a:prstGeom>
          <a:noFill/>
        </p:spPr>
      </p:pic>
      <p:pic>
        <p:nvPicPr>
          <p:cNvPr id="75788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57600" y="4724400"/>
            <a:ext cx="438150" cy="933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219200"/>
          </a:xfrm>
        </p:spPr>
        <p:txBody>
          <a:bodyPr/>
          <a:lstStyle/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Подумай и ответь.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696200" cy="4572000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Какая часть фигуры закрашена?</a:t>
            </a:r>
          </a:p>
        </p:txBody>
      </p:sp>
      <p:pic>
        <p:nvPicPr>
          <p:cNvPr id="798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133600"/>
            <a:ext cx="1695450" cy="1314450"/>
          </a:xfrm>
          <a:prstGeom prst="rect">
            <a:avLst/>
          </a:prstGeom>
          <a:noFill/>
        </p:spPr>
      </p:pic>
      <p:pic>
        <p:nvPicPr>
          <p:cNvPr id="798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2286000"/>
            <a:ext cx="2466975" cy="1114425"/>
          </a:xfrm>
          <a:prstGeom prst="rect">
            <a:avLst/>
          </a:prstGeom>
          <a:noFill/>
        </p:spPr>
      </p:pic>
      <p:pic>
        <p:nvPicPr>
          <p:cNvPr id="7987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2057400"/>
            <a:ext cx="1724025" cy="1657350"/>
          </a:xfrm>
          <a:prstGeom prst="rect">
            <a:avLst/>
          </a:prstGeom>
          <a:noFill/>
        </p:spPr>
      </p:pic>
      <p:pic>
        <p:nvPicPr>
          <p:cNvPr id="79880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4191000"/>
            <a:ext cx="1676400" cy="1362075"/>
          </a:xfrm>
          <a:prstGeom prst="rect">
            <a:avLst/>
          </a:prstGeom>
          <a:noFill/>
        </p:spPr>
      </p:pic>
      <p:pic>
        <p:nvPicPr>
          <p:cNvPr id="79881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62600" y="4191000"/>
            <a:ext cx="2095500" cy="1209675"/>
          </a:xfrm>
          <a:prstGeom prst="rect">
            <a:avLst/>
          </a:prstGeom>
          <a:noFill/>
        </p:spPr>
      </p:pic>
      <p:pic>
        <p:nvPicPr>
          <p:cNvPr id="79882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" y="4114800"/>
            <a:ext cx="1371600" cy="1238250"/>
          </a:xfrm>
          <a:prstGeom prst="rect">
            <a:avLst/>
          </a:prstGeom>
          <a:noFill/>
        </p:spPr>
      </p:pic>
      <p:pic>
        <p:nvPicPr>
          <p:cNvPr id="79884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81600" y="2133600"/>
            <a:ext cx="428625" cy="933450"/>
          </a:xfrm>
          <a:prstGeom prst="rect">
            <a:avLst/>
          </a:prstGeom>
          <a:noFill/>
        </p:spPr>
      </p:pic>
      <p:pic>
        <p:nvPicPr>
          <p:cNvPr id="79885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001000" y="2133600"/>
            <a:ext cx="523875" cy="914400"/>
          </a:xfrm>
          <a:prstGeom prst="rect">
            <a:avLst/>
          </a:prstGeom>
          <a:noFill/>
        </p:spPr>
      </p:pic>
      <p:pic>
        <p:nvPicPr>
          <p:cNvPr id="79886" name="Picture 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86000" y="3886200"/>
            <a:ext cx="342900" cy="885825"/>
          </a:xfrm>
          <a:prstGeom prst="rect">
            <a:avLst/>
          </a:prstGeom>
          <a:noFill/>
        </p:spPr>
      </p:pic>
      <p:pic>
        <p:nvPicPr>
          <p:cNvPr id="79887" name="Picture 1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3810000"/>
            <a:ext cx="409575" cy="895350"/>
          </a:xfrm>
          <a:prstGeom prst="rect">
            <a:avLst/>
          </a:prstGeom>
          <a:noFill/>
        </p:spPr>
      </p:pic>
      <p:pic>
        <p:nvPicPr>
          <p:cNvPr id="79889" name="Picture 17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772400" y="3962400"/>
            <a:ext cx="371475" cy="904875"/>
          </a:xfrm>
          <a:prstGeom prst="rect">
            <a:avLst/>
          </a:prstGeom>
          <a:noFill/>
        </p:spPr>
      </p:pic>
      <p:pic>
        <p:nvPicPr>
          <p:cNvPr id="79890" name="Picture 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52600" y="1981200"/>
            <a:ext cx="360363" cy="8477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798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0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1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6" dur="500"/>
                                        <p:tgtEl>
                                          <p:spTgt spid="79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1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6" dur="500"/>
                                        <p:tgtEl>
                                          <p:spTgt spid="79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  <p:bldP spid="7987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28604"/>
            <a:ext cx="4543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19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Какое из чисел больше: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071546"/>
            <a:ext cx="3567135" cy="1600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3714752"/>
            <a:ext cx="235745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3714752"/>
            <a:ext cx="235745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Box 1"/>
          <p:cNvSpPr txBox="1">
            <a:spLocks noChangeArrowheads="1"/>
          </p:cNvSpPr>
          <p:nvPr/>
        </p:nvSpPr>
        <p:spPr bwMode="auto">
          <a:xfrm>
            <a:off x="539552" y="980728"/>
            <a:ext cx="835292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6000" b="1" dirty="0" smtClean="0"/>
              <a:t>V. Домашнее задание: </a:t>
            </a:r>
            <a:r>
              <a:rPr lang="ru-RU" sz="6000" dirty="0" smtClean="0"/>
              <a:t>п. 23; № 925, 926, 932, повторение п. 10, 11. В математический словарь: </a:t>
            </a:r>
            <a:r>
              <a:rPr lang="ru-RU" sz="6000" i="1" dirty="0" smtClean="0"/>
              <a:t>сектор.</a:t>
            </a:r>
            <a:endParaRPr lang="ru-RU" sz="6000" dirty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57351" name="Freeform 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52" name="Freeform 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53" name="Freeform 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54" name="Freeform 1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55" name="Freeform 1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56" name="Freeform 1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57" name="Freeform 1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58" name="Freeform 1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10" y="857232"/>
            <a:ext cx="4214842" cy="5268931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“Считай несчастным тот день или тот час, в который ты не усвоил ничего нового, ничего не прибавил к своему образованию”.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en-US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Ян </a:t>
            </a:r>
            <a:r>
              <a:rPr lang="ru-RU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Амос</a:t>
            </a: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Каменский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5" descr="C:\Documents and Settings\Admin\Рабочий стол\4314699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714356"/>
            <a:ext cx="3852863" cy="4358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786314" y="5000636"/>
            <a:ext cx="40719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ru-RU" sz="1600" b="1" kern="0" dirty="0" smtClean="0">
                <a:solidFill>
                  <a:srgbClr val="000080"/>
                </a:solidFill>
                <a:latin typeface="Verdana" pitchFamily="34" charset="0"/>
              </a:rPr>
              <a:t>Я.А.КАМЕНСКИЙ</a:t>
            </a:r>
            <a:r>
              <a:rPr lang="ru-RU" b="1" kern="0" dirty="0" smtClean="0">
                <a:solidFill>
                  <a:srgbClr val="000080"/>
                </a:solidFill>
                <a:latin typeface="Verdana" pitchFamily="34" charset="0"/>
              </a:rPr>
              <a:t>   1592 </a:t>
            </a:r>
            <a:r>
              <a:rPr lang="ru-RU" b="1" kern="0" dirty="0" smtClean="0">
                <a:solidFill>
                  <a:srgbClr val="000080"/>
                </a:solidFill>
              </a:rPr>
              <a:t>– </a:t>
            </a:r>
            <a:r>
              <a:rPr lang="ru-RU" b="1" kern="0" dirty="0" smtClean="0">
                <a:solidFill>
                  <a:srgbClr val="000080"/>
                </a:solidFill>
                <a:latin typeface="Verdana" pitchFamily="34" charset="0"/>
              </a:rPr>
              <a:t>1670</a:t>
            </a:r>
            <a:endParaRPr lang="ru-RU" b="1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239000" cy="793750"/>
          </a:xfrm>
        </p:spPr>
        <p:txBody>
          <a:bodyPr/>
          <a:lstStyle/>
          <a:p>
            <a:pPr algn="ctr"/>
            <a:r>
              <a:rPr lang="ru-RU" sz="3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РЕФЛЕКСИЯ   </a:t>
            </a:r>
          </a:p>
        </p:txBody>
      </p:sp>
      <p:sp>
        <p:nvSpPr>
          <p:cNvPr id="2048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1124744"/>
            <a:ext cx="7992888" cy="5328592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 УРОКЕ</a:t>
            </a:r>
          </a:p>
          <a:p>
            <a:pPr>
              <a:buFontTx/>
              <a:buChar char="•"/>
            </a:pPr>
            <a:r>
              <a:rPr lang="ru-RU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Я узнал…</a:t>
            </a:r>
          </a:p>
          <a:p>
            <a:pPr>
              <a:buFontTx/>
              <a:buChar char="•"/>
            </a:pPr>
            <a:r>
              <a:rPr lang="ru-RU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Я научился…</a:t>
            </a:r>
          </a:p>
          <a:p>
            <a:pPr>
              <a:buFontTx/>
              <a:buChar char="•"/>
            </a:pPr>
            <a:r>
              <a:rPr lang="ru-RU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Мне понравилось…</a:t>
            </a:r>
          </a:p>
          <a:p>
            <a:pPr>
              <a:buFontTx/>
              <a:buChar char="•"/>
            </a:pPr>
            <a:r>
              <a:rPr lang="ru-RU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Я затруднялся…</a:t>
            </a:r>
          </a:p>
          <a:p>
            <a:pPr>
              <a:buFontTx/>
              <a:buChar char="•"/>
            </a:pPr>
            <a:r>
              <a:rPr lang="ru-RU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Моё настроение…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500306"/>
            <a:ext cx="8358246" cy="3416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28572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19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ОА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lang="ru-RU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О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        3)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      4) АВ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5)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857232"/>
            <a:ext cx="8715436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42910" y="257174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2571744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14480" y="2571744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14546" y="257174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786050" y="2571744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286116" y="257174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57554" y="3071810"/>
            <a:ext cx="50006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786050" y="307181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857620" y="314324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429124" y="3143248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929190" y="314324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929190" y="364331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429124" y="3643314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857620" y="364331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357554" y="3643314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357554" y="4143380"/>
            <a:ext cx="50006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857620" y="414338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786050" y="414338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285984" y="4143380"/>
            <a:ext cx="50006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714480" y="414338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142976" y="414338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42910" y="414338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286116" y="471488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857620" y="471488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429124" y="471488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5000628" y="471488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5500694" y="4714884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6000760" y="4714884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6500826" y="4714884"/>
            <a:ext cx="64294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7143768" y="4714884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7643834" y="4714884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8143900" y="471488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5429256" y="5214950"/>
            <a:ext cx="6429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4929190" y="5214950"/>
            <a:ext cx="50006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4429124" y="5214950"/>
            <a:ext cx="50006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857620" y="521495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286116" y="521495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2786050" y="5214950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2214546" y="5214950"/>
            <a:ext cx="6429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71472" y="4572008"/>
            <a:ext cx="836902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19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сектор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3619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часть круга, ограниченная двумя радиусами.</a:t>
            </a:r>
          </a:p>
          <a:p>
            <a:pPr marL="0" marR="0" lvl="0" indent="3619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500298" y="357166"/>
            <a:ext cx="4143404" cy="3857652"/>
          </a:xfrm>
          <a:prstGeom prst="ellips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dirty="0"/>
          </a:p>
        </p:txBody>
      </p:sp>
      <p:cxnSp>
        <p:nvCxnSpPr>
          <p:cNvPr id="5" name="Прямая соединительная линия 4"/>
          <p:cNvCxnSpPr>
            <a:stCxn id="3" idx="7"/>
            <a:endCxn id="3" idx="7"/>
          </p:cNvCxnSpPr>
          <p:nvPr/>
        </p:nvCxnSpPr>
        <p:spPr>
          <a:xfrm rot="5400000" flipH="1" flipV="1">
            <a:off x="6036914" y="922106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4429124" y="1071546"/>
            <a:ext cx="1785950" cy="11430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3964777" y="2607463"/>
            <a:ext cx="1928826" cy="10001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000496" y="1500174"/>
            <a:ext cx="5581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О</a:t>
            </a:r>
            <a:endParaRPr lang="ru-RU" sz="4400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>
            <a:off x="4500562" y="1857364"/>
            <a:ext cx="857256" cy="57150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4536281" y="1678769"/>
            <a:ext cx="1357322" cy="85725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4572000" y="1428736"/>
            <a:ext cx="1857388" cy="128588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4750595" y="1607331"/>
            <a:ext cx="1857388" cy="135732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4893471" y="1821645"/>
            <a:ext cx="1857388" cy="135732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5000628" y="2071678"/>
            <a:ext cx="1785950" cy="135732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5143504" y="2285992"/>
            <a:ext cx="1714512" cy="128588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5250661" y="2607463"/>
            <a:ext cx="1571636" cy="121444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642910" y="5286388"/>
            <a:ext cx="821537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696200" cy="5486400"/>
          </a:xfrm>
        </p:spPr>
        <p:txBody>
          <a:bodyPr/>
          <a:lstStyle/>
          <a:p>
            <a:pPr>
              <a:buFontTx/>
              <a:buNone/>
            </a:pPr>
            <a:r>
              <a:rPr lang="ru-RU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Мама купила арбуз.</a:t>
            </a:r>
          </a:p>
          <a:p>
            <a:pPr>
              <a:buFontTx/>
              <a:buNone/>
            </a:pPr>
            <a:r>
              <a:rPr lang="ru-RU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Разрезала его на 6 равных частей: </a:t>
            </a:r>
          </a:p>
        </p:txBody>
      </p:sp>
      <p:pic>
        <p:nvPicPr>
          <p:cNvPr id="9240" name="Picture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1981200"/>
            <a:ext cx="1685925" cy="1685925"/>
          </a:xfrm>
          <a:prstGeom prst="rect">
            <a:avLst/>
          </a:prstGeom>
          <a:noFill/>
        </p:spPr>
      </p:pic>
      <p:pic>
        <p:nvPicPr>
          <p:cNvPr id="9269" name="Picture 5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200400"/>
            <a:ext cx="13335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70" name="Picture 5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4724400"/>
            <a:ext cx="13335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71" name="Picture 5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3276600"/>
            <a:ext cx="13335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72" name="Picture 5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648200"/>
            <a:ext cx="13335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73" name="Picture 5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4648200"/>
            <a:ext cx="13335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74" name="Picture 5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3276600"/>
            <a:ext cx="13335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850"/>
                            </p:stCondLst>
                            <p:childTnLst>
                              <p:par>
                                <p:cTn id="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6870700" cy="1143000"/>
          </a:xfrm>
        </p:spPr>
        <p:txBody>
          <a:bodyPr/>
          <a:lstStyle/>
          <a:p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Что такое доля?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696200" cy="3657600"/>
          </a:xfrm>
        </p:spPr>
        <p:txBody>
          <a:bodyPr/>
          <a:lstStyle/>
          <a:p>
            <a:pPr>
              <a:buFontTx/>
              <a:buNone/>
            </a:pPr>
            <a:r>
              <a:rPr lang="ru-RU" b="1">
                <a:solidFill>
                  <a:schemeClr val="tx2"/>
                </a:solidFill>
              </a:rPr>
              <a:t>Доля </a:t>
            </a:r>
            <a:r>
              <a:rPr lang="ru-RU" b="1"/>
              <a:t>– каждая из равных частей единицы. </a:t>
            </a:r>
            <a:r>
              <a:rPr lang="ru-RU"/>
              <a:t>Так как арбуз разрезали на 6 равных частей, значит его разделили на 6 долей и каждый получил «одну шестую» долю арбуза, или, короче  «одну шестую арбуза».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714348" y="2357430"/>
            <a:ext cx="7929618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rot="5400000" flipH="1" flipV="1">
            <a:off x="428596" y="2357430"/>
            <a:ext cx="57150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8359008" y="2356636"/>
            <a:ext cx="57150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2429654" y="2356636"/>
            <a:ext cx="57150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4429918" y="2356636"/>
            <a:ext cx="57150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6430182" y="2356636"/>
            <a:ext cx="57150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714612" y="2357430"/>
            <a:ext cx="2000264" cy="1588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28596" y="1000108"/>
            <a:ext cx="6976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/>
              <a:t>А</a:t>
            </a:r>
            <a:endParaRPr lang="ru-RU" sz="6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8358214" y="1000108"/>
            <a:ext cx="65915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/>
              <a:t>В</a:t>
            </a:r>
            <a:endParaRPr lang="ru-RU" sz="6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000496" y="1285860"/>
            <a:ext cx="8178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АВ</a:t>
            </a:r>
            <a:endParaRPr lang="ru-RU" sz="4400" dirty="0"/>
          </a:p>
        </p:txBody>
      </p:sp>
      <p:sp>
        <p:nvSpPr>
          <p:cNvPr id="23" name="TextBox 22"/>
          <p:cNvSpPr txBox="1"/>
          <p:nvPr/>
        </p:nvSpPr>
        <p:spPr>
          <a:xfrm>
            <a:off x="3357554" y="928670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1</a:t>
            </a:r>
            <a:endParaRPr lang="ru-RU" sz="4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357554" y="1500174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4</a:t>
            </a:r>
            <a:endParaRPr lang="ru-RU" sz="4800" b="1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10800000">
            <a:off x="3214678" y="1643050"/>
            <a:ext cx="785818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500042"/>
            <a:ext cx="3024206" cy="1728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0" y="2143116"/>
            <a:ext cx="1915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половина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000232" y="2285992"/>
            <a:ext cx="10141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треть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86116" y="2143116"/>
            <a:ext cx="1937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четверть</a:t>
            </a:r>
            <a:endParaRPr lang="ru-RU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6870700" cy="914400"/>
          </a:xfrm>
        </p:spPr>
        <p:txBody>
          <a:bodyPr/>
          <a:lstStyle/>
          <a:p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Как записывают доли?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696200" cy="4876800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Для записи любой доли используют горизонтальную чёрточку. Её называют </a:t>
            </a:r>
            <a:r>
              <a:rPr lang="ru-RU" b="1"/>
              <a:t>дробной чертой </a:t>
            </a:r>
          </a:p>
          <a:p>
            <a:pPr>
              <a:buFontTx/>
              <a:buNone/>
            </a:pPr>
            <a:r>
              <a:rPr lang="ru-RU"/>
              <a:t>  </a:t>
            </a:r>
          </a:p>
          <a:p>
            <a:pPr>
              <a:buFontTx/>
              <a:buNone/>
            </a:pPr>
            <a:r>
              <a:rPr lang="ru-RU"/>
              <a:t>  Пишут :</a:t>
            </a:r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r>
              <a:rPr lang="ru-RU"/>
              <a:t> </a:t>
            </a:r>
          </a:p>
          <a:p>
            <a:pPr>
              <a:buFontTx/>
              <a:buNone/>
            </a:pPr>
            <a:endParaRPr lang="ru-RU">
              <a:solidFill>
                <a:schemeClr val="folHlink"/>
              </a:solidFill>
            </a:endParaRPr>
          </a:p>
          <a:p>
            <a:pPr>
              <a:buFontTx/>
              <a:buNone/>
            </a:pPr>
            <a:endParaRPr lang="ru-RU"/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sz="2800"/>
              <a:t> </a:t>
            </a:r>
          </a:p>
        </p:txBody>
      </p:sp>
      <p:pic>
        <p:nvPicPr>
          <p:cNvPr id="10256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505200"/>
            <a:ext cx="2019300" cy="847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334</Words>
  <Application>Microsoft Office PowerPoint</Application>
  <PresentationFormat>Экран (4:3)</PresentationFormat>
  <Paragraphs>68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Что такое доля? </vt:lpstr>
      <vt:lpstr>Слайд 7</vt:lpstr>
      <vt:lpstr>Слайд 8</vt:lpstr>
      <vt:lpstr>Как записывают доли? </vt:lpstr>
      <vt:lpstr>Обыкновенная дробь.</vt:lpstr>
      <vt:lpstr>Что показывают числитель  и  знаменатель дроби? </vt:lpstr>
      <vt:lpstr>Слайд 12</vt:lpstr>
      <vt:lpstr>Слайд 13</vt:lpstr>
      <vt:lpstr>Слайд 14</vt:lpstr>
      <vt:lpstr>Слайд 15</vt:lpstr>
      <vt:lpstr>Запишите в виде обыкновенной дроби.</vt:lpstr>
      <vt:lpstr>Подумай и ответь.</vt:lpstr>
      <vt:lpstr>Слайд 18</vt:lpstr>
      <vt:lpstr>Слайд 19</vt:lpstr>
      <vt:lpstr>РЕФЛЕКСИЯ   </vt:lpstr>
    </vt:vector>
  </TitlesOfParts>
  <Company>семья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Дорн</dc:creator>
  <cp:lastModifiedBy>lenovo1</cp:lastModifiedBy>
  <cp:revision>32</cp:revision>
  <dcterms:created xsi:type="dcterms:W3CDTF">2015-01-12T15:42:03Z</dcterms:created>
  <dcterms:modified xsi:type="dcterms:W3CDTF">2015-11-01T17:46:06Z</dcterms:modified>
</cp:coreProperties>
</file>