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0" r:id="rId3"/>
    <p:sldId id="271" r:id="rId4"/>
    <p:sldId id="272" r:id="rId5"/>
    <p:sldId id="273" r:id="rId6"/>
    <p:sldId id="275" r:id="rId7"/>
    <p:sldId id="280" r:id="rId8"/>
    <p:sldId id="281" r:id="rId9"/>
    <p:sldId id="277" r:id="rId10"/>
    <p:sldId id="278" r:id="rId11"/>
    <p:sldId id="282" r:id="rId12"/>
    <p:sldId id="264" r:id="rId13"/>
    <p:sldId id="265" r:id="rId14"/>
    <p:sldId id="266" r:id="rId15"/>
    <p:sldId id="295" r:id="rId16"/>
    <p:sldId id="292" r:id="rId17"/>
    <p:sldId id="289" r:id="rId18"/>
    <p:sldId id="296" r:id="rId19"/>
    <p:sldId id="293" r:id="rId20"/>
    <p:sldId id="297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7" autoAdjust="0"/>
    <p:restoredTop sz="94660"/>
  </p:normalViewPr>
  <p:slideViewPr>
    <p:cSldViewPr>
      <p:cViewPr varScale="1">
        <p:scale>
          <a:sx n="54" d="100"/>
          <a:sy n="54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AFCD3-663B-42F3-AA13-9187328C86DC}" type="datetimeFigureOut">
              <a:rPr lang="ru-RU" smtClean="0"/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A725-DE81-4F71-B91E-358476A68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7A865-041F-4A68-86AD-E50E28E0099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6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721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45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40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027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42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32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92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08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60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29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27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17.01.2016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7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pedagogiceskietehnologii13a/tehnologii-razvitia/trkm" TargetMode="External"/><Relationship Id="rId2" Type="http://schemas.openxmlformats.org/officeDocument/2006/relationships/hyperlink" Target="http://www.it-n.ru/communities.aspx?cat_no=5025&amp;lib_no=17021&amp;tmpl=lib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492896"/>
            <a:ext cx="78848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Малеванная Елена Борисовна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 учитель </a:t>
            </a:r>
            <a:r>
              <a:rPr lang="ru-RU" b="1" dirty="0">
                <a:solidFill>
                  <a:prstClr val="black"/>
                </a:solidFill>
                <a:latin typeface="Book Antiqua" pitchFamily="18" charset="0"/>
              </a:rPr>
              <a:t>географии </a:t>
            </a:r>
            <a:endParaRPr lang="ru-RU" b="1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Book Antiqua" pitchFamily="18" charset="0"/>
              </a:rPr>
              <a:t>МБОУ </a:t>
            </a:r>
            <a:r>
              <a:rPr lang="ru-RU" b="1" dirty="0" err="1" smtClean="0">
                <a:latin typeface="Book Antiqua" pitchFamily="18" charset="0"/>
              </a:rPr>
              <a:t>Маньковская</a:t>
            </a:r>
            <a:r>
              <a:rPr lang="ru-RU" b="1" dirty="0" smtClean="0">
                <a:latin typeface="Book Antiqua" pitchFamily="18" charset="0"/>
              </a:rPr>
              <a:t> СОШ,</a:t>
            </a:r>
          </a:p>
          <a:p>
            <a:pPr>
              <a:lnSpc>
                <a:spcPct val="150000"/>
              </a:lnSpc>
            </a:pPr>
            <a:r>
              <a:rPr lang="ru-RU" b="1" dirty="0" err="1" smtClean="0">
                <a:latin typeface="Book Antiqua" pitchFamily="18" charset="0"/>
              </a:rPr>
              <a:t>Чертковского</a:t>
            </a:r>
            <a:r>
              <a:rPr lang="ru-RU" b="1" dirty="0" smtClean="0">
                <a:latin typeface="Book Antiqua" pitchFamily="18" charset="0"/>
              </a:rPr>
              <a:t> района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Book Antiqua" pitchFamily="18" charset="0"/>
              </a:rPr>
              <a:t>Ростовской области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Book Antiqua" pitchFamily="18" charset="0"/>
              </a:rPr>
              <a:t>П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едагогический </a:t>
            </a:r>
            <a:r>
              <a:rPr lang="ru-RU" b="1" dirty="0">
                <a:solidFill>
                  <a:prstClr val="black"/>
                </a:solidFill>
                <a:latin typeface="Book Antiqua" pitchFamily="18" charset="0"/>
              </a:rPr>
              <a:t>стаж 4 года, </a:t>
            </a:r>
            <a:endParaRPr lang="ru-RU" b="1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работаю </a:t>
            </a:r>
            <a:r>
              <a:rPr lang="ru-RU" b="1" dirty="0">
                <a:solidFill>
                  <a:prstClr val="black"/>
                </a:solidFill>
                <a:latin typeface="Book Antiqua" pitchFamily="18" charset="0"/>
              </a:rPr>
              <a:t>по предмету 1,5 </a:t>
            </a: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года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Book Antiqua" pitchFamily="18" charset="0"/>
              </a:rPr>
              <a:t>Закончила ВГПУ «Естественно-географический факультет», 2014г</a:t>
            </a:r>
            <a:endParaRPr lang="ru-RU" b="1" dirty="0">
              <a:latin typeface="Book Antiqua" pitchFamily="18" charset="0"/>
            </a:endParaRPr>
          </a:p>
          <a:p>
            <a:endParaRPr lang="ru-RU" b="1" dirty="0"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2820" y="287331"/>
            <a:ext cx="623924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ч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тобы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быть хорошим учителем, нужно любить то, чему учишь и тех, кого </a:t>
            </a:r>
            <a:r>
              <a:rPr lang="ru-RU" b="1" i="1" dirty="0" smtClean="0">
                <a:solidFill>
                  <a:prstClr val="black"/>
                </a:solidFill>
                <a:latin typeface="Book Antiqua" pitchFamily="18" charset="0"/>
              </a:rPr>
              <a:t>учишь.</a:t>
            </a:r>
            <a:endParaRPr lang="ru-RU" b="1" i="1" dirty="0">
              <a:solidFill>
                <a:prstClr val="black"/>
              </a:solidFill>
              <a:latin typeface="Book Antiqua" pitchFamily="18" charset="0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712" y="287331"/>
            <a:ext cx="249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Педагогическое кредо:</a:t>
            </a:r>
            <a:endParaRPr lang="ru-RU" b="1" dirty="0"/>
          </a:p>
        </p:txBody>
      </p:sp>
      <p:pic>
        <p:nvPicPr>
          <p:cNvPr id="10" name="Рисунок 9" descr="C:\Users\W7\Desktop\Новая папка\DSCN296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t="2148" r="8512" b="-1192"/>
          <a:stretch/>
        </p:blipFill>
        <p:spPr bwMode="auto">
          <a:xfrm>
            <a:off x="4723079" y="1340768"/>
            <a:ext cx="4285893" cy="3865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27669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1043608" y="404664"/>
            <a:ext cx="6120680" cy="1008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15138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Виды УУД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9552" y="2636912"/>
            <a:ext cx="2592388" cy="1735137"/>
            <a:chOff x="555" y="2823"/>
            <a:chExt cx="973" cy="1065"/>
          </a:xfrm>
        </p:grpSpPr>
        <p:pic>
          <p:nvPicPr>
            <p:cNvPr id="9" name="Picture 6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4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3" name="Picture 10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55576" y="3068960"/>
            <a:ext cx="2160240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Личностные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43608" y="4365104"/>
            <a:ext cx="2663825" cy="1584176"/>
            <a:chOff x="555" y="2823"/>
            <a:chExt cx="973" cy="1065"/>
          </a:xfrm>
        </p:grpSpPr>
        <p:pic>
          <p:nvPicPr>
            <p:cNvPr id="23" name="Picture 13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31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7" name="Picture 17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1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59632" y="4725145"/>
            <a:ext cx="2232248" cy="720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Регулятивные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499993" y="4293096"/>
            <a:ext cx="2736304" cy="1584176"/>
            <a:chOff x="555" y="2823"/>
            <a:chExt cx="973" cy="1065"/>
          </a:xfrm>
        </p:grpSpPr>
        <p:pic>
          <p:nvPicPr>
            <p:cNvPr id="29" name="Picture 20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Oval 21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23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3" name="Picture 24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4716016" y="4581128"/>
            <a:ext cx="2448272" cy="86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latin typeface="Verdana" pitchFamily="34" charset="0"/>
              </a:rPr>
              <a:t>Познавательные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076056" y="2636912"/>
            <a:ext cx="2663825" cy="1656184"/>
            <a:chOff x="555" y="2823"/>
            <a:chExt cx="973" cy="1065"/>
          </a:xfrm>
        </p:grpSpPr>
        <p:pic>
          <p:nvPicPr>
            <p:cNvPr id="36" name="Picture 27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0" name="Picture 31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5292080" y="2924944"/>
            <a:ext cx="2304256" cy="7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Коммуникативные 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gray">
          <a:xfrm>
            <a:off x="1259632" y="1700808"/>
            <a:ext cx="5759450" cy="1655762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475E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83569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5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34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1116632" y="58415"/>
            <a:ext cx="8229600" cy="28793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УУД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5118" y="548680"/>
            <a:ext cx="9036496" cy="54726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Общеучебные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действия: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и формулирование познавательной цели;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выделение необходимой информации; применение методов информационного поиска, в том числе с помощью компьютерных средств;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эффективных способов решения задач в зависимости от конкретных условий;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и условий действия, контроль и оценка процесса и результатов деятельности;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формулирование проблемы, самостоятельное создание алгоритмов деятельности при решении проблем творческого и поискового характера.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Знаково-символические действия: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оделирование.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универсальные действия: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классификация объектов по выделенным признакам;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понятие, выведение следствий;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причинно-следственных связей;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логической цепи рассуждений;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 и их обоснование.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и решение проблемы: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способов решения проблем творческого и поискового характера.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0"/>
            <a:ext cx="183569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88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12968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Стадии урока в рамках технологии критического мышления</a:t>
            </a:r>
            <a:endParaRPr lang="ru-RU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340768"/>
            <a:ext cx="8712968" cy="2520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b="1" i="1" u="sng" dirty="0" smtClean="0">
                <a:solidFill>
                  <a:srgbClr val="C00000"/>
                </a:solidFill>
                <a:latin typeface="+mj-lt"/>
              </a:rPr>
              <a:t>Стадия  вызова</a:t>
            </a:r>
            <a:r>
              <a:rPr lang="ru-RU" sz="2800" b="1" i="1" u="sng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800" b="1" i="1" dirty="0">
                <a:latin typeface="+mj-lt"/>
              </a:rPr>
              <a:t>– </a:t>
            </a:r>
            <a:r>
              <a:rPr lang="ru-RU" sz="2800" b="1" i="1" dirty="0">
                <a:solidFill>
                  <a:schemeClr val="tx1"/>
                </a:solidFill>
                <a:latin typeface="+mj-lt"/>
              </a:rPr>
              <a:t>обязательно присутствует </a:t>
            </a:r>
            <a:r>
              <a:rPr lang="ru-RU" sz="2800" b="1" i="1" dirty="0" smtClean="0">
                <a:solidFill>
                  <a:schemeClr val="tx1"/>
                </a:solidFill>
                <a:latin typeface="+mj-lt"/>
              </a:rPr>
              <a:t>на </a:t>
            </a:r>
            <a:r>
              <a:rPr lang="ru-RU" sz="2800" b="1" i="1" dirty="0">
                <a:solidFill>
                  <a:schemeClr val="tx1"/>
                </a:solidFill>
                <a:latin typeface="+mj-lt"/>
              </a:rPr>
              <a:t>каждом </a:t>
            </a:r>
            <a:r>
              <a:rPr lang="ru-RU" sz="2800" b="1" i="1" dirty="0" smtClean="0">
                <a:solidFill>
                  <a:schemeClr val="tx1"/>
                </a:solidFill>
                <a:latin typeface="+mj-lt"/>
              </a:rPr>
              <a:t>уроке. Позволяет:  </a:t>
            </a:r>
            <a:r>
              <a:rPr lang="ru-RU" sz="2800" b="1" i="1" dirty="0">
                <a:solidFill>
                  <a:schemeClr val="tx1"/>
                </a:solidFill>
                <a:latin typeface="+mj-lt"/>
              </a:rPr>
              <a:t>актуализировать и обобщить имеющиеся у учащихся знания по данной теме или проблеме</a:t>
            </a:r>
            <a:r>
              <a:rPr lang="ru-RU" sz="2800" b="1" i="1" dirty="0" smtClean="0">
                <a:solidFill>
                  <a:schemeClr val="tx1"/>
                </a:solidFill>
                <a:latin typeface="+mj-lt"/>
              </a:rPr>
              <a:t>; побудить </a:t>
            </a:r>
            <a:r>
              <a:rPr lang="ru-RU" sz="2800" b="1" i="1" dirty="0">
                <a:solidFill>
                  <a:schemeClr val="tx1"/>
                </a:solidFill>
                <a:latin typeface="+mj-lt"/>
              </a:rPr>
              <a:t>ученика к активной работе на уроке и </a:t>
            </a:r>
            <a:r>
              <a:rPr lang="ru-RU" sz="2800" b="1" i="1" dirty="0" smtClean="0">
                <a:solidFill>
                  <a:schemeClr val="tx1"/>
                </a:solidFill>
                <a:latin typeface="+mj-lt"/>
              </a:rPr>
              <a:t>дома</a:t>
            </a:r>
            <a:endParaRPr lang="ru-RU" sz="2800" b="1" i="1" dirty="0">
              <a:solidFill>
                <a:schemeClr val="tx1"/>
              </a:solidFill>
              <a:latin typeface="+mj-lt"/>
            </a:endParaRPr>
          </a:p>
          <a:p>
            <a:endParaRPr lang="ru-RU" sz="2400" dirty="0">
              <a:latin typeface="+mj-lt"/>
            </a:endParaRPr>
          </a:p>
        </p:txBody>
      </p:sp>
      <p:sp>
        <p:nvSpPr>
          <p:cNvPr id="4" name="Заголовок 8"/>
          <p:cNvSpPr txBox="1">
            <a:spLocks/>
          </p:cNvSpPr>
          <p:nvPr/>
        </p:nvSpPr>
        <p:spPr>
          <a:xfrm>
            <a:off x="214117" y="3573016"/>
            <a:ext cx="8964488" cy="7087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стадии вызова</a:t>
            </a:r>
            <a:endParaRPr lang="ru-RU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9"/>
          <p:cNvSpPr>
            <a:spLocks noGrp="1"/>
          </p:cNvSpPr>
          <p:nvPr>
            <p:ph sz="half" idx="4294967295"/>
          </p:nvPr>
        </p:nvSpPr>
        <p:spPr>
          <a:xfrm>
            <a:off x="241113" y="4077072"/>
            <a:ext cx="4455248" cy="2520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chemeClr val="tx1"/>
                </a:solidFill>
                <a:latin typeface="+mj-lt"/>
              </a:rPr>
              <a:t>Загадка</a:t>
            </a:r>
          </a:p>
          <a:p>
            <a:pPr marL="342900" indent="-342900"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chemeClr val="tx1"/>
                </a:solidFill>
                <a:latin typeface="+mj-lt"/>
              </a:rPr>
              <a:t>Мозговой штурм</a:t>
            </a:r>
          </a:p>
          <a:p>
            <a:pPr marL="342900" indent="-342900"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Отсроченная </a:t>
            </a:r>
            <a:r>
              <a:rPr lang="ru-RU" sz="2400" b="1" i="1" dirty="0">
                <a:solidFill>
                  <a:schemeClr val="tx1"/>
                </a:solidFill>
                <a:latin typeface="+mj-lt"/>
              </a:rPr>
              <a:t>догадка</a:t>
            </a:r>
          </a:p>
          <a:p>
            <a:pPr marL="342900" indent="-342900"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Таблица «Знаю-узнал-хочу узнать»</a:t>
            </a:r>
          </a:p>
          <a:p>
            <a:pPr marL="342900" indent="-342900"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Ключевые слова</a:t>
            </a:r>
            <a:endParaRPr lang="ru-RU" sz="2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3127" y="4281799"/>
            <a:ext cx="47525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</a:rPr>
              <a:t>«</a:t>
            </a:r>
            <a:r>
              <a:rPr lang="ru-RU" sz="2400" b="1" i="1" dirty="0">
                <a:solidFill>
                  <a:prstClr val="black"/>
                </a:solidFill>
                <a:latin typeface="Calibri"/>
              </a:rPr>
              <a:t>Верно-неверно», «Да-нет»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prstClr val="black"/>
                </a:solidFill>
                <a:latin typeface="Calibri"/>
              </a:rPr>
              <a:t>Кластеры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prstClr val="black"/>
                </a:solidFill>
                <a:latin typeface="Calibri"/>
              </a:rPr>
              <a:t>Опрос  «Верите ли вы?»</a:t>
            </a:r>
            <a:endParaRPr lang="ru-RU" sz="2400" b="1" i="1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prstClr val="black"/>
                </a:solidFill>
                <a:latin typeface="Calibri"/>
              </a:rPr>
              <a:t>Корзина идей</a:t>
            </a:r>
            <a:endParaRPr lang="ru-RU" sz="2400" b="1" i="1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prstClr val="black"/>
                </a:solidFill>
                <a:latin typeface="Calibri"/>
              </a:rPr>
              <a:t>Дерево предсказаний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prstClr val="black"/>
                </a:solidFill>
                <a:latin typeface="Calibri"/>
              </a:rPr>
              <a:t>Ассоциативный куст</a:t>
            </a:r>
            <a:endParaRPr lang="ru-RU" sz="2400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700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4777" y="260648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3200" b="1" i="1" u="sng" dirty="0" smtClean="0">
                <a:solidFill>
                  <a:srgbClr val="C00000"/>
                </a:solidFill>
                <a:latin typeface="+mj-lt"/>
              </a:rPr>
              <a:t>Стадия реализации </a:t>
            </a:r>
            <a:r>
              <a:rPr lang="ru-RU" sz="3200" b="1" i="1" dirty="0">
                <a:solidFill>
                  <a:srgbClr val="C00000"/>
                </a:solidFill>
                <a:latin typeface="+mj-lt"/>
              </a:rPr>
              <a:t>(осмысления) </a:t>
            </a:r>
            <a:r>
              <a:rPr lang="ru-RU" sz="3200" b="1" i="1" dirty="0">
                <a:latin typeface="+mj-lt"/>
              </a:rPr>
              <a:t>– позволяет: получить новую информацию;  осмыслить ее; соотнести с уже имеющимися знаниями</a:t>
            </a:r>
            <a:r>
              <a:rPr lang="ru-RU" sz="3200" b="1" i="1" dirty="0" smtClean="0">
                <a:latin typeface="+mj-lt"/>
              </a:rPr>
              <a:t>.</a:t>
            </a:r>
            <a:endParaRPr lang="ru-RU" sz="3200" b="1" i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2510" y="2996208"/>
            <a:ext cx="68734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err="1">
                <a:latin typeface="+mj-lt"/>
              </a:rPr>
              <a:t>Инсерт</a:t>
            </a:r>
            <a:r>
              <a:rPr lang="ru-RU" sz="2400" b="1" i="1" dirty="0">
                <a:latin typeface="+mj-lt"/>
              </a:rPr>
              <a:t> </a:t>
            </a:r>
            <a:endParaRPr lang="ru-RU" sz="2400" b="1" i="1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latin typeface="+mj-lt"/>
              </a:rPr>
              <a:t>Чтение </a:t>
            </a:r>
            <a:r>
              <a:rPr lang="ru-RU" sz="2400" b="1" i="1" dirty="0">
                <a:latin typeface="+mj-lt"/>
              </a:rPr>
              <a:t>с пометами </a:t>
            </a:r>
            <a:endParaRPr lang="ru-RU" sz="2400" b="1" i="1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latin typeface="+mj-lt"/>
              </a:rPr>
              <a:t>Маркировочная таблица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latin typeface="+mj-lt"/>
              </a:rPr>
              <a:t>Сводная таблица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latin typeface="+mj-lt"/>
              </a:rPr>
              <a:t>Бортовой журнал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latin typeface="+mj-lt"/>
              </a:rPr>
              <a:t>Чтение </a:t>
            </a:r>
            <a:r>
              <a:rPr lang="ru-RU" sz="2400" b="1" i="1" dirty="0">
                <a:latin typeface="+mj-lt"/>
              </a:rPr>
              <a:t>с </a:t>
            </a:r>
            <a:r>
              <a:rPr lang="ru-RU" sz="2400" b="1" i="1" dirty="0" smtClean="0">
                <a:latin typeface="+mj-lt"/>
              </a:rPr>
              <a:t>остановками</a:t>
            </a:r>
          </a:p>
          <a:p>
            <a:pPr marL="342900" indent="-342900"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latin typeface="+mj-lt"/>
              </a:rPr>
              <a:t>Тонкие </a:t>
            </a:r>
            <a:r>
              <a:rPr lang="ru-RU" sz="2400" b="1" i="1" dirty="0">
                <a:latin typeface="+mj-lt"/>
              </a:rPr>
              <a:t>и толстые вопросы</a:t>
            </a:r>
          </a:p>
        </p:txBody>
      </p:sp>
      <p:sp>
        <p:nvSpPr>
          <p:cNvPr id="7" name="Заголовок 8"/>
          <p:cNvSpPr>
            <a:spLocks noGrp="1"/>
          </p:cNvSpPr>
          <p:nvPr>
            <p:ph type="title"/>
          </p:nvPr>
        </p:nvSpPr>
        <p:spPr>
          <a:xfrm>
            <a:off x="157808" y="2322751"/>
            <a:ext cx="8964488" cy="7087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Приемы стадии осмысления</a:t>
            </a:r>
            <a:endParaRPr lang="ru-RU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950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1828" y="26064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3200" b="1" i="1" u="sng" dirty="0" smtClean="0">
                <a:solidFill>
                  <a:srgbClr val="C00000"/>
                </a:solidFill>
                <a:latin typeface="+mj-lt"/>
              </a:rPr>
              <a:t>Стадия  </a:t>
            </a:r>
            <a:r>
              <a:rPr lang="ru-RU" sz="3200" b="1" i="1" u="sng" dirty="0">
                <a:solidFill>
                  <a:srgbClr val="C00000"/>
                </a:solidFill>
                <a:latin typeface="+mj-lt"/>
              </a:rPr>
              <a:t>рефлексии</a:t>
            </a:r>
            <a:r>
              <a:rPr lang="ru-RU" sz="3200" b="1" i="1" u="sng" dirty="0">
                <a:latin typeface="+mj-lt"/>
              </a:rPr>
              <a:t> </a:t>
            </a:r>
            <a:r>
              <a:rPr lang="ru-RU" sz="3200" b="1" i="1" dirty="0">
                <a:latin typeface="+mj-lt"/>
              </a:rPr>
              <a:t>- позволяет: целостно осмыслить, обобщить полученную информацию; присвоить новое знание; сформировать у каждого из учащихся собственное отношение к изучаемому.</a:t>
            </a:r>
          </a:p>
        </p:txBody>
      </p:sp>
      <p:sp>
        <p:nvSpPr>
          <p:cNvPr id="6" name="Заголовок 8"/>
          <p:cNvSpPr>
            <a:spLocks noGrp="1"/>
          </p:cNvSpPr>
          <p:nvPr>
            <p:ph type="title"/>
          </p:nvPr>
        </p:nvSpPr>
        <p:spPr>
          <a:xfrm>
            <a:off x="1979712" y="3140968"/>
            <a:ext cx="6048672" cy="7087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Приемы стадии рефлексии</a:t>
            </a:r>
            <a:endParaRPr lang="ru-RU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7" name="Объект 9"/>
          <p:cNvSpPr>
            <a:spLocks noGrp="1"/>
          </p:cNvSpPr>
          <p:nvPr>
            <p:ph sz="half" idx="4294967295"/>
          </p:nvPr>
        </p:nvSpPr>
        <p:spPr>
          <a:xfrm>
            <a:off x="251520" y="3501008"/>
            <a:ext cx="8640960" cy="29523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2400" b="1" i="1" dirty="0" err="1" smtClean="0">
                <a:solidFill>
                  <a:schemeClr val="tx1"/>
                </a:solidFill>
                <a:latin typeface="+mj-lt"/>
              </a:rPr>
              <a:t>Cинквейн</a:t>
            </a:r>
            <a:endParaRPr lang="ru-RU" sz="2400" b="1" i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Эссе</a:t>
            </a:r>
            <a:endParaRPr lang="ru-RU" sz="2400" b="1" i="1" dirty="0">
              <a:solidFill>
                <a:schemeClr val="tx1"/>
              </a:solidFill>
              <a:latin typeface="+mj-lt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Бортовой журнал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Дневники</a:t>
            </a:r>
            <a:r>
              <a:rPr lang="ru-RU" sz="2400" b="1" i="1" dirty="0">
                <a:solidFill>
                  <a:schemeClr val="tx1"/>
                </a:solidFill>
                <a:latin typeface="+mj-lt"/>
              </a:rPr>
              <a:t>: обычный, дневник – 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художественный альбом</a:t>
            </a:r>
            <a:r>
              <a:rPr lang="ru-RU" sz="2400" b="1" i="1" dirty="0">
                <a:solidFill>
                  <a:schemeClr val="tx1"/>
                </a:solidFill>
                <a:latin typeface="+mj-lt"/>
              </a:rPr>
              <a:t>, двухчастный дневник и </a:t>
            </a: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др.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Письменное интервью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1"/>
                </a:solidFill>
                <a:latin typeface="+mj-lt"/>
              </a:rPr>
              <a:t>Кластеры</a:t>
            </a:r>
            <a:endParaRPr lang="ru-RU" sz="2400" b="1" i="1" dirty="0">
              <a:solidFill>
                <a:schemeClr val="tx1"/>
              </a:solidFill>
              <a:latin typeface="+mj-lt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06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9877"/>
            <a:ext cx="86044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Условия эффективности:</a:t>
            </a:r>
            <a:r>
              <a:rPr lang="ru-RU" sz="2800" dirty="0" smtClean="0"/>
              <a:t>  </a:t>
            </a:r>
          </a:p>
          <a:p>
            <a:endParaRPr lang="ru-RU" sz="2800" dirty="0" smtClean="0"/>
          </a:p>
          <a:p>
            <a:r>
              <a:rPr lang="ru-RU" dirty="0" smtClean="0"/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образовательного учреждения, набор и размещение помещений для осуществления образовательного процесса,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-уровень квалификации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педагогических и иных работников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образовательного учреждения;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-материально-техническое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оснащение образовательного процесса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-укомплектованность печатными и электронными информационно- образовательными ресурсами по всем предметам учебного плана: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помещения для занятий учебно-исследовательской и проектной деятельностью, моделированием и техническим творчеством (лаборатории и  мастерские),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цифровые образовательные ресурсы, наличие выхода в интернет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-наличие интерактивной доски, проектора.</a:t>
            </a:r>
          </a:p>
        </p:txBody>
      </p:sp>
    </p:spTree>
    <p:extLst>
      <p:ext uri="{BB962C8B-B14F-4D97-AF65-F5344CB8AC3E}">
        <p14:creationId xmlns:p14="http://schemas.microsoft.com/office/powerpoint/2010/main" val="387006656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257851"/>
              </p:ext>
            </p:extLst>
          </p:nvPr>
        </p:nvGraphicFramePr>
        <p:xfrm>
          <a:off x="72899" y="1268760"/>
          <a:ext cx="8892480" cy="53981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4160"/>
                <a:gridCol w="2964160"/>
                <a:gridCol w="2964160"/>
              </a:tblGrid>
              <a:tr h="24482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38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00" name="Picture 76" descr="C:\Users\W7\Downloads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31" y="2050911"/>
            <a:ext cx="2402147" cy="155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77" descr="C:\Users\W7\Downloads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19" y="1898466"/>
            <a:ext cx="1925069" cy="170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C:\Users\W7\Downloads\i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7" y="1517778"/>
            <a:ext cx="1887756" cy="16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79" descr="C:\Users\W7\Downloads\i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75" y="4283546"/>
            <a:ext cx="2272413" cy="18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C:\Users\W7\Downloads\sydney-opera-hou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83" y="4668911"/>
            <a:ext cx="1908606" cy="15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" name="Picture 83" descr="C:\Users\W7\Downloads\i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41" y="4486588"/>
            <a:ext cx="2386491" cy="163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175"/>
            <a:ext cx="468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Прием «Контур и символ»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44874" y="517322"/>
            <a:ext cx="6835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Установите соответствие между «Контуром и символом»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68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01" y="764704"/>
            <a:ext cx="6052453" cy="24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5539910" cy="303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5210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                   Прием «</a:t>
            </a:r>
            <a:r>
              <a:rPr lang="ru-RU" sz="2800" b="1" dirty="0" err="1" smtClean="0"/>
              <a:t>Синквейн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32210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00952"/>
            <a:ext cx="291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Групповая работа детей.</a:t>
            </a:r>
            <a:endParaRPr lang="ru-RU" b="1" dirty="0"/>
          </a:p>
        </p:txBody>
      </p:sp>
      <p:pic>
        <p:nvPicPr>
          <p:cNvPr id="6" name="Picture 2" descr="C:\Users\W7\Desktop\фотографии\неделя географии\КВН по теме Голубая планета 6-а кл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6785"/>
            <a:ext cx="4176464" cy="2706231"/>
          </a:xfrm>
          <a:prstGeom prst="rect">
            <a:avLst/>
          </a:prstGeom>
          <a:noFill/>
          <a:extLst/>
        </p:spPr>
      </p:pic>
      <p:pic>
        <p:nvPicPr>
          <p:cNvPr id="8" name="Рисунок 7" descr="C:\Users\W7\Desktop\фотографии\неделя географии\КВН по теме Голубая планета 6-б кл (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4355976" cy="2809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W7\Desktop\Новая папка\DSCN312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6"/>
          <a:stretch/>
        </p:blipFill>
        <p:spPr bwMode="auto">
          <a:xfrm>
            <a:off x="4679504" y="3621114"/>
            <a:ext cx="4464496" cy="28690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W7\Desktop\Новая папка\DSCN313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3" b="16807"/>
          <a:stretch/>
        </p:blipFill>
        <p:spPr bwMode="auto">
          <a:xfrm>
            <a:off x="323528" y="3995306"/>
            <a:ext cx="3456384" cy="2494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303920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-36762"/>
            <a:ext cx="2843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Результативность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69269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u="sng" dirty="0" smtClean="0"/>
              <a:t>Участники школьного  тура олимпиад  по географии: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-   2014-1015 учебный год          20 обучающихся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2015-2016 учебный год              26 обучающихся</a:t>
            </a:r>
          </a:p>
          <a:p>
            <a:r>
              <a:rPr lang="ru-RU" sz="2400" b="1" u="sng" dirty="0" smtClean="0"/>
              <a:t>Участники всероссийской дистанционной олимпиады</a:t>
            </a:r>
          </a:p>
          <a:p>
            <a:r>
              <a:rPr lang="ru-RU" sz="2400" b="1" u="sng" dirty="0" smtClean="0"/>
              <a:t> «</a:t>
            </a:r>
            <a:r>
              <a:rPr lang="ru-RU" sz="2400" b="1" u="sng" dirty="0" err="1" smtClean="0"/>
              <a:t>Олимпус</a:t>
            </a:r>
            <a:r>
              <a:rPr lang="ru-RU" sz="2400" b="1" u="sng" dirty="0" smtClean="0"/>
              <a:t>»: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2014-2015 учебный год                   37 обучающихся</a:t>
            </a:r>
          </a:p>
          <a:p>
            <a:r>
              <a:rPr lang="ru-RU" sz="2400" b="1" u="sng" dirty="0" smtClean="0"/>
              <a:t>Победители международных дистанционных олимпиад</a:t>
            </a:r>
            <a:r>
              <a:rPr lang="ru-RU" sz="24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2014-2015 учебный год                 8 обучающихся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2015-2016 учебный год                 10 обучающихся</a:t>
            </a:r>
          </a:p>
          <a:p>
            <a:r>
              <a:rPr lang="ru-RU" sz="2400" b="1" u="sng" dirty="0" smtClean="0"/>
              <a:t>Победители всероссийских дистанционных олимпиад:</a:t>
            </a:r>
          </a:p>
          <a:p>
            <a:r>
              <a:rPr lang="ru-RU" sz="2400" dirty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2015-2016 учебный год             2 обучающихся</a:t>
            </a:r>
          </a:p>
          <a:p>
            <a:r>
              <a:rPr lang="ru-RU" sz="2400" b="1" u="sng" dirty="0" smtClean="0"/>
              <a:t>Всероссийская олимпиада муниципальный  тур (районный) 2015-2016 </a:t>
            </a:r>
            <a:r>
              <a:rPr lang="ru-RU" sz="2400" b="1" u="sng" dirty="0" err="1" smtClean="0"/>
              <a:t>уч</a:t>
            </a:r>
            <a:r>
              <a:rPr lang="ru-RU" sz="2400" b="1" u="sng" dirty="0" smtClean="0"/>
              <a:t> год: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1 место Скачкой Евгений – 11 класс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894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486503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Book Antiqua" pitchFamily="18" charset="0"/>
              </a:rPr>
              <a:t>«Опыт использования технологии </a:t>
            </a:r>
            <a:r>
              <a:rPr lang="ru-RU" sz="2800" b="1" i="1" dirty="0">
                <a:latin typeface="Book Antiqua" pitchFamily="18" charset="0"/>
              </a:rPr>
              <a:t>развития критического </a:t>
            </a:r>
            <a:r>
              <a:rPr lang="ru-RU" sz="2800" b="1" i="1" dirty="0" smtClean="0">
                <a:latin typeface="Book Antiqua" pitchFamily="18" charset="0"/>
              </a:rPr>
              <a:t>мышления</a:t>
            </a:r>
            <a:r>
              <a:rPr lang="ru-RU" sz="2800" b="1" i="1" dirty="0">
                <a:latin typeface="Book Antiqua" pitchFamily="18" charset="0"/>
              </a:rPr>
              <a:t> </a:t>
            </a:r>
            <a:r>
              <a:rPr lang="ru-RU" sz="2800" i="1" dirty="0" smtClean="0">
                <a:latin typeface="Book Antiqua" pitchFamily="18" charset="0"/>
              </a:rPr>
              <a:t> </a:t>
            </a:r>
            <a:r>
              <a:rPr lang="ru-RU" sz="2800" b="1" i="1" dirty="0" smtClean="0">
                <a:latin typeface="Book Antiqua" pitchFamily="18" charset="0"/>
              </a:rPr>
              <a:t>для </a:t>
            </a:r>
            <a:r>
              <a:rPr lang="ru-RU" sz="2800" i="1" dirty="0" smtClean="0">
                <a:latin typeface="Book Antiqua" pitchFamily="18" charset="0"/>
              </a:rPr>
              <a:t> </a:t>
            </a:r>
            <a:r>
              <a:rPr lang="ru-RU" sz="2800" b="1" i="1" dirty="0" smtClean="0">
                <a:latin typeface="Book Antiqua" pitchFamily="18" charset="0"/>
              </a:rPr>
              <a:t>формирования познавательной </a:t>
            </a:r>
            <a:r>
              <a:rPr lang="ru-RU" sz="2800" b="1" i="1" dirty="0">
                <a:latin typeface="Book Antiqua" pitchFamily="18" charset="0"/>
              </a:rPr>
              <a:t>учебной деятельности на уроках </a:t>
            </a:r>
            <a:r>
              <a:rPr lang="ru-RU" sz="2800" b="1" i="1" dirty="0" smtClean="0">
                <a:latin typeface="Book Antiqua" pitchFamily="18" charset="0"/>
              </a:rPr>
              <a:t>географии.»</a:t>
            </a:r>
            <a:endParaRPr lang="ru-RU" sz="2800" b="1" i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897587"/>
            <a:ext cx="5589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Book Antiqua" pitchFamily="18" charset="0"/>
              </a:rPr>
              <a:t>Тема методического семинара:</a:t>
            </a:r>
            <a:endParaRPr lang="ru-RU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37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763688" y="-271"/>
            <a:ext cx="578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Достижения моих учеников по географии:</a:t>
            </a:r>
            <a:endParaRPr lang="ru-RU" b="1" dirty="0"/>
          </a:p>
        </p:txBody>
      </p:sp>
      <p:pic>
        <p:nvPicPr>
          <p:cNvPr id="2051" name="Picture 3" descr="I:\портфолио\весення олимпиада инфоурок 2014-2015\сукиася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24"/>
            <a:ext cx="1584176" cy="224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портфолио\весення олимпиада инфоурок 2014-2015\скляр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197" y="470948"/>
            <a:ext cx="1612790" cy="22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портфолио\зимняя олимпиада инфоурок 2014-2015\Сукиася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07" y="470948"/>
            <a:ext cx="1565140" cy="22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:\портфолио\мир олимпиад декабрь 2015\скляр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17" y="502131"/>
            <a:ext cx="1552363" cy="219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:\портфолио\мир олимпиад декабрь 2015\кравцов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4" y="2781632"/>
            <a:ext cx="1584174" cy="22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:\портфолио\новый урок олимпиада декабрь 2015\format_A4_document_7618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12" y="470947"/>
            <a:ext cx="1697752" cy="240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I:\портфолио\осенняя олимпиада инфоурок +  распечатала\кравцова елизавет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0" y="4950838"/>
            <a:ext cx="2483377" cy="171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I:\портфолио\новый урок олимпиада декабрь 2015\format_A4_document_17412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62" y="2837702"/>
            <a:ext cx="1496025" cy="212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I:\портфолио\весення олимпиада инфоурок 2014-2015\любецкий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57" y="2782898"/>
            <a:ext cx="1653660" cy="223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I:\портфолио\весення олимпиада инфоурок 2014-2015\бурлаков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149" y="2723870"/>
            <a:ext cx="1552363" cy="2101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I:\портфолио\весення олимпиада инфоурок 2014-2015\кравцова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31" y="2838336"/>
            <a:ext cx="1677714" cy="2063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2" descr="I:\портфолио\мир олимпиад декабрь 2015\резник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46" y="4825088"/>
            <a:ext cx="1250569" cy="18352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86944236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1.Заир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– Бек С.И.,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Муштавинская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И.В.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«Развитие критического мышления на уроке», Москва «Просвещение», 2004г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ТРКМ – технология развития критического мышления. // </a:t>
            </a:r>
            <a:r>
              <a:rPr lang="ru-RU" sz="2800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http://www.it-n.ru/communities.aspx?cat_no=5025&amp;lib_no=17021&amp;tmpl=lib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ТРКМ – педагогические технологии. // 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sites.google.com/site/pedagogiceskietehnologii13a/tehnologii-razvitia/trkm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Приемы и стратегии ТРКМ // sladeshare.net/LinKa67/ss-7990409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6292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Используемые ресурсы: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59861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4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и становления 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54461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Современный этап развития образования характеризуется интенсивным поиском нового в теории и практике. Изменился социальный заказ общества по отношению к школе: школа должна способствовать формированию личности, способной к творчеству, сознательному, самостоятельному определению своей деятельности, к саморегулированию, которое обеспечивает достижение поставленной цели.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процессе преподавания географии можно столкнуться со следующими проблемами, которые решить традиционными методами обучения очень сложно: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различие уровня знаний и умений школьников по географии;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поиск возможностей реализации потребности интересов обучающихся посредством применения многообразия информационных технологий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технологий,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способной решить задачи, поставленные в новых стандартах, является технология развития критического мышления, основоположниками которой являются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Чарлз Темпл, Курт Мередит, Джина Стил.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 1997 года технология развития критического мышления получает распространение в России.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Критическое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мышление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такой тип мышления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любом предмете, содержании или проблеме, в котором ученик  улучшает качество его мышления при помощи умелого использования структур и интеллектуальных стандартов, присущих мышлению.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развития критического </a:t>
            </a:r>
            <a:r>
              <a:rPr lang="ru-RU" sz="1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позволяет: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самостоятельную работу на уроке;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вовлечь каждого ученика в учебный процесс;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обучающихся положительное отношение к интеллектуальной творческой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уровень самоорганизации обучающихся;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овладевать рациональными приемами самообразования;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мыслительную деятельность и развивать познавательную активность;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ключевые компетентности лично значимые для обучающихся умения и навыки.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9757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968" y="18864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выбранной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124744"/>
            <a:ext cx="8100392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обусловлена потребностями современного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общества к выпускнику школы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проблемы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772816"/>
            <a:ext cx="3240360" cy="29523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создания условий для целенаправленного формирования познавательной деятельности обучающихся на современном этапе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76614" y="1772816"/>
            <a:ext cx="3299842" cy="29523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эффективных способов достижения результатов по формированию познавательной деятельности 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1640" y="5013176"/>
            <a:ext cx="655272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эффективных способов для создания условий обеспечивающих формирования познавательной деятельности 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89463" y="1967892"/>
            <a:ext cx="8210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?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707904" y="2744924"/>
            <a:ext cx="792088" cy="100811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4572000" y="2744924"/>
            <a:ext cx="804614" cy="1008112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66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технологии развития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 –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171" y="980729"/>
            <a:ext cx="8229600" cy="5068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такую атмосферу учения, при которой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активно работают, сознательно размышляют над процессом обучения, отслеживают, подтверждают, опровергают или расширяют знания, новые идеи, чувства или мнения об окружающем мире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ТРКМ –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трехфазная структура урока: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11560" y="3212976"/>
            <a:ext cx="2808312" cy="100811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ВЫЗОВ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203848" y="4365104"/>
            <a:ext cx="2736304" cy="1008112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ОСМЫСЛЕНИЕ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724128" y="5517232"/>
            <a:ext cx="2808312" cy="100811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993852">
            <a:off x="685256" y="5010783"/>
            <a:ext cx="3672408" cy="105157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487670">
            <a:off x="4692610" y="3789508"/>
            <a:ext cx="3414881" cy="10661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56207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фазы вызова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пробуждение интереса к предмету)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 имеющиеся 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смыслы в связи с изучаемым материалом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Пробудить познавательный интерес к изучаемому материалу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самим определить направление в изучении темы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фазы реализации смысла –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(осмысление материала во времени </a:t>
            </a: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ним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активно воспринимать изучаемый материал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соотнести старые знания с новыми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фазы рефлексии –</a:t>
            </a:r>
            <a:b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материала, подведение итогов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обобщить изучаемый материал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самостоятельно определить направления в дальнейшем изучении материала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04056"/>
          </a:xfrm>
        </p:spPr>
        <p:txBody>
          <a:bodyPr>
            <a:noAutofit/>
          </a:bodyPr>
          <a:lstStyle/>
          <a:p>
            <a:pPr eaLnBrk="0" hangingPunct="0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трех фаз технологии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критического мышления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196752"/>
            <a:ext cx="77048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5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педагогического опыта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обобщение педагогического опыта использования приёмов технологии развития критического мышления на уроках 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познавательной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деятетельности обучающихся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Расрыть сущность технологии развития критического мышления.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Продемонстрировать из опыта работы примеры конкретных заданий, направленных на развитие критического мышления обучающихся.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результативность использования приёмов технологии развития критического мышления для формирования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познавательной деятетельности обучающихся.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858</Words>
  <Application>Microsoft Office PowerPoint</Application>
  <PresentationFormat>Экран (4:3)</PresentationFormat>
  <Paragraphs>153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Условия возникновения и становления  педагогического  опыта</vt:lpstr>
      <vt:lpstr>Актуальность выбранной темы </vt:lpstr>
      <vt:lpstr>Обоснование проблемы</vt:lpstr>
      <vt:lpstr>Основная идея технологии развития  критического мышления –</vt:lpstr>
      <vt:lpstr>Задачи фазы вызова  ( пробуждение интереса к предмету)</vt:lpstr>
      <vt:lpstr>Функции трех фаз технологии  развития критического мышления </vt:lpstr>
      <vt:lpstr>Цель и задачи педагогического опыта</vt:lpstr>
      <vt:lpstr>Регулятивные</vt:lpstr>
      <vt:lpstr>Познавательные УУД </vt:lpstr>
      <vt:lpstr>Стадии урока в рамках технологии критического мышления</vt:lpstr>
      <vt:lpstr>Приемы стадии осмысления</vt:lpstr>
      <vt:lpstr>Приемы стадии рефлексии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W7</cp:lastModifiedBy>
  <cp:revision>16</cp:revision>
  <dcterms:created xsi:type="dcterms:W3CDTF">2016-01-16T17:07:56Z</dcterms:created>
  <dcterms:modified xsi:type="dcterms:W3CDTF">2016-01-17T15:30:25Z</dcterms:modified>
</cp:coreProperties>
</file>