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5662DD-FA8B-47AE-9757-7C24CA908267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FF9A6E-3DB4-4945-BF4A-6650AC3A84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62DD-FA8B-47AE-9757-7C24CA908267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A6E-3DB4-4945-BF4A-6650AC3A8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62DD-FA8B-47AE-9757-7C24CA908267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A6E-3DB4-4945-BF4A-6650AC3A8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5662DD-FA8B-47AE-9757-7C24CA908267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FF9A6E-3DB4-4945-BF4A-6650AC3A84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5662DD-FA8B-47AE-9757-7C24CA908267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FF9A6E-3DB4-4945-BF4A-6650AC3A84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62DD-FA8B-47AE-9757-7C24CA908267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A6E-3DB4-4945-BF4A-6650AC3A84A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62DD-FA8B-47AE-9757-7C24CA908267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A6E-3DB4-4945-BF4A-6650AC3A84A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5662DD-FA8B-47AE-9757-7C24CA908267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FF9A6E-3DB4-4945-BF4A-6650AC3A84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62DD-FA8B-47AE-9757-7C24CA908267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A6E-3DB4-4945-BF4A-6650AC3A8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5662DD-FA8B-47AE-9757-7C24CA908267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FF9A6E-3DB4-4945-BF4A-6650AC3A84A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5662DD-FA8B-47AE-9757-7C24CA908267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FF9A6E-3DB4-4945-BF4A-6650AC3A84A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5662DD-FA8B-47AE-9757-7C24CA908267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FF9A6E-3DB4-4945-BF4A-6650AC3A84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85794"/>
            <a:ext cx="6172200" cy="364333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Биологическое разнообразие как условие устойчивого развития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40114"/>
          </a:xfrm>
        </p:spPr>
        <p:txBody>
          <a:bodyPr>
            <a:normAutofit/>
          </a:bodyPr>
          <a:lstStyle/>
          <a:p>
            <a:r>
              <a:rPr lang="ru-RU" sz="2000" cap="none" dirty="0" smtClean="0">
                <a:solidFill>
                  <a:schemeClr val="tx1"/>
                </a:solidFill>
                <a:latin typeface="Times New Roman" pitchFamily="18" charset="0"/>
              </a:rPr>
              <a:t>И хотя программы охраны </a:t>
            </a:r>
            <a:r>
              <a:rPr lang="ru-RU" sz="2000" cap="none" dirty="0" err="1" smtClean="0">
                <a:solidFill>
                  <a:schemeClr val="tx1"/>
                </a:solidFill>
                <a:latin typeface="Times New Roman" pitchFamily="18" charset="0"/>
              </a:rPr>
              <a:t>биоразнообразия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000" cap="none" dirty="0" smtClean="0">
                <a:solidFill>
                  <a:schemeClr val="tx1"/>
                </a:solidFill>
                <a:latin typeface="Times New Roman" pitchFamily="18" charset="0"/>
              </a:rPr>
              <a:t>in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2000" cap="none" dirty="0" smtClean="0">
                <a:solidFill>
                  <a:schemeClr val="tx1"/>
                </a:solidFill>
                <a:latin typeface="Times New Roman" pitchFamily="18" charset="0"/>
              </a:rPr>
              <a:t>situ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itchFamily="18" charset="0"/>
              </a:rPr>
              <a:t>, несомненно, предпочтительнее по сравнению с другими, далеко не во всех случаях они достаточны для реального сохранения отдельных видов. Поэтому стратегии сохранения генофонда живых организмов </a:t>
            </a:r>
            <a:r>
              <a:rPr lang="en-US" sz="2000" cap="none" dirty="0" smtClean="0">
                <a:solidFill>
                  <a:schemeClr val="tx1"/>
                </a:solidFill>
                <a:latin typeface="Times New Roman" pitchFamily="18" charset="0"/>
              </a:rPr>
              <a:t>ex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2000" cap="none" dirty="0" smtClean="0">
                <a:solidFill>
                  <a:schemeClr val="tx1"/>
                </a:solidFill>
                <a:latin typeface="Times New Roman" pitchFamily="18" charset="0"/>
              </a:rPr>
              <a:t>situ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itchFamily="18" charset="0"/>
              </a:rPr>
              <a:t> становятся все более популярными и распространенными. Однако 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itchFamily="18" charset="0"/>
              </a:rPr>
              <a:t>«Биология сохранения» вобрала 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itchFamily="18" charset="0"/>
              </a:rPr>
              <a:t>в себя оба эти подхода. Биология сохранения живой природы – научная дисциплина, которая развилась на основе уже известных  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itchFamily="18" charset="0"/>
              </a:rPr>
              <a:t>стратегий. 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itchFamily="18" charset="0"/>
              </a:rPr>
              <a:t>Она объединяет людей и знания из различных областей и направлена на преодоление кризиса </a:t>
            </a:r>
            <a:r>
              <a:rPr lang="ru-RU" sz="2000" cap="none" dirty="0" err="1" smtClean="0">
                <a:solidFill>
                  <a:schemeClr val="tx1"/>
                </a:solidFill>
                <a:latin typeface="Times New Roman" pitchFamily="18" charset="0"/>
              </a:rPr>
              <a:t>биоразнообразия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itchFamily="18" charset="0"/>
              </a:rPr>
              <a:t>. </a:t>
            </a:r>
            <a:endParaRPr lang="ru-RU" sz="2000" cap="none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752845"/>
            <a:ext cx="4000528" cy="266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3657600" cy="5314968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Развитие </a:t>
            </a:r>
            <a:r>
              <a:rPr lang="ru-RU" dirty="0" smtClean="0"/>
              <a:t>концепции устойчивого развития неизбежно привело к принципу необходимости сохранения биологического разнообразия: только многообразная и разнообразная живая природа оказывается устойчивой и высокопродуктивной.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323" y="571480"/>
            <a:ext cx="3111387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3657600" cy="5529282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1992 году в </a:t>
            </a:r>
            <a:r>
              <a:rPr lang="ru-RU" sz="2800" dirty="0" smtClean="0"/>
              <a:t>Рио-де-Жанейро на конференции ООН по окружающей среде и развитию (UNCED) был принят исторический документ: Конвенция о биологическом разнообразии.</a:t>
            </a:r>
            <a:endParaRPr lang="ru-RU" sz="28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54139" y="2071678"/>
            <a:ext cx="434343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3657600" cy="592935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конференции UNCED было признано, что снижение уровня биологического разнообразия является одной из основных причин прогрессирующей деградации природных экосистем. 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олько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условии сохранения оптимального уровня разнообразия возможно создание экосистем, устойчивых к экстремальным воздействиям физико-химических факторов, вредителей и болезней.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214422"/>
            <a:ext cx="445573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714356"/>
            <a:ext cx="7467600" cy="3071834"/>
          </a:xfrm>
        </p:spPr>
        <p:txBody>
          <a:bodyPr>
            <a:normAutofit/>
          </a:bodyPr>
          <a:lstStyle/>
          <a:p>
            <a:r>
              <a:rPr lang="ru-RU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Подходов к сохранению биологического разнообразия известно достаточно много и они давно уже применяются для сохранения отдельных видов</a:t>
            </a:r>
            <a:r>
              <a:rPr lang="ru-RU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Стратегии </a:t>
            </a:r>
            <a:r>
              <a:rPr lang="ru-RU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сохранения видов </a:t>
            </a:r>
            <a:r>
              <a:rPr lang="en-US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ru-RU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situ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стратегия, при которой ресурсы генофонда тех или иных видов содержатся в искусственных </a:t>
            </a:r>
            <a:r>
              <a:rPr lang="ru-RU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условиях.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857752" y="4446991"/>
            <a:ext cx="2262190" cy="169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429000"/>
            <a:ext cx="2047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572008"/>
            <a:ext cx="2190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11486"/>
          </a:xfrm>
        </p:spPr>
        <p:txBody>
          <a:bodyPr>
            <a:noAutofit/>
          </a:bodyPr>
          <a:lstStyle/>
          <a:p>
            <a:r>
              <a:rPr lang="ru-RU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Стратегии </a:t>
            </a:r>
            <a:r>
              <a:rPr lang="ru-RU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сохранения видов </a:t>
            </a:r>
            <a:r>
              <a:rPr lang="en-US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situ</a:t>
            </a:r>
            <a:r>
              <a:rPr lang="ru-RU" sz="24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Стратегия невмешательства или минимального воздействия реализуется в национальных парках и иных особо охраняемых природных территориях, где вмешательство человека в окружающую среду минимально.</a:t>
            </a:r>
            <a:br>
              <a:rPr lang="ru-RU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5572132" y="3500438"/>
            <a:ext cx="2548280" cy="235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928934"/>
            <a:ext cx="2095515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971" y="3143248"/>
            <a:ext cx="2547955" cy="317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40048"/>
          </a:xfrm>
        </p:spPr>
        <p:txBody>
          <a:bodyPr>
            <a:normAutofit/>
          </a:bodyPr>
          <a:lstStyle/>
          <a:p>
            <a:r>
              <a:rPr lang="ru-RU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Умеренная </a:t>
            </a:r>
            <a:r>
              <a:rPr lang="ru-RU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стратегия сохранения </a:t>
            </a:r>
            <a:r>
              <a:rPr lang="ru-RU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видов.</a:t>
            </a:r>
            <a: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Полагается на сохранение традиционных форм природопользования для поддержания среды обитания и сохранения хозяйственной деятельности</a:t>
            </a:r>
            <a:b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643313"/>
            <a:ext cx="3500462" cy="281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2928958"/>
          </a:xfrm>
        </p:spPr>
        <p:txBody>
          <a:bodyPr>
            <a:normAutofit/>
          </a:bodyPr>
          <a:lstStyle/>
          <a:p>
            <a:r>
              <a:rPr lang="ru-RU" sz="2400" cap="none" dirty="0" smtClean="0">
                <a:solidFill>
                  <a:srgbClr val="FF0000"/>
                </a:solidFill>
              </a:rPr>
              <a:t>4. Концепция «</a:t>
            </a:r>
            <a:r>
              <a:rPr lang="ru-RU" sz="2400" cap="none" dirty="0" err="1" smtClean="0">
                <a:solidFill>
                  <a:srgbClr val="FF0000"/>
                </a:solidFill>
              </a:rPr>
              <a:t>Conservation</a:t>
            </a:r>
            <a:r>
              <a:rPr lang="ru-RU" sz="2400" cap="none" dirty="0" smtClean="0">
                <a:solidFill>
                  <a:srgbClr val="FF0000"/>
                </a:solidFill>
              </a:rPr>
              <a:t> </a:t>
            </a:r>
            <a:r>
              <a:rPr lang="ru-RU" sz="2400" cap="none" dirty="0" err="1" smtClean="0">
                <a:solidFill>
                  <a:srgbClr val="FF0000"/>
                </a:solidFill>
              </a:rPr>
              <a:t>biology</a:t>
            </a:r>
            <a:r>
              <a:rPr lang="ru-RU" sz="2400" cap="none" dirty="0" smtClean="0">
                <a:solidFill>
                  <a:srgbClr val="FF0000"/>
                </a:solidFill>
              </a:rPr>
              <a:t>».</a:t>
            </a:r>
            <a:r>
              <a:rPr lang="ru-RU" sz="2400" cap="none" dirty="0" smtClean="0">
                <a:solidFill>
                  <a:schemeClr val="tx1"/>
                </a:solidFill>
              </a:rPr>
              <a:t/>
            </a:r>
            <a:br>
              <a:rPr lang="ru-RU" sz="2400" cap="none" dirty="0" smtClean="0">
                <a:solidFill>
                  <a:schemeClr val="tx1"/>
                </a:solidFill>
              </a:rPr>
            </a:br>
            <a:r>
              <a:rPr lang="ru-RU" sz="2400" cap="none" dirty="0" smtClean="0">
                <a:solidFill>
                  <a:schemeClr val="tx1"/>
                </a:solidFill>
              </a:rPr>
              <a:t>Приоритетной задачей биологии сохранения живой природы является обеспечение долговременного сохранения всех биологических сообществ, а экономические аспекты учитываются как вторичные.</a:t>
            </a:r>
            <a:br>
              <a:rPr lang="ru-RU" sz="2400" cap="none" dirty="0" smtClean="0">
                <a:solidFill>
                  <a:schemeClr val="tx1"/>
                </a:solidFill>
              </a:rPr>
            </a:br>
            <a:endParaRPr lang="ru-RU" sz="2400" cap="none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429000"/>
            <a:ext cx="4727985" cy="315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r>
              <a:rPr lang="ru-RU" dirty="0" smtClean="0"/>
              <a:t>Биология сохранения живой природы опирается на несколько основных этических норм, которые обычно признаются всеми сторонниками этой </a:t>
            </a:r>
            <a:r>
              <a:rPr lang="ru-RU" dirty="0" smtClean="0"/>
              <a:t>науки:</a:t>
            </a:r>
          </a:p>
          <a:p>
            <a:r>
              <a:rPr lang="ru-RU" dirty="0" smtClean="0"/>
              <a:t>1. Разнообразие видов и биологических сообществ должно быть сохранено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Преждевременное вымирание популяций и видов должно быть предотвращено. </a:t>
            </a:r>
            <a:endParaRPr lang="ru-RU" dirty="0" smtClean="0"/>
          </a:p>
          <a:p>
            <a:r>
              <a:rPr lang="ru-RU" dirty="0" smtClean="0"/>
              <a:t>3. Богатство экологических связей должно быть сохранено.</a:t>
            </a:r>
          </a:p>
          <a:p>
            <a:r>
              <a:rPr lang="ru-RU" dirty="0" smtClean="0"/>
              <a:t>4. Эволюция должна продолжаться.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285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Биологическое разнообразие как условие устойчивого развития</vt:lpstr>
      <vt:lpstr>Слайд 2</vt:lpstr>
      <vt:lpstr>Слайд 3</vt:lpstr>
      <vt:lpstr>Слайд 4</vt:lpstr>
      <vt:lpstr>Подходов к сохранению биологического разнообразия известно достаточно много и они давно уже применяются для сохранения отдельных видов. 1. Стратегии сохранения видов ex-situ Это стратегия, при которой ресурсы генофонда тех или иных видов содержатся в искусственных условиях.  </vt:lpstr>
      <vt:lpstr>2. Стратегии сохранения видов in-situ. Стратегия невмешательства или минимального воздействия реализуется в национальных парках и иных особо охраняемых природных территориях, где вмешательство человека в окружающую среду минимально. </vt:lpstr>
      <vt:lpstr>3. Умеренная стратегия сохранения видов. Полагается на сохранение традиционных форм природопользования для поддержания среды обитания и сохранения хозяйственной деятельности </vt:lpstr>
      <vt:lpstr>4. Концепция «Conservation biology». Приоритетной задачей биологии сохранения живой природы является обеспечение долговременного сохранения всех биологических сообществ, а экономические аспекты учитываются как вторичные. </vt:lpstr>
      <vt:lpstr>Слайд 9</vt:lpstr>
      <vt:lpstr>И хотя программы охраны биоразнообразия in-situ, несомненно, предпочтительнее по сравнению с другими, далеко не во всех случаях они достаточны для реального сохранения отдельных видов. Поэтому стратегии сохранения генофонда живых организмов ex-situ становятся все более популярными и распространенными. Однако «Биология сохранения» вобрала в себя оба эти подхода. Биология сохранения живой природы – научная дисциплина, которая развилась на основе уже известных  стратегий. Она объединяет людей и знания из различных областей и направлена на преодоление кризиса биоразнообразия.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Биологическое разнообразие как условие устойчивого развития</dc:title>
  <dc:creator>Admin</dc:creator>
  <cp:lastModifiedBy>Admin</cp:lastModifiedBy>
  <cp:revision>9</cp:revision>
  <dcterms:created xsi:type="dcterms:W3CDTF">2012-10-23T14:20:30Z</dcterms:created>
  <dcterms:modified xsi:type="dcterms:W3CDTF">2012-10-23T15:43:48Z</dcterms:modified>
</cp:coreProperties>
</file>